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6" r:id="rId5"/>
    <p:sldMasterId id="2147483765" r:id="rId6"/>
  </p:sldMasterIdLst>
  <p:notesMasterIdLst>
    <p:notesMasterId r:id="rId54"/>
  </p:notesMasterIdLst>
  <p:sldIdLst>
    <p:sldId id="2665" r:id="rId7"/>
    <p:sldId id="2147375168" r:id="rId8"/>
    <p:sldId id="258" r:id="rId9"/>
    <p:sldId id="2147375165" r:id="rId10"/>
    <p:sldId id="2132739260" r:id="rId11"/>
    <p:sldId id="282" r:id="rId12"/>
    <p:sldId id="2666" r:id="rId13"/>
    <p:sldId id="2132739331" r:id="rId14"/>
    <p:sldId id="2132739332" r:id="rId15"/>
    <p:sldId id="2132739333" r:id="rId16"/>
    <p:sldId id="2132739350" r:id="rId17"/>
    <p:sldId id="2147375173" r:id="rId18"/>
    <p:sldId id="419" r:id="rId19"/>
    <p:sldId id="268" r:id="rId20"/>
    <p:sldId id="421" r:id="rId21"/>
    <p:sldId id="288" r:id="rId22"/>
    <p:sldId id="284" r:id="rId23"/>
    <p:sldId id="407" r:id="rId24"/>
    <p:sldId id="486" r:id="rId25"/>
    <p:sldId id="2132739353" r:id="rId26"/>
    <p:sldId id="259" r:id="rId27"/>
    <p:sldId id="2147375178" r:id="rId28"/>
    <p:sldId id="2132739349" r:id="rId29"/>
    <p:sldId id="2147375179" r:id="rId30"/>
    <p:sldId id="2147375172" r:id="rId31"/>
    <p:sldId id="374" r:id="rId32"/>
    <p:sldId id="449" r:id="rId33"/>
    <p:sldId id="515" r:id="rId34"/>
    <p:sldId id="516" r:id="rId35"/>
    <p:sldId id="517" r:id="rId36"/>
    <p:sldId id="518" r:id="rId37"/>
    <p:sldId id="519" r:id="rId38"/>
    <p:sldId id="520" r:id="rId39"/>
    <p:sldId id="521" r:id="rId40"/>
    <p:sldId id="2147375175" r:id="rId41"/>
    <p:sldId id="2147375180" r:id="rId42"/>
    <p:sldId id="2147375181" r:id="rId43"/>
    <p:sldId id="2147375182" r:id="rId44"/>
    <p:sldId id="2147375183" r:id="rId45"/>
    <p:sldId id="2147375184" r:id="rId46"/>
    <p:sldId id="2147375176" r:id="rId47"/>
    <p:sldId id="2132739335" r:id="rId48"/>
    <p:sldId id="2132739336" r:id="rId49"/>
    <p:sldId id="2147375170" r:id="rId50"/>
    <p:sldId id="2147375174" r:id="rId51"/>
    <p:sldId id="2132739262" r:id="rId52"/>
    <p:sldId id="2663"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9AAE7F-0B11-3B99-84AB-ACC58CA66079}" name="Valentin JOUBERT" initials="VJ" userId="S::valentin.joubert@reseau-velo-marche.org::e3405318-5fea-4ded-bc2c-4f9d39d1842c" providerId="AD"/>
  <p188:author id="{A5823092-20AC-B2F0-E0BA-562BDA0A759E}" name="Thibault HARDY" initials="TH" userId="S::thibault.hardy@reseau-velo-marche.org::1351a6f7-db49-4938-bfa8-c5fdb14df28b" providerId="AD"/>
  <p188:author id="{8AB770CA-2FB6-D413-C981-4EB7766EB418}" name="Armelle BOQUIEN" initials="" userId="S::armelle.boquien@reseau-velo-marche.org::bbe41c3d-fec7-41c5-b86f-7ffbd70693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4F35"/>
    <a:srgbClr val="35515D"/>
    <a:srgbClr val="002060"/>
    <a:srgbClr val="B1D6E4"/>
    <a:srgbClr val="C6CE41"/>
    <a:srgbClr val="ECB2D2"/>
    <a:srgbClr val="9185BE"/>
    <a:srgbClr val="F6B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671908-BB09-64E2-EA34-281697FB13B0}" v="8" dt="2025-07-16T13:18:08.943"/>
    <p1510:client id="{846C2FB9-C026-770D-7323-ACCC73AC4B97}" v="1" dt="2025-07-16T13:15:46.241"/>
    <p1510:client id="{ED079CDB-D9A5-F261-E947-120DB0E900C7}" v="6" dt="2025-07-16T13:16:24.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71047-3A90-4DAB-8B30-B63CABD5E93B}" type="datetimeFigureOut">
              <a:rPr lang="fr-FR" smtClean="0"/>
              <a:t>16/07/2025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07E3E-5B9E-47CD-82B7-A9E530E10860}" type="slidenum">
              <a:rPr lang="fr-FR" smtClean="0"/>
              <a:t>‹N°›</a:t>
            </a:fld>
            <a:endParaRPr lang="fr-FR"/>
          </a:p>
        </p:txBody>
      </p:sp>
    </p:spTree>
    <p:extLst>
      <p:ext uri="{BB962C8B-B14F-4D97-AF65-F5344CB8AC3E}">
        <p14:creationId xmlns:p14="http://schemas.microsoft.com/office/powerpoint/2010/main" val="177322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onpv.fr/uploads/media_items/onpv-rapport-2020.original.pdf" TargetMode="External"/><Relationship Id="rId7" Type="http://schemas.openxmlformats.org/officeDocument/2006/relationships/hyperlink" Target="https://www.velo-territoires.org/actualite/2025/06/12/suppression-des-zfe-un-recul-pour-la-transition-ecologique-la-sante-publique-et-les-mobilites/"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onaps.fr/wp-content/uploads/2025/04/Bulletin-Debout-linfo-n%C2%B012.pdf" TargetMode="External"/><Relationship Id="rId5" Type="http://schemas.openxmlformats.org/officeDocument/2006/relationships/hyperlink" Target="https://www.sports.gouv.fr/guide-sante-mentale-et-activite-physique-9811" TargetMode="External"/><Relationship Id="rId4" Type="http://schemas.openxmlformats.org/officeDocument/2006/relationships/hyperlink" Target="https://institut-terram.org/wp-content/uploads/2025/04/IT_ETUDE-00012_MSM_FR_2025-04-28_w.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solidFill>
                  <a:srgbClr val="002060"/>
                </a:solidFill>
                <a:latin typeface="Trebuchet MS" panose="020B0703020202090204" pitchFamily="34" charset="0"/>
              </a:rPr>
              <a:t>Mettre en lumière :</a:t>
            </a:r>
          </a:p>
          <a:p>
            <a:pPr marL="285750" indent="-285750">
              <a:buFont typeface="Arial" panose="020B0604020202020204" pitchFamily="34" charset="0"/>
              <a:buChar char="•"/>
            </a:pPr>
            <a:r>
              <a:rPr lang="fr-FR">
                <a:solidFill>
                  <a:srgbClr val="002060"/>
                </a:solidFill>
                <a:latin typeface="Trebuchet MS" panose="020B0703020202090204" pitchFamily="34" charset="0"/>
              </a:rPr>
              <a:t>des </a:t>
            </a:r>
            <a:r>
              <a:rPr lang="fr-FR" b="1">
                <a:solidFill>
                  <a:srgbClr val="002060"/>
                </a:solidFill>
                <a:latin typeface="Trebuchet MS" panose="020B0703020202090204" pitchFamily="34" charset="0"/>
              </a:rPr>
              <a:t>données</a:t>
            </a:r>
            <a:r>
              <a:rPr lang="fr-FR">
                <a:solidFill>
                  <a:srgbClr val="002060"/>
                </a:solidFill>
                <a:latin typeface="Trebuchet MS" panose="020B0703020202090204" pitchFamily="34" charset="0"/>
              </a:rPr>
              <a:t> sur les liens santé–mobilité dans les QPV</a:t>
            </a:r>
          </a:p>
          <a:p>
            <a:pPr marL="285750" indent="-285750">
              <a:buFont typeface="Arial" panose="020B0604020202020204" pitchFamily="34" charset="0"/>
              <a:buChar char="•"/>
            </a:pPr>
            <a:r>
              <a:rPr lang="fr-FR">
                <a:solidFill>
                  <a:srgbClr val="002060"/>
                </a:solidFill>
                <a:latin typeface="Trebuchet MS" panose="020B0703020202090204" pitchFamily="34" charset="0"/>
              </a:rPr>
              <a:t>des </a:t>
            </a:r>
            <a:r>
              <a:rPr lang="fr-FR" b="1">
                <a:solidFill>
                  <a:srgbClr val="002060"/>
                </a:solidFill>
                <a:latin typeface="Trebuchet MS" panose="020B0703020202090204" pitchFamily="34" charset="0"/>
              </a:rPr>
              <a:t>initiatives concrètes</a:t>
            </a:r>
            <a:r>
              <a:rPr lang="fr-FR">
                <a:solidFill>
                  <a:srgbClr val="002060"/>
                </a:solidFill>
                <a:latin typeface="Trebuchet MS" panose="020B0703020202090204" pitchFamily="34" charset="0"/>
              </a:rPr>
              <a:t> menées par collectivités, ARS, MSS, CLS, associations</a:t>
            </a:r>
          </a:p>
          <a:p>
            <a:pPr marL="285750" indent="-285750">
              <a:buFont typeface="Arial" panose="020B0604020202020204" pitchFamily="34" charset="0"/>
              <a:buChar char="•"/>
            </a:pPr>
            <a:r>
              <a:rPr lang="fr-FR">
                <a:solidFill>
                  <a:srgbClr val="002060"/>
                </a:solidFill>
                <a:latin typeface="Trebuchet MS" panose="020B0703020202090204" pitchFamily="34" charset="0"/>
              </a:rPr>
              <a:t>des </a:t>
            </a:r>
            <a:r>
              <a:rPr lang="fr-FR" b="1">
                <a:solidFill>
                  <a:srgbClr val="002060"/>
                </a:solidFill>
                <a:latin typeface="Trebuchet MS" panose="020B0703020202090204" pitchFamily="34" charset="0"/>
              </a:rPr>
              <a:t>leviers d’action pour les collectivités</a:t>
            </a:r>
            <a:r>
              <a:rPr lang="fr-FR">
                <a:solidFill>
                  <a:srgbClr val="002060"/>
                </a:solidFill>
                <a:latin typeface="Trebuchet MS" panose="020B0703020202090204" pitchFamily="34" charset="0"/>
              </a:rPr>
              <a:t> : financement, gouvernance</a:t>
            </a:r>
          </a:p>
          <a:p>
            <a:pPr marL="285750" indent="-285750">
              <a:buFont typeface="Arial" panose="020B0604020202020204" pitchFamily="34" charset="0"/>
              <a:buChar char="•"/>
            </a:pPr>
            <a:r>
              <a:rPr lang="fr-FR">
                <a:solidFill>
                  <a:srgbClr val="002060"/>
                </a:solidFill>
                <a:latin typeface="Trebuchet MS" panose="020B0703020202090204" pitchFamily="34" charset="0"/>
              </a:rPr>
              <a:t>Approche territorialisée, transversale et orientée vers </a:t>
            </a:r>
            <a:r>
              <a:rPr lang="fr-FR" b="1">
                <a:solidFill>
                  <a:srgbClr val="002060"/>
                </a:solidFill>
                <a:latin typeface="Trebuchet MS" panose="020B0703020202090204" pitchFamily="34" charset="0"/>
              </a:rPr>
              <a:t>le pouvoir d’agir des habitants</a:t>
            </a:r>
            <a:endParaRPr lang="fr-FR">
              <a:solidFill>
                <a:srgbClr val="002060"/>
              </a:solidFill>
              <a:latin typeface="Trebuchet MS" panose="020B070302020209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7C807E3E-5B9E-47CD-82B7-A9E530E10860}" type="slidenum">
              <a:rPr lang="fr-FR" smtClean="0"/>
              <a:t>2</a:t>
            </a:fld>
            <a:endParaRPr lang="fr-FR"/>
          </a:p>
        </p:txBody>
      </p:sp>
    </p:spTree>
    <p:extLst>
      <p:ext uri="{BB962C8B-B14F-4D97-AF65-F5344CB8AC3E}">
        <p14:creationId xmlns:p14="http://schemas.microsoft.com/office/powerpoint/2010/main" val="400149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kern="1200">
                <a:solidFill>
                  <a:schemeClr val="tx1"/>
                </a:solidFill>
                <a:effectLst/>
                <a:latin typeface="+mn-lt"/>
                <a:ea typeface="+mn-ea"/>
                <a:cs typeface="+mn-cs"/>
              </a:rPr>
              <a:t>24% de 18 85 ans en IDF ont une </a:t>
            </a:r>
            <a:r>
              <a:rPr lang="fr-FR" sz="1200" b="1" u="sng" kern="1200" err="1">
                <a:solidFill>
                  <a:schemeClr val="tx1"/>
                </a:solidFill>
                <a:effectLst/>
                <a:latin typeface="+mn-lt"/>
                <a:ea typeface="+mn-ea"/>
                <a:cs typeface="+mn-cs"/>
              </a:rPr>
              <a:t>pato</a:t>
            </a:r>
            <a:r>
              <a:rPr lang="fr-FR" sz="1200" b="1" u="sng" kern="1200">
                <a:solidFill>
                  <a:schemeClr val="tx1"/>
                </a:solidFill>
                <a:effectLst/>
                <a:latin typeface="+mn-lt"/>
                <a:ea typeface="+mn-ea"/>
                <a:cs typeface="+mn-cs"/>
              </a:rPr>
              <a:t> chronique </a:t>
            </a:r>
            <a:endParaRPr lang="fr-FR"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a:solidFill>
                  <a:schemeClr val="tx1"/>
                </a:solidFill>
              </a:rPr>
              <a:t>L’</a:t>
            </a:r>
            <a:r>
              <a:rPr lang="fr-FR" sz="1200" u="sng">
                <a:solidFill>
                  <a:schemeClr val="tx1"/>
                </a:solidFill>
              </a:rPr>
              <a:t>obésité</a:t>
            </a:r>
            <a:r>
              <a:rPr lang="fr-FR" sz="1200" b="0">
                <a:solidFill>
                  <a:schemeClr val="tx1"/>
                </a:solidFill>
              </a:rPr>
              <a:t>, connait une forte prévalence en Ile de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a:solidFill>
                  <a:schemeClr val="tx1"/>
                </a:solidFill>
              </a:rPr>
              <a:t>Chez les jeunes de 17 ans,</a:t>
            </a:r>
            <a:r>
              <a:rPr lang="fr-FR" sz="1200" b="0" baseline="0">
                <a:solidFill>
                  <a:schemeClr val="tx1"/>
                </a:solidFill>
              </a:rPr>
              <a:t> la prévalence de surpoids et </a:t>
            </a:r>
            <a:r>
              <a:rPr lang="fr-FR" sz="1200" b="0" baseline="0" err="1">
                <a:solidFill>
                  <a:schemeClr val="tx1"/>
                </a:solidFill>
              </a:rPr>
              <a:t>obesité</a:t>
            </a:r>
            <a:r>
              <a:rPr lang="fr-FR" sz="1200" b="0" baseline="0">
                <a:solidFill>
                  <a:schemeClr val="tx1"/>
                </a:solidFill>
              </a:rPr>
              <a:t> varient fortement selon les départements: chez les garçons, la prévalence est </a:t>
            </a:r>
            <a:r>
              <a:rPr lang="fr-FR" sz="1200" b="0" baseline="0" err="1">
                <a:solidFill>
                  <a:schemeClr val="tx1"/>
                </a:solidFill>
              </a:rPr>
              <a:t>superieure</a:t>
            </a:r>
            <a:r>
              <a:rPr lang="fr-FR" sz="1200" b="0" baseline="0">
                <a:solidFill>
                  <a:schemeClr val="tx1"/>
                </a:solidFill>
              </a:rPr>
              <a:t> à la moyenne régionale en Seine </a:t>
            </a:r>
            <a:r>
              <a:rPr lang="fr-FR" sz="1200" b="0" baseline="0" err="1">
                <a:solidFill>
                  <a:schemeClr val="tx1"/>
                </a:solidFill>
              </a:rPr>
              <a:t>sant</a:t>
            </a:r>
            <a:r>
              <a:rPr lang="fr-FR" sz="1200" b="0" baseline="0">
                <a:solidFill>
                  <a:schemeClr val="tx1"/>
                </a:solidFill>
              </a:rPr>
              <a:t> </a:t>
            </a:r>
            <a:r>
              <a:rPr lang="fr-FR" sz="1200" b="0" baseline="0" err="1">
                <a:solidFill>
                  <a:schemeClr val="tx1"/>
                </a:solidFill>
              </a:rPr>
              <a:t>denis</a:t>
            </a:r>
            <a:r>
              <a:rPr lang="fr-FR" sz="1200" b="0" baseline="0">
                <a:solidFill>
                  <a:schemeClr val="tx1"/>
                </a:solidFill>
              </a:rPr>
              <a:t> et dans le </a:t>
            </a:r>
            <a:r>
              <a:rPr lang="fr-FR" sz="1200" b="0" baseline="0" err="1">
                <a:solidFill>
                  <a:schemeClr val="tx1"/>
                </a:solidFill>
              </a:rPr>
              <a:t>vald’oise</a:t>
            </a:r>
            <a:r>
              <a:rPr lang="fr-FR" sz="1200" b="0" baseline="0">
                <a:solidFill>
                  <a:schemeClr val="tx1"/>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effectLst/>
                <a:latin typeface="+mn-lt"/>
                <a:ea typeface="+mn-ea"/>
                <a:cs typeface="+mn-cs"/>
              </a:rPr>
              <a:t>La prévalence du </a:t>
            </a:r>
            <a:r>
              <a:rPr lang="fr-FR" sz="1200" b="1" kern="1200">
                <a:solidFill>
                  <a:schemeClr val="tx1"/>
                </a:solidFill>
                <a:effectLst/>
                <a:latin typeface="+mn-lt"/>
                <a:ea typeface="+mn-ea"/>
                <a:cs typeface="+mn-cs"/>
              </a:rPr>
              <a:t>diabète</a:t>
            </a:r>
            <a:r>
              <a:rPr lang="fr-FR" sz="1200" kern="1200">
                <a:solidFill>
                  <a:schemeClr val="tx1"/>
                </a:solidFill>
                <a:effectLst/>
                <a:latin typeface="+mn-lt"/>
                <a:ea typeface="+mn-ea"/>
                <a:cs typeface="+mn-cs"/>
              </a:rPr>
              <a:t> est plus élevée en Seine-Saint-Denis (8.1%) et dans le Val-d’Oise (6.7%) par exemple qu’à Paris (4.4%)</a:t>
            </a: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le diabète est la maladie chronique la plus socialement marquée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a:solidFill>
                <a:schemeClr val="tx1"/>
              </a:solidFill>
              <a:effectLst/>
              <a:latin typeface="+mn-lt"/>
              <a:ea typeface="+mn-ea"/>
              <a:cs typeface="+mn-cs"/>
            </a:endParaRPr>
          </a:p>
          <a:p>
            <a:r>
              <a:rPr lang="fr-FR" sz="1200" kern="1200">
                <a:solidFill>
                  <a:schemeClr val="tx1"/>
                </a:solidFill>
                <a:effectLst/>
                <a:latin typeface="+mn-lt"/>
                <a:ea typeface="+mn-ea"/>
                <a:cs typeface="+mn-cs"/>
                <a:sym typeface="Wingdings" panose="05000000000000000000" pitchFamily="2" charset="2"/>
              </a:rPr>
              <a:t></a:t>
            </a:r>
            <a:r>
              <a:rPr lang="fr-FR" sz="1200" kern="1200">
                <a:solidFill>
                  <a:schemeClr val="tx1"/>
                </a:solidFill>
                <a:effectLst/>
                <a:latin typeface="+mn-lt"/>
                <a:ea typeface="+mn-ea"/>
                <a:cs typeface="+mn-cs"/>
              </a:rPr>
              <a:t> Véritable défi d’adaptation pour notre système de santé</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kern="1200">
                <a:solidFill>
                  <a:schemeClr val="tx1"/>
                </a:solidFill>
                <a:effectLst/>
                <a:latin typeface="+mn-lt"/>
                <a:ea typeface="+mn-ea"/>
                <a:cs typeface="+mn-cs"/>
              </a:rPr>
              <a:t>Enjeu majeur de la société: contenu</a:t>
            </a:r>
            <a:r>
              <a:rPr lang="fr-FR" sz="1200" kern="1200" baseline="0">
                <a:solidFill>
                  <a:schemeClr val="tx1"/>
                </a:solidFill>
                <a:effectLst/>
                <a:latin typeface="+mn-lt"/>
                <a:ea typeface="+mn-ea"/>
                <a:cs typeface="+mn-cs"/>
              </a:rPr>
              <a:t> de </a:t>
            </a:r>
            <a:r>
              <a:rPr lang="fr-FR" sz="1200" kern="1200">
                <a:solidFill>
                  <a:schemeClr val="tx1"/>
                </a:solidFill>
                <a:effectLst/>
                <a:latin typeface="+mn-lt"/>
                <a:ea typeface="+mn-ea"/>
                <a:cs typeface="+mn-cs"/>
              </a:rPr>
              <a:t>leur prévalence élevée, </a:t>
            </a:r>
            <a:r>
              <a:rPr lang="fr-FR" sz="1200" b="0" kern="1200">
                <a:solidFill>
                  <a:schemeClr val="tx1"/>
                </a:solidFill>
                <a:effectLst/>
                <a:latin typeface="+mn-lt"/>
                <a:ea typeface="+mn-ea"/>
                <a:cs typeface="+mn-cs"/>
              </a:rPr>
              <a:t>car</a:t>
            </a:r>
            <a:r>
              <a:rPr lang="fr-FR" sz="1200" b="0" kern="1200" baseline="0">
                <a:solidFill>
                  <a:schemeClr val="tx1"/>
                </a:solidFill>
                <a:effectLst/>
                <a:latin typeface="+mn-lt"/>
                <a:ea typeface="+mn-ea"/>
                <a:cs typeface="+mn-cs"/>
              </a:rPr>
              <a:t> </a:t>
            </a:r>
            <a:r>
              <a:rPr lang="fr-FR" sz="1200" b="0">
                <a:solidFill>
                  <a:schemeClr val="tx1"/>
                </a:solidFill>
              </a:rPr>
              <a:t>durable et évolutif, </a:t>
            </a:r>
            <a:r>
              <a:rPr lang="fr-FR" sz="1200" kern="1200">
                <a:solidFill>
                  <a:schemeClr val="tx1"/>
                </a:solidFill>
                <a:effectLst/>
                <a:latin typeface="+mn-lt"/>
                <a:ea typeface="+mn-ea"/>
                <a:cs typeface="+mn-cs"/>
              </a:rPr>
              <a:t>de la possibilité d’intervenir pour éviter ou retarder l’évolution. </a:t>
            </a:r>
          </a:p>
          <a:p>
            <a:pPr marL="171450" indent="-171450">
              <a:buFont typeface="Wingdings" panose="05000000000000000000" pitchFamily="2" charset="2"/>
              <a:buChar char="à"/>
            </a:pPr>
            <a:r>
              <a:rPr lang="fr-FR" sz="1200" kern="1200">
                <a:solidFill>
                  <a:schemeClr val="tx1"/>
                </a:solidFill>
                <a:effectLst/>
                <a:latin typeface="+mn-lt"/>
                <a:ea typeface="+mn-ea"/>
                <a:cs typeface="+mn-cs"/>
              </a:rPr>
              <a:t>Ce sont des</a:t>
            </a:r>
            <a:r>
              <a:rPr lang="fr-FR" sz="1200" kern="1200" baseline="0">
                <a:solidFill>
                  <a:schemeClr val="tx1"/>
                </a:solidFill>
                <a:effectLst/>
                <a:latin typeface="+mn-lt"/>
                <a:ea typeface="+mn-ea"/>
                <a:cs typeface="+mn-cs"/>
              </a:rPr>
              <a:t> pathologies très </a:t>
            </a:r>
            <a:r>
              <a:rPr lang="fr-FR" sz="1200" kern="1200" baseline="0" err="1">
                <a:solidFill>
                  <a:schemeClr val="tx1"/>
                </a:solidFill>
                <a:effectLst/>
                <a:latin typeface="+mn-lt"/>
                <a:ea typeface="+mn-ea"/>
                <a:cs typeface="+mn-cs"/>
              </a:rPr>
              <a:t>inegalitaires</a:t>
            </a:r>
            <a:r>
              <a:rPr lang="fr-FR" sz="1200" kern="1200" baseline="0">
                <a:solidFill>
                  <a:schemeClr val="tx1"/>
                </a:solidFill>
                <a:effectLst/>
                <a:latin typeface="+mn-lt"/>
                <a:ea typeface="+mn-ea"/>
                <a:cs typeface="+mn-cs"/>
              </a:rPr>
              <a:t> que ce soit pour les </a:t>
            </a:r>
            <a:r>
              <a:rPr lang="fr-FR" sz="1200" kern="1200" baseline="0" err="1">
                <a:solidFill>
                  <a:schemeClr val="tx1"/>
                </a:solidFill>
                <a:effectLst/>
                <a:latin typeface="+mn-lt"/>
                <a:ea typeface="+mn-ea"/>
                <a:cs typeface="+mn-cs"/>
              </a:rPr>
              <a:t>determinants</a:t>
            </a:r>
            <a:r>
              <a:rPr lang="fr-FR" sz="1200" kern="1200" baseline="0">
                <a:solidFill>
                  <a:schemeClr val="tx1"/>
                </a:solidFill>
                <a:effectLst/>
                <a:latin typeface="+mn-lt"/>
                <a:ea typeface="+mn-ea"/>
                <a:cs typeface="+mn-cs"/>
              </a:rPr>
              <a:t> de santé ou pour la prise en charge </a:t>
            </a:r>
            <a:endParaRPr lang="fr-FR" sz="1200" kern="1200">
              <a:solidFill>
                <a:schemeClr val="tx1"/>
              </a:solidFill>
              <a:effectLst/>
              <a:latin typeface="+mn-lt"/>
              <a:ea typeface="+mn-ea"/>
              <a:cs typeface="+mn-cs"/>
            </a:endParaRPr>
          </a:p>
          <a:p>
            <a:r>
              <a:rPr lang="fr-FR" sz="1200" kern="1200">
                <a:solidFill>
                  <a:schemeClr val="tx1"/>
                </a:solidFill>
                <a:effectLst/>
                <a:latin typeface="+mn-lt"/>
                <a:ea typeface="+mn-ea"/>
                <a:cs typeface="+mn-cs"/>
                <a:sym typeface="Wingdings" panose="05000000000000000000" pitchFamily="2" charset="2"/>
              </a:rPr>
              <a:t></a:t>
            </a:r>
            <a:r>
              <a:rPr lang="fr-FR" sz="1200" kern="1200">
                <a:solidFill>
                  <a:schemeClr val="tx1"/>
                </a:solidFill>
                <a:effectLst/>
                <a:latin typeface="+mn-lt"/>
                <a:ea typeface="+mn-ea"/>
                <a:cs typeface="+mn-cs"/>
              </a:rPr>
              <a:t> D’importantes inégalités territoriales s’observent à l’égard de ces pathologies. </a:t>
            </a:r>
            <a:r>
              <a:rPr lang="fr-FR" sz="1200" kern="1200" err="1">
                <a:solidFill>
                  <a:schemeClr val="tx1"/>
                </a:solidFill>
                <a:effectLst/>
                <a:latin typeface="+mn-lt"/>
                <a:ea typeface="+mn-ea"/>
                <a:cs typeface="+mn-cs"/>
              </a:rPr>
              <a:t>Inegalité</a:t>
            </a:r>
            <a:r>
              <a:rPr lang="fr-FR" sz="1200" kern="1200">
                <a:solidFill>
                  <a:schemeClr val="tx1"/>
                </a:solidFill>
                <a:effectLst/>
                <a:latin typeface="+mn-lt"/>
                <a:ea typeface="+mn-ea"/>
                <a:cs typeface="+mn-cs"/>
              </a:rPr>
              <a:t> sociale de santé</a:t>
            </a:r>
          </a:p>
          <a:p>
            <a:endParaRPr lang="fr-FR"/>
          </a:p>
        </p:txBody>
      </p:sp>
      <p:sp>
        <p:nvSpPr>
          <p:cNvPr id="4" name="Espace réservé du numéro de diapositive 3"/>
          <p:cNvSpPr>
            <a:spLocks noGrp="1"/>
          </p:cNvSpPr>
          <p:nvPr>
            <p:ph type="sldNum" sz="quarter" idx="10"/>
          </p:nvPr>
        </p:nvSpPr>
        <p:spPr/>
        <p:txBody>
          <a:bodyPr/>
          <a:lstStyle/>
          <a:p>
            <a:fld id="{7C4B08BA-87DB-F341-A0B3-5098DABA86E9}" type="slidenum">
              <a:rPr lang="fr-FR" smtClean="0"/>
              <a:t>14</a:t>
            </a:fld>
            <a:endParaRPr lang="fr-FR"/>
          </a:p>
        </p:txBody>
      </p:sp>
    </p:spTree>
    <p:extLst>
      <p:ext uri="{BB962C8B-B14F-4D97-AF65-F5344CB8AC3E}">
        <p14:creationId xmlns:p14="http://schemas.microsoft.com/office/powerpoint/2010/main" val="72697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752">
              <a:defRPr/>
            </a:pPr>
            <a:r>
              <a:rPr lang="fr-FR"/>
              <a:t>Temps </a:t>
            </a:r>
            <a:r>
              <a:rPr lang="fr-FR" err="1"/>
              <a:t>sedentarité</a:t>
            </a:r>
            <a:r>
              <a:rPr lang="fr-FR" baseline="0"/>
              <a:t> qui s ’explique par le mode de vie, le transport en commun </a:t>
            </a:r>
            <a:endParaRPr lang="fr-FR"/>
          </a:p>
          <a:p>
            <a:endParaRPr lang="fr-FR"/>
          </a:p>
          <a:p>
            <a:pPr defTabSz="990752">
              <a:defRPr/>
            </a:pPr>
            <a:r>
              <a:rPr lang="fr-FR" sz="1300" b="1" u="sng"/>
              <a:t>Inactivité physique et sédentarité varient selon le sexe et l’âge</a:t>
            </a:r>
            <a:r>
              <a:rPr lang="fr-FR" sz="1300"/>
              <a:t>: comme en France, les femmes franciliennes de 18 à 64 ans déclarent plus souvent une activité physique en dessous des recommandations de l’OMS</a:t>
            </a:r>
          </a:p>
          <a:p>
            <a:pPr defTabSz="990752">
              <a:defRPr/>
            </a:pPr>
            <a:endParaRPr lang="fr-FR" sz="1300"/>
          </a:p>
          <a:p>
            <a:pPr defTabSz="990752">
              <a:defRPr/>
            </a:pPr>
            <a:r>
              <a:rPr lang="fr-FR"/>
              <a:t>’il existe des inégalités importantes d’accès à l’AP en fonction du sexe et du statut socio-économique des individus. Les femmes, les personnes âgées, les personnes en situation de handicap, les personnes atteintes de maladies chroniques, les personnes défavorisées, les personnes précaires et les habitants en milieu rural ont moins souvent accès à des lieux et espaces appropriés, accessibles, sûrs et abordables pour pratiquer une activité physique ou du sport. </a:t>
            </a:r>
            <a:endParaRPr lang="fr-FR" sz="1300"/>
          </a:p>
          <a:p>
            <a:endParaRPr lang="fr-FR"/>
          </a:p>
          <a:p>
            <a:endParaRPr lang="fr-FR"/>
          </a:p>
          <a:p>
            <a:pPr marL="360951" indent="-360951">
              <a:buFont typeface="Arial" panose="020B0604020202020204" pitchFamily="34" charset="0"/>
              <a:buChar char="•"/>
            </a:pPr>
            <a:endParaRPr lang="fr-FR" sz="1200"/>
          </a:p>
          <a:p>
            <a:pPr marL="360951" indent="-360951">
              <a:buFont typeface="Arial" panose="020B0604020202020204" pitchFamily="34" charset="0"/>
              <a:buChar char="•"/>
            </a:pPr>
            <a:r>
              <a:rPr lang="fr-FR" sz="1200" b="1"/>
              <a:t>Inactivité physique et sédentarité varient selon le sexe et l’âge</a:t>
            </a:r>
            <a:endParaRPr lang="fr-FR" sz="1200"/>
          </a:p>
          <a:p>
            <a:pPr marL="360951" indent="-360951">
              <a:buFont typeface="Arial" panose="020B0604020202020204" pitchFamily="34" charset="0"/>
              <a:buChar char="•"/>
            </a:pPr>
            <a:endParaRPr lang="fr-FR" sz="1200"/>
          </a:p>
          <a:p>
            <a:pPr marL="360951" indent="-360951">
              <a:buFont typeface="Arial" panose="020B0604020202020204" pitchFamily="34" charset="0"/>
              <a:buChar char="•"/>
            </a:pPr>
            <a:r>
              <a:rPr lang="fr-FR" sz="1200" b="1"/>
              <a:t>Des inégalités sociales d’activité physique et de sédentarité</a:t>
            </a:r>
            <a:r>
              <a:rPr lang="fr-FR" sz="1200"/>
              <a:t>: en IDF comme en France être une femme avec une revenu inférieur à 1170 euros est associé au fait d’être inactif physiquement. </a:t>
            </a:r>
          </a:p>
          <a:p>
            <a:endParaRPr lang="fr-FR"/>
          </a:p>
          <a:p>
            <a:endParaRPr lang="fr-F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15</a:t>
            </a:fld>
            <a:endParaRPr lang="fr-FR"/>
          </a:p>
        </p:txBody>
      </p:sp>
    </p:spTree>
    <p:extLst>
      <p:ext uri="{BB962C8B-B14F-4D97-AF65-F5344CB8AC3E}">
        <p14:creationId xmlns:p14="http://schemas.microsoft.com/office/powerpoint/2010/main" val="3287256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0">
                <a:solidFill>
                  <a:srgbClr val="333333"/>
                </a:solidFill>
                <a:effectLst/>
                <a:latin typeface="roboto" panose="02000000000000000000" pitchFamily="2" charset="0"/>
              </a:rPr>
              <a:t>les objectifs de l'agence sur cinq ans, ainsi que les mesures pour les atteindre.</a:t>
            </a:r>
            <a:endParaRPr lang="fr-FR"/>
          </a:p>
        </p:txBody>
      </p:sp>
      <p:sp>
        <p:nvSpPr>
          <p:cNvPr id="4" name="Espace réservé du numéro de diapositive 3"/>
          <p:cNvSpPr>
            <a:spLocks noGrp="1"/>
          </p:cNvSpPr>
          <p:nvPr>
            <p:ph type="sldNum" sz="quarter" idx="5"/>
          </p:nvPr>
        </p:nvSpPr>
        <p:spPr/>
        <p:txBody>
          <a:bodyPr/>
          <a:lstStyle/>
          <a:p>
            <a:fld id="{A90F15AD-920A-419D-AAAA-2D7EE1288C8F}" type="slidenum">
              <a:rPr lang="fr-FR" smtClean="0"/>
              <a:t>16</a:t>
            </a:fld>
            <a:endParaRPr lang="fr-FR"/>
          </a:p>
        </p:txBody>
      </p:sp>
    </p:spTree>
    <p:extLst>
      <p:ext uri="{BB962C8B-B14F-4D97-AF65-F5344CB8AC3E}">
        <p14:creationId xmlns:p14="http://schemas.microsoft.com/office/powerpoint/2010/main" val="3027767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b="0"/>
              <a:t>Réaliser des </a:t>
            </a:r>
            <a:r>
              <a:rPr lang="fr-FR"/>
              <a:t>évaluations médicales spécialisées </a:t>
            </a:r>
            <a:r>
              <a:rPr lang="fr-FR" b="0"/>
              <a:t>pour patients complexes</a:t>
            </a:r>
          </a:p>
          <a:p>
            <a:pPr lvl="0"/>
            <a:r>
              <a:rPr lang="fr-FR" b="0"/>
              <a:t>Développer un </a:t>
            </a:r>
            <a:r>
              <a:rPr lang="fr-FR"/>
              <a:t>appui </a:t>
            </a:r>
            <a:r>
              <a:rPr lang="fr-FR" b="0"/>
              <a:t>médical pour</a:t>
            </a:r>
            <a:r>
              <a:rPr lang="fr-FR"/>
              <a:t> clubs Prescri’forme </a:t>
            </a:r>
            <a:r>
              <a:rPr lang="fr-FR" b="0"/>
              <a:t>et appui méthodologique pour le </a:t>
            </a:r>
            <a:r>
              <a:rPr lang="fr-FR"/>
              <a:t>réseau MSS</a:t>
            </a:r>
          </a:p>
          <a:p>
            <a:pPr lvl="0"/>
            <a:r>
              <a:rPr lang="fr-FR" b="0"/>
              <a:t>Organiser </a:t>
            </a:r>
            <a:r>
              <a:rPr lang="fr-FR"/>
              <a:t>la formation continue </a:t>
            </a:r>
            <a:r>
              <a:rPr lang="fr-FR" b="0"/>
              <a:t>des Clubs Prescri’forme du secteur de la MSS</a:t>
            </a:r>
          </a:p>
          <a:p>
            <a:pPr lvl="0"/>
            <a:r>
              <a:rPr lang="fr-FR"/>
              <a:t>Développer les échanges de pratiques </a:t>
            </a:r>
            <a:r>
              <a:rPr lang="fr-FR" b="0"/>
              <a:t>entre les acteurs du sport santé (MSS, club prescri’forme, </a:t>
            </a:r>
            <a:r>
              <a:rPr lang="fr-FR" b="0" err="1"/>
              <a:t>etc</a:t>
            </a:r>
            <a:r>
              <a:rPr lang="fr-FR" b="0"/>
              <a:t>) avec recours possible de structures d’expertise régionales </a:t>
            </a:r>
            <a:r>
              <a:rPr lang="fr-FR"/>
              <a:t>sur une thématique de santé</a:t>
            </a:r>
          </a:p>
          <a:p>
            <a:pPr lvl="0"/>
            <a:r>
              <a:rPr lang="fr-FR" b="0" i="1"/>
              <a:t>Sensibiliser et développer la prescription de l’AP auprès des professionnels de santé</a:t>
            </a:r>
          </a:p>
          <a:p>
            <a:pPr lvl="0"/>
            <a:r>
              <a:rPr lang="fr-FR" b="0" i="1" err="1"/>
              <a:t>Co-animation</a:t>
            </a:r>
            <a:r>
              <a:rPr lang="fr-FR" b="0" i="1"/>
              <a:t> territoriale autour du sport santé avec l’ARS et la DRAJES au niveau régional et avec les délégations ARS et les SDJES au niveau départemental</a:t>
            </a:r>
            <a:r>
              <a:rPr lang="fr-FR"/>
              <a:t> </a:t>
            </a:r>
          </a:p>
          <a:p>
            <a:pPr lvl="0"/>
            <a:endParaRPr lang="fr-FR"/>
          </a:p>
          <a:p>
            <a:pPr marR="0" lvl="0" algn="l" defTabSz="914400" rtl="0" eaLnBrk="1" fontAlgn="auto" latinLnBrk="0" hangingPunct="1">
              <a:lnSpc>
                <a:spcPct val="90000"/>
              </a:lnSpc>
              <a:spcBef>
                <a:spcPts val="1000"/>
              </a:spcBef>
              <a:spcAft>
                <a:spcPts val="0"/>
              </a:spcAft>
              <a:buClrTx/>
              <a:buSzTx/>
              <a:tabLst/>
              <a:defRPr/>
            </a:pPr>
            <a:r>
              <a:rPr lang="fr-FR" sz="1400" b="1">
                <a:solidFill>
                  <a:prstClr val="black"/>
                </a:solidFill>
                <a:latin typeface="Aptos" panose="02110004020202020204"/>
              </a:rPr>
              <a:t>94</a:t>
            </a:r>
            <a:r>
              <a:rPr kumimoji="0" lang="fr-FR" sz="1400" b="1" i="0" u="none" strike="noStrike" kern="1200" cap="none" spc="0" normalizeH="0" baseline="0" noProof="0">
                <a:ln>
                  <a:noFill/>
                </a:ln>
                <a:solidFill>
                  <a:prstClr val="black"/>
                </a:solidFill>
                <a:effectLst/>
                <a:uLnTx/>
                <a:uFillTx/>
                <a:latin typeface="Aptos" panose="02110004020202020204"/>
                <a:ea typeface="+mn-ea"/>
                <a:cs typeface="+mn-cs"/>
              </a:rPr>
              <a:t> -  MSS Mont </a:t>
            </a:r>
            <a:r>
              <a:rPr kumimoji="0" lang="fr-FR" sz="1400" b="1" i="0" u="none" strike="noStrike" kern="1200" cap="none" spc="0" normalizeH="0" baseline="0" noProof="0" err="1">
                <a:ln>
                  <a:noFill/>
                </a:ln>
                <a:solidFill>
                  <a:prstClr val="black"/>
                </a:solidFill>
                <a:effectLst/>
                <a:uLnTx/>
                <a:uFillTx/>
                <a:latin typeface="Aptos" panose="02110004020202020204"/>
                <a:ea typeface="+mn-ea"/>
                <a:cs typeface="+mn-cs"/>
              </a:rPr>
              <a:t>Mesly</a:t>
            </a:r>
            <a:endParaRPr kumimoji="0" lang="fr-FR" sz="1400" b="1" i="0" u="none" strike="noStrike" kern="1200" cap="none" spc="0" normalizeH="0" baseline="0" noProof="0">
              <a:ln>
                <a:noFill/>
              </a:ln>
              <a:solidFill>
                <a:prstClr val="black"/>
              </a:solidFill>
              <a:effectLst/>
              <a:uLnTx/>
              <a:uFillTx/>
              <a:latin typeface="Aptos" panose="0211000402020202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fr-FR">
                <a:solidFill>
                  <a:prstClr val="black"/>
                </a:solidFill>
                <a:latin typeface="Aptos" panose="02110004020202020204"/>
              </a:rPr>
              <a:t>Mis en place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a:solidFill>
                  <a:prstClr val="black"/>
                </a:solidFill>
                <a:latin typeface="Aptos" panose="02110004020202020204"/>
              </a:rPr>
              <a:t>de la marche posturale (</a:t>
            </a:r>
            <a:r>
              <a:rPr lang="fr-FR" b="0" i="0">
                <a:solidFill>
                  <a:srgbClr val="253858"/>
                </a:solidFill>
                <a:effectLst/>
                <a:latin typeface="roboto" panose="02000000000000000000" pitchFamily="2" charset="0"/>
              </a:rPr>
              <a:t>marche santé associé à des mouvements d'haltérophilie pour la posture et en prévention du mal de dos)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b="0" i="0">
                <a:solidFill>
                  <a:srgbClr val="253858"/>
                </a:solidFill>
                <a:effectLst/>
                <a:latin typeface="roboto" panose="02000000000000000000" pitchFamily="2" charset="0"/>
              </a:rPr>
              <a:t>Mise en place de créneaux sport santé en gymnase mais aussi à l’</a:t>
            </a:r>
            <a:r>
              <a:rPr lang="fr-FR" b="0" i="0" err="1">
                <a:solidFill>
                  <a:srgbClr val="253858"/>
                </a:solidFill>
                <a:effectLst/>
                <a:latin typeface="roboto" panose="02000000000000000000" pitchFamily="2" charset="0"/>
              </a:rPr>
              <a:t>exterieur</a:t>
            </a:r>
            <a:endParaRPr lang="fr-FR" sz="1100">
              <a:solidFill>
                <a:srgbClr val="253858"/>
              </a:solidFill>
              <a:latin typeface="roboto" panose="02000000000000000000" pitchFamily="2" charset="0"/>
            </a:endParaRPr>
          </a:p>
          <a:p>
            <a:pPr lvl="0"/>
            <a:endParaRPr lang="fr-F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17</a:t>
            </a:fld>
            <a:endParaRPr lang="fr-FR"/>
          </a:p>
        </p:txBody>
      </p:sp>
    </p:spTree>
    <p:extLst>
      <p:ext uri="{BB962C8B-B14F-4D97-AF65-F5344CB8AC3E}">
        <p14:creationId xmlns:p14="http://schemas.microsoft.com/office/powerpoint/2010/main" val="3851413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18</a:t>
            </a:fld>
            <a:endParaRPr lang="fr-FR"/>
          </a:p>
        </p:txBody>
      </p:sp>
    </p:spTree>
    <p:extLst>
      <p:ext uri="{BB962C8B-B14F-4D97-AF65-F5344CB8AC3E}">
        <p14:creationId xmlns:p14="http://schemas.microsoft.com/office/powerpoint/2010/main" val="31564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sz="1200">
                <a:latin typeface="Calibri" panose="020F0502020204030204" pitchFamily="34" charset="0"/>
                <a:cs typeface="Calibri" panose="020F0502020204030204" pitchFamily="34" charset="0"/>
              </a:rPr>
              <a:t>PRS3</a:t>
            </a:r>
          </a:p>
          <a:p>
            <a:pPr marL="285750" indent="-285750">
              <a:buFont typeface="Arial" panose="020B0604020202020204" pitchFamily="34" charset="0"/>
              <a:buChar char="•"/>
            </a:pPr>
            <a:endParaRPr lang="fr-FR" sz="12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200">
                <a:latin typeface="Calibri" panose="020F0502020204030204" pitchFamily="34" charset="0"/>
                <a:cs typeface="Calibri" panose="020F0502020204030204" pitchFamily="34" charset="0"/>
              </a:rPr>
              <a:t>Engagement à mener des actions d’aller vers les publics les plus vulnérables, à forte sédentarité </a:t>
            </a:r>
          </a:p>
          <a:p>
            <a:pPr marL="285750" indent="-285750">
              <a:buFont typeface="Arial" panose="020B0604020202020204" pitchFamily="34" charset="0"/>
              <a:buChar char="•"/>
            </a:pPr>
            <a:r>
              <a:rPr lang="fr-FR" sz="1200">
                <a:latin typeface="Calibri" panose="020F0502020204030204" pitchFamily="34" charset="0"/>
                <a:cs typeface="Calibri" panose="020F0502020204030204" pitchFamily="34" charset="0"/>
              </a:rPr>
              <a:t>Mise en </a:t>
            </a:r>
            <a:r>
              <a:rPr lang="fr-FR" sz="1200" err="1">
                <a:latin typeface="Calibri" panose="020F0502020204030204" pitchFamily="34" charset="0"/>
                <a:cs typeface="Calibri" panose="020F0502020204030204" pitchFamily="34" charset="0"/>
              </a:rPr>
              <a:t>oeuvre</a:t>
            </a:r>
            <a:r>
              <a:rPr lang="fr-FR" sz="1200">
                <a:latin typeface="Calibri" panose="020F0502020204030204" pitchFamily="34" charset="0"/>
                <a:cs typeface="Calibri" panose="020F0502020204030204" pitchFamily="34" charset="0"/>
              </a:rPr>
              <a:t> d’actions adaptées aux besoins spécifiques des publics prioritaires </a:t>
            </a:r>
          </a:p>
          <a:p>
            <a:pPr marL="285750" indent="-285750">
              <a:buFont typeface="Arial" panose="020B0604020202020204" pitchFamily="34" charset="0"/>
              <a:buChar char="•"/>
            </a:pPr>
            <a:r>
              <a:rPr lang="fr-FR" sz="1200">
                <a:latin typeface="Calibri" panose="020F0502020204030204" pitchFamily="34" charset="0"/>
                <a:cs typeface="Calibri" panose="020F0502020204030204" pitchFamily="34" charset="0"/>
              </a:rPr>
              <a:t>Proposer un tarif adapté voire une gratuité pour ces publics. </a:t>
            </a:r>
          </a:p>
          <a:p>
            <a:endParaRPr lang="fr-F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19</a:t>
            </a:fld>
            <a:endParaRPr lang="fr-FR"/>
          </a:p>
        </p:txBody>
      </p:sp>
    </p:spTree>
    <p:extLst>
      <p:ext uri="{BB962C8B-B14F-4D97-AF65-F5344CB8AC3E}">
        <p14:creationId xmlns:p14="http://schemas.microsoft.com/office/powerpoint/2010/main" val="1932106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76945C1-5537-4DD5-B0A5-B71AA7D3A845}" type="slidenum">
              <a:rPr lang="fr-FR" smtClean="0"/>
              <a:t>26</a:t>
            </a:fld>
            <a:endParaRPr lang="fr-FR"/>
          </a:p>
        </p:txBody>
      </p:sp>
    </p:spTree>
    <p:extLst>
      <p:ext uri="{BB962C8B-B14F-4D97-AF65-F5344CB8AC3E}">
        <p14:creationId xmlns:p14="http://schemas.microsoft.com/office/powerpoint/2010/main" val="3371619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84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30725" name="Espace réservé du numéro de diapositive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0B1E5B-8D57-446D-8538-0D185B438B6F}" type="slidenum">
              <a:rPr lang="fr-FR" altLang="fr-FR" smtClean="0"/>
              <a:pPr>
                <a:spcBef>
                  <a:spcPct val="0"/>
                </a:spcBef>
              </a:pPr>
              <a:t>27</a:t>
            </a:fld>
            <a:endParaRPr lang="fr-FR" altLang="fr-FR"/>
          </a:p>
        </p:txBody>
      </p:sp>
    </p:spTree>
    <p:extLst>
      <p:ext uri="{BB962C8B-B14F-4D97-AF65-F5344CB8AC3E}">
        <p14:creationId xmlns:p14="http://schemas.microsoft.com/office/powerpoint/2010/main" val="3353673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84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30725" name="Espace réservé du numéro de diapositive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0B1E5B-8D57-446D-8538-0D185B438B6F}" type="slidenum">
              <a:rPr lang="fr-FR" altLang="fr-FR" smtClean="0"/>
              <a:pPr>
                <a:spcBef>
                  <a:spcPct val="0"/>
                </a:spcBef>
              </a:pPr>
              <a:t>28</a:t>
            </a:fld>
            <a:endParaRPr lang="fr-FR" altLang="fr-FR"/>
          </a:p>
        </p:txBody>
      </p:sp>
    </p:spTree>
    <p:extLst>
      <p:ext uri="{BB962C8B-B14F-4D97-AF65-F5344CB8AC3E}">
        <p14:creationId xmlns:p14="http://schemas.microsoft.com/office/powerpoint/2010/main" val="1550155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84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30725" name="Espace réservé du numéro de diapositive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0B1E5B-8D57-446D-8538-0D185B438B6F}" type="slidenum">
              <a:rPr lang="fr-FR" altLang="fr-FR" smtClean="0"/>
              <a:pPr>
                <a:spcBef>
                  <a:spcPct val="0"/>
                </a:spcBef>
              </a:pPr>
              <a:t>29</a:t>
            </a:fld>
            <a:endParaRPr lang="fr-FR" altLang="fr-FR"/>
          </a:p>
        </p:txBody>
      </p:sp>
    </p:spTree>
    <p:extLst>
      <p:ext uri="{BB962C8B-B14F-4D97-AF65-F5344CB8AC3E}">
        <p14:creationId xmlns:p14="http://schemas.microsoft.com/office/powerpoint/2010/main" val="2687862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9279E99-BAF5-D247-8DEF-A55368597F61}" type="slidenum">
              <a:rPr lang="fr-FR" smtClean="0"/>
              <a:t>3</a:t>
            </a:fld>
            <a:endParaRPr lang="fr-FR"/>
          </a:p>
        </p:txBody>
      </p:sp>
    </p:spTree>
    <p:extLst>
      <p:ext uri="{BB962C8B-B14F-4D97-AF65-F5344CB8AC3E}">
        <p14:creationId xmlns:p14="http://schemas.microsoft.com/office/powerpoint/2010/main" val="845897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a:p>
            <a:r>
              <a:rPr lang="fr-FR"/>
              <a:t>Aides VAE et compte mobilité conditionnés au niveau de ressource</a:t>
            </a:r>
          </a:p>
          <a:p>
            <a:pPr eaLnBrk="1" hangingPunct="1">
              <a:spcBef>
                <a:spcPct val="0"/>
              </a:spcBef>
            </a:pPr>
            <a:endParaRPr lang="fr-FR" altLang="fr-FR"/>
          </a:p>
        </p:txBody>
      </p:sp>
      <p:sp>
        <p:nvSpPr>
          <p:cNvPr id="3584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30725" name="Espace réservé du numéro de diapositive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0B1E5B-8D57-446D-8538-0D185B438B6F}" type="slidenum">
              <a:rPr lang="fr-FR" altLang="fr-FR" smtClean="0"/>
              <a:pPr>
                <a:spcBef>
                  <a:spcPct val="0"/>
                </a:spcBef>
              </a:pPr>
              <a:t>30</a:t>
            </a:fld>
            <a:endParaRPr lang="fr-FR" altLang="fr-FR"/>
          </a:p>
        </p:txBody>
      </p:sp>
    </p:spTree>
    <p:extLst>
      <p:ext uri="{BB962C8B-B14F-4D97-AF65-F5344CB8AC3E}">
        <p14:creationId xmlns:p14="http://schemas.microsoft.com/office/powerpoint/2010/main" val="1156707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Combien de rues écoles dans les QPV ?</a:t>
            </a:r>
          </a:p>
        </p:txBody>
      </p:sp>
      <p:sp>
        <p:nvSpPr>
          <p:cNvPr id="3584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30725" name="Espace réservé du numéro de diapositive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0B1E5B-8D57-446D-8538-0D185B438B6F}" type="slidenum">
              <a:rPr lang="fr-FR" altLang="fr-FR" smtClean="0"/>
              <a:pPr>
                <a:spcBef>
                  <a:spcPct val="0"/>
                </a:spcBef>
              </a:pPr>
              <a:t>31</a:t>
            </a:fld>
            <a:endParaRPr lang="fr-FR" altLang="fr-FR"/>
          </a:p>
        </p:txBody>
      </p:sp>
    </p:spTree>
    <p:extLst>
      <p:ext uri="{BB962C8B-B14F-4D97-AF65-F5344CB8AC3E}">
        <p14:creationId xmlns:p14="http://schemas.microsoft.com/office/powerpoint/2010/main" val="3128136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FDB70-7EE7-CA09-C684-66F4481CE5EB}"/>
            </a:ext>
          </a:extLst>
        </p:cNvPr>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9A5FC39A-BE65-84F9-927D-BF50CF6ED8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a:extLst>
              <a:ext uri="{FF2B5EF4-FFF2-40B4-BE49-F238E27FC236}">
                <a16:creationId xmlns:a16="http://schemas.microsoft.com/office/drawing/2014/main" id="{FF3D54B6-2F96-7BA2-F75E-9B805D0B13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Combien de rues écoles dans les QPV ?</a:t>
            </a:r>
          </a:p>
        </p:txBody>
      </p:sp>
      <p:sp>
        <p:nvSpPr>
          <p:cNvPr id="35844" name="Espace réservé du pied de page 3">
            <a:extLst>
              <a:ext uri="{FF2B5EF4-FFF2-40B4-BE49-F238E27FC236}">
                <a16:creationId xmlns:a16="http://schemas.microsoft.com/office/drawing/2014/main" id="{8F70A70A-CD03-638F-3453-C72B1724CCAD}"/>
              </a:ext>
            </a:extLst>
          </p:cNvPr>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30725" name="Espace réservé du numéro de diapositive 4">
            <a:extLst>
              <a:ext uri="{FF2B5EF4-FFF2-40B4-BE49-F238E27FC236}">
                <a16:creationId xmlns:a16="http://schemas.microsoft.com/office/drawing/2014/main" id="{8117DCD8-EBC5-A138-2200-1D196217D9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0B1E5B-8D57-446D-8538-0D185B438B6F}" type="slidenum">
              <a:rPr lang="fr-FR" altLang="fr-FR" smtClean="0"/>
              <a:pPr>
                <a:spcBef>
                  <a:spcPct val="0"/>
                </a:spcBef>
              </a:pPr>
              <a:t>32</a:t>
            </a:fld>
            <a:endParaRPr lang="fr-FR" altLang="fr-FR"/>
          </a:p>
        </p:txBody>
      </p:sp>
    </p:spTree>
    <p:extLst>
      <p:ext uri="{BB962C8B-B14F-4D97-AF65-F5344CB8AC3E}">
        <p14:creationId xmlns:p14="http://schemas.microsoft.com/office/powerpoint/2010/main" val="2287637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BBFD1-45EB-2360-DB3B-69661BCCAA6C}"/>
            </a:ext>
          </a:extLst>
        </p:cNvPr>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7414AA9B-C8DA-AABF-1E4B-AFF3E34AF9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a:extLst>
              <a:ext uri="{FF2B5EF4-FFF2-40B4-BE49-F238E27FC236}">
                <a16:creationId xmlns:a16="http://schemas.microsoft.com/office/drawing/2014/main" id="{D09E9EFC-60F5-426E-4EDB-52FE3DD28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844" name="Espace réservé du pied de page 3">
            <a:extLst>
              <a:ext uri="{FF2B5EF4-FFF2-40B4-BE49-F238E27FC236}">
                <a16:creationId xmlns:a16="http://schemas.microsoft.com/office/drawing/2014/main" id="{A3F1E8EF-595C-EED5-0C2B-2B19590DEFDE}"/>
              </a:ext>
            </a:extLst>
          </p:cNvPr>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30725" name="Espace réservé du numéro de diapositive 4">
            <a:extLst>
              <a:ext uri="{FF2B5EF4-FFF2-40B4-BE49-F238E27FC236}">
                <a16:creationId xmlns:a16="http://schemas.microsoft.com/office/drawing/2014/main" id="{91D2E457-7C67-1B17-265A-BC04F812EB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0B1E5B-8D57-446D-8538-0D185B438B6F}" type="slidenum">
              <a:rPr lang="fr-FR" altLang="fr-FR" smtClean="0"/>
              <a:pPr>
                <a:spcBef>
                  <a:spcPct val="0"/>
                </a:spcBef>
              </a:pPr>
              <a:t>33</a:t>
            </a:fld>
            <a:endParaRPr lang="fr-FR" altLang="fr-FR"/>
          </a:p>
        </p:txBody>
      </p:sp>
    </p:spTree>
    <p:extLst>
      <p:ext uri="{BB962C8B-B14F-4D97-AF65-F5344CB8AC3E}">
        <p14:creationId xmlns:p14="http://schemas.microsoft.com/office/powerpoint/2010/main" val="2792691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0AB1F-AD74-5239-56B5-B13CE6057198}"/>
            </a:ext>
          </a:extLst>
        </p:cNvPr>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2FE9E0C9-8D6C-8C31-C9E7-3D44F6AFEE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a:extLst>
              <a:ext uri="{FF2B5EF4-FFF2-40B4-BE49-F238E27FC236}">
                <a16:creationId xmlns:a16="http://schemas.microsoft.com/office/drawing/2014/main" id="{4BF6EBE2-999D-D3A8-EFE8-AD15EA6A9D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844" name="Espace réservé du pied de page 3">
            <a:extLst>
              <a:ext uri="{FF2B5EF4-FFF2-40B4-BE49-F238E27FC236}">
                <a16:creationId xmlns:a16="http://schemas.microsoft.com/office/drawing/2014/main" id="{DD8F5B46-932E-ABD0-2CB6-F96F7109862F}"/>
              </a:ext>
            </a:extLst>
          </p:cNvPr>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30725" name="Espace réservé du numéro de diapositive 4">
            <a:extLst>
              <a:ext uri="{FF2B5EF4-FFF2-40B4-BE49-F238E27FC236}">
                <a16:creationId xmlns:a16="http://schemas.microsoft.com/office/drawing/2014/main" id="{6177323B-EBFD-98AC-876C-C40A3376D7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0B1E5B-8D57-446D-8538-0D185B438B6F}" type="slidenum">
              <a:rPr lang="fr-FR" altLang="fr-FR" smtClean="0"/>
              <a:pPr>
                <a:spcBef>
                  <a:spcPct val="0"/>
                </a:spcBef>
              </a:pPr>
              <a:t>34</a:t>
            </a:fld>
            <a:endParaRPr lang="fr-FR" altLang="fr-FR"/>
          </a:p>
        </p:txBody>
      </p:sp>
    </p:spTree>
    <p:extLst>
      <p:ext uri="{BB962C8B-B14F-4D97-AF65-F5344CB8AC3E}">
        <p14:creationId xmlns:p14="http://schemas.microsoft.com/office/powerpoint/2010/main" val="322662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EF8D1-A9C1-BABE-3C73-9F8EF88977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C651B0-EB9D-A728-E645-43348B9C06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94F19F-F4A3-8AFB-25A3-59F5971B555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9A002D8-D003-3E1B-6AC6-C4043B52A2CB}"/>
              </a:ext>
            </a:extLst>
          </p:cNvPr>
          <p:cNvSpPr>
            <a:spLocks noGrp="1"/>
          </p:cNvSpPr>
          <p:nvPr>
            <p:ph type="sldNum" sz="quarter" idx="5"/>
          </p:nvPr>
        </p:nvSpPr>
        <p:spPr/>
        <p:txBody>
          <a:bodyPr/>
          <a:lstStyle/>
          <a:p>
            <a:fld id="{7C807E3E-5B9E-47CD-82B7-A9E530E10860}" type="slidenum">
              <a:rPr lang="fr-FR" smtClean="0"/>
              <a:t>35</a:t>
            </a:fld>
            <a:endParaRPr lang="fr-FR"/>
          </a:p>
        </p:txBody>
      </p:sp>
    </p:spTree>
    <p:extLst>
      <p:ext uri="{BB962C8B-B14F-4D97-AF65-F5344CB8AC3E}">
        <p14:creationId xmlns:p14="http://schemas.microsoft.com/office/powerpoint/2010/main" val="1456180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6230-5A1F-7F6F-F7A3-4AB97100D9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D18471-E530-02C9-EEF7-47A2CB546D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2CB91C-07F0-A74F-B0A2-7BB940D4115D}"/>
              </a:ext>
            </a:extLst>
          </p:cNvPr>
          <p:cNvSpPr>
            <a:spLocks noGrp="1"/>
          </p:cNvSpPr>
          <p:nvPr>
            <p:ph type="body" idx="1"/>
          </p:nvPr>
        </p:nvSpPr>
        <p:spPr/>
        <p:txBody>
          <a:bodyPr/>
          <a:lstStyle/>
          <a:p>
            <a:endParaRPr lang="fr-FR" sz="1100"/>
          </a:p>
        </p:txBody>
      </p:sp>
      <p:sp>
        <p:nvSpPr>
          <p:cNvPr id="4" name="Espace réservé du numéro de diapositive 3">
            <a:extLst>
              <a:ext uri="{FF2B5EF4-FFF2-40B4-BE49-F238E27FC236}">
                <a16:creationId xmlns:a16="http://schemas.microsoft.com/office/drawing/2014/main" id="{478020F3-D3EC-7572-7F59-FE8CB2A9F5B8}"/>
              </a:ext>
            </a:extLst>
          </p:cNvPr>
          <p:cNvSpPr>
            <a:spLocks noGrp="1"/>
          </p:cNvSpPr>
          <p:nvPr>
            <p:ph type="sldNum" sz="quarter" idx="5"/>
          </p:nvPr>
        </p:nvSpPr>
        <p:spPr/>
        <p:txBody>
          <a:bodyPr/>
          <a:lstStyle/>
          <a:p>
            <a:fld id="{7C807E3E-5B9E-47CD-82B7-A9E530E10860}" type="slidenum">
              <a:rPr lang="fr-FR" smtClean="0"/>
              <a:t>36</a:t>
            </a:fld>
            <a:endParaRPr lang="fr-FR"/>
          </a:p>
        </p:txBody>
      </p:sp>
    </p:spTree>
    <p:extLst>
      <p:ext uri="{BB962C8B-B14F-4D97-AF65-F5344CB8AC3E}">
        <p14:creationId xmlns:p14="http://schemas.microsoft.com/office/powerpoint/2010/main" val="1630006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40FD6-2A3E-4282-4822-2F09131D35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DF34EC3-1659-2D07-C3B3-E8DF2DDD9F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82482D-23A4-5812-0A08-5521E38EA75A}"/>
              </a:ext>
            </a:extLst>
          </p:cNvPr>
          <p:cNvSpPr>
            <a:spLocks noGrp="1"/>
          </p:cNvSpPr>
          <p:nvPr>
            <p:ph type="body" idx="1"/>
          </p:nvPr>
        </p:nvSpPr>
        <p:spPr/>
        <p:txBody>
          <a:bodyPr/>
          <a:lstStyle/>
          <a:p>
            <a:endParaRPr lang="fr-FR" sz="1100"/>
          </a:p>
        </p:txBody>
      </p:sp>
      <p:sp>
        <p:nvSpPr>
          <p:cNvPr id="4" name="Espace réservé du numéro de diapositive 3">
            <a:extLst>
              <a:ext uri="{FF2B5EF4-FFF2-40B4-BE49-F238E27FC236}">
                <a16:creationId xmlns:a16="http://schemas.microsoft.com/office/drawing/2014/main" id="{EDDC2947-38F6-BEEF-7EDB-28EB7B8CBFB8}"/>
              </a:ext>
            </a:extLst>
          </p:cNvPr>
          <p:cNvSpPr>
            <a:spLocks noGrp="1"/>
          </p:cNvSpPr>
          <p:nvPr>
            <p:ph type="sldNum" sz="quarter" idx="5"/>
          </p:nvPr>
        </p:nvSpPr>
        <p:spPr/>
        <p:txBody>
          <a:bodyPr/>
          <a:lstStyle/>
          <a:p>
            <a:fld id="{7C807E3E-5B9E-47CD-82B7-A9E530E10860}" type="slidenum">
              <a:rPr lang="fr-FR" smtClean="0"/>
              <a:t>37</a:t>
            </a:fld>
            <a:endParaRPr lang="fr-FR"/>
          </a:p>
        </p:txBody>
      </p:sp>
    </p:spTree>
    <p:extLst>
      <p:ext uri="{BB962C8B-B14F-4D97-AF65-F5344CB8AC3E}">
        <p14:creationId xmlns:p14="http://schemas.microsoft.com/office/powerpoint/2010/main" val="258605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E41C1-7E6D-9912-4358-73180709B8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3334B5A-ACCC-8FF6-0FD8-6FA411CC3C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AFC981-1B32-E7F4-9EC6-28897E59C0AB}"/>
              </a:ext>
            </a:extLst>
          </p:cNvPr>
          <p:cNvSpPr>
            <a:spLocks noGrp="1"/>
          </p:cNvSpPr>
          <p:nvPr>
            <p:ph type="body" idx="1"/>
          </p:nvPr>
        </p:nvSpPr>
        <p:spPr/>
        <p:txBody>
          <a:bodyPr/>
          <a:lstStyle/>
          <a:p>
            <a:endParaRPr lang="fr-FR" sz="1100"/>
          </a:p>
        </p:txBody>
      </p:sp>
      <p:sp>
        <p:nvSpPr>
          <p:cNvPr id="4" name="Espace réservé du numéro de diapositive 3">
            <a:extLst>
              <a:ext uri="{FF2B5EF4-FFF2-40B4-BE49-F238E27FC236}">
                <a16:creationId xmlns:a16="http://schemas.microsoft.com/office/drawing/2014/main" id="{42EC5FCA-BBEE-279B-FEAD-18D082B06856}"/>
              </a:ext>
            </a:extLst>
          </p:cNvPr>
          <p:cNvSpPr>
            <a:spLocks noGrp="1"/>
          </p:cNvSpPr>
          <p:nvPr>
            <p:ph type="sldNum" sz="quarter" idx="5"/>
          </p:nvPr>
        </p:nvSpPr>
        <p:spPr/>
        <p:txBody>
          <a:bodyPr/>
          <a:lstStyle/>
          <a:p>
            <a:fld id="{7C807E3E-5B9E-47CD-82B7-A9E530E10860}" type="slidenum">
              <a:rPr lang="fr-FR" smtClean="0"/>
              <a:t>38</a:t>
            </a:fld>
            <a:endParaRPr lang="fr-FR"/>
          </a:p>
        </p:txBody>
      </p:sp>
    </p:spTree>
    <p:extLst>
      <p:ext uri="{BB962C8B-B14F-4D97-AF65-F5344CB8AC3E}">
        <p14:creationId xmlns:p14="http://schemas.microsoft.com/office/powerpoint/2010/main" val="2876325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6C4E-2C57-0962-E032-36EE037480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96EA5F-C139-9433-96AD-6998FE95644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1FBC54-BDDC-83EB-D57E-94934ABEB7BA}"/>
              </a:ext>
            </a:extLst>
          </p:cNvPr>
          <p:cNvSpPr>
            <a:spLocks noGrp="1"/>
          </p:cNvSpPr>
          <p:nvPr>
            <p:ph type="body" idx="1"/>
          </p:nvPr>
        </p:nvSpPr>
        <p:spPr/>
        <p:txBody>
          <a:bodyPr/>
          <a:lstStyle/>
          <a:p>
            <a:endParaRPr lang="fr-FR" sz="1100"/>
          </a:p>
        </p:txBody>
      </p:sp>
      <p:sp>
        <p:nvSpPr>
          <p:cNvPr id="4" name="Espace réservé du numéro de diapositive 3">
            <a:extLst>
              <a:ext uri="{FF2B5EF4-FFF2-40B4-BE49-F238E27FC236}">
                <a16:creationId xmlns:a16="http://schemas.microsoft.com/office/drawing/2014/main" id="{DBBB39C0-84C7-E880-78B1-585BE8378D6F}"/>
              </a:ext>
            </a:extLst>
          </p:cNvPr>
          <p:cNvSpPr>
            <a:spLocks noGrp="1"/>
          </p:cNvSpPr>
          <p:nvPr>
            <p:ph type="sldNum" sz="quarter" idx="5"/>
          </p:nvPr>
        </p:nvSpPr>
        <p:spPr/>
        <p:txBody>
          <a:bodyPr/>
          <a:lstStyle/>
          <a:p>
            <a:fld id="{7C807E3E-5B9E-47CD-82B7-A9E530E10860}" type="slidenum">
              <a:rPr lang="fr-FR" smtClean="0"/>
              <a:t>39</a:t>
            </a:fld>
            <a:endParaRPr lang="fr-FR"/>
          </a:p>
        </p:txBody>
      </p:sp>
    </p:spTree>
    <p:extLst>
      <p:ext uri="{BB962C8B-B14F-4D97-AF65-F5344CB8AC3E}">
        <p14:creationId xmlns:p14="http://schemas.microsoft.com/office/powerpoint/2010/main" val="66991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800" b="1"/>
              <a:t>🧭 Qui sommes-nous ?</a:t>
            </a:r>
          </a:p>
          <a:p>
            <a:r>
              <a:rPr lang="fr-FR" sz="800" b="1"/>
              <a:t>🚲 Le Réseau vélo et marche</a:t>
            </a:r>
          </a:p>
          <a:p>
            <a:r>
              <a:rPr lang="fr-FR" sz="800"/>
              <a:t>Un acteur national né de la </a:t>
            </a:r>
            <a:r>
              <a:rPr lang="fr-FR" sz="800" b="1"/>
              <a:t>fusion de deux têtes de réseau</a:t>
            </a:r>
            <a:r>
              <a:rPr lang="fr-FR" sz="800"/>
              <a:t> historiques, engagées dans la promotion de la marche et du vélo dans les politiques publiques.</a:t>
            </a:r>
          </a:p>
          <a:p>
            <a:endParaRPr lang="fr-FR" sz="800" b="1"/>
          </a:p>
          <a:p>
            <a:r>
              <a:rPr lang="fr-FR" sz="800" b="1"/>
              <a:t>🌍 Un réseau représentatif, de tous les territoires</a:t>
            </a:r>
          </a:p>
          <a:p>
            <a:r>
              <a:rPr lang="fr-FR" sz="800" b="1"/>
              <a:t>+ 450 collectivités adhérentes</a:t>
            </a:r>
            <a:r>
              <a:rPr lang="fr-FR" sz="800"/>
              <a:t>, de la </a:t>
            </a:r>
            <a:r>
              <a:rPr lang="fr-FR" sz="800" b="1"/>
              <a:t>commune</a:t>
            </a:r>
            <a:r>
              <a:rPr lang="fr-FR" sz="800"/>
              <a:t> à la </a:t>
            </a:r>
            <a:r>
              <a:rPr lang="fr-FR" sz="800" b="1"/>
              <a:t>région</a:t>
            </a:r>
            <a:endParaRPr lang="fr-FR" sz="800"/>
          </a:p>
          <a:p>
            <a:r>
              <a:rPr lang="fr-FR" sz="800"/>
              <a:t>Présentes sur </a:t>
            </a:r>
            <a:r>
              <a:rPr lang="fr-FR" sz="800" b="1"/>
              <a:t>tout le territoire</a:t>
            </a:r>
            <a:r>
              <a:rPr lang="fr-FR" sz="800"/>
              <a:t>, y compris les </a:t>
            </a:r>
            <a:r>
              <a:rPr lang="fr-FR" sz="800" b="1"/>
              <a:t>Outre-mer</a:t>
            </a:r>
            <a:endParaRPr lang="fr-FR" sz="800"/>
          </a:p>
          <a:p>
            <a:r>
              <a:rPr lang="fr-FR" sz="800"/>
              <a:t>Composition :</a:t>
            </a:r>
            <a:br>
              <a:rPr lang="fr-FR" sz="800"/>
            </a:br>
            <a:r>
              <a:rPr lang="fr-FR" sz="800"/>
              <a:t>🔹 161 communes</a:t>
            </a:r>
            <a:br>
              <a:rPr lang="fr-FR" sz="800"/>
            </a:br>
            <a:r>
              <a:rPr lang="fr-FR" sz="800"/>
              <a:t>🔹 183 EPCI</a:t>
            </a:r>
            <a:br>
              <a:rPr lang="fr-FR" sz="800"/>
            </a:br>
            <a:r>
              <a:rPr lang="fr-FR" sz="800"/>
              <a:t>🔹 76 départements</a:t>
            </a:r>
            <a:br>
              <a:rPr lang="fr-FR" sz="800"/>
            </a:br>
            <a:r>
              <a:rPr lang="fr-FR" sz="800"/>
              <a:t>🔹 14 régions</a:t>
            </a:r>
          </a:p>
          <a:p>
            <a:endParaRPr lang="fr-FR" sz="800" b="1"/>
          </a:p>
          <a:p>
            <a:r>
              <a:rPr lang="fr-FR" sz="800" b="1"/>
              <a:t>💪 Une force collective au service des territoires</a:t>
            </a:r>
          </a:p>
          <a:p>
            <a:r>
              <a:rPr lang="fr-FR" sz="800" b="1"/>
              <a:t>20 </a:t>
            </a:r>
            <a:r>
              <a:rPr lang="fr-FR" sz="800" b="1" err="1"/>
              <a:t>salarié·es</a:t>
            </a:r>
            <a:r>
              <a:rPr lang="fr-FR" sz="800"/>
              <a:t> répartis entre </a:t>
            </a:r>
            <a:r>
              <a:rPr lang="fr-FR" sz="800" b="1"/>
              <a:t>Paris</a:t>
            </a:r>
            <a:r>
              <a:rPr lang="fr-FR" sz="800"/>
              <a:t> et </a:t>
            </a:r>
            <a:r>
              <a:rPr lang="fr-FR" sz="800" b="1"/>
              <a:t>Lyon</a:t>
            </a:r>
            <a:endParaRPr lang="fr-FR" sz="800"/>
          </a:p>
          <a:p>
            <a:r>
              <a:rPr lang="fr-FR" sz="800" b="1"/>
              <a:t>35 ans d’expérience cumulée</a:t>
            </a:r>
            <a:r>
              <a:rPr lang="fr-FR" sz="800"/>
              <a:t> dans les politiques cyclables et marchables</a:t>
            </a:r>
          </a:p>
          <a:p>
            <a:r>
              <a:rPr lang="fr-FR" sz="800"/>
              <a:t>Un </a:t>
            </a:r>
            <a:r>
              <a:rPr lang="fr-FR" sz="800" b="1"/>
              <a:t>Club des parlementaires</a:t>
            </a:r>
            <a:r>
              <a:rPr lang="fr-FR" sz="800"/>
              <a:t> actif avec </a:t>
            </a:r>
            <a:r>
              <a:rPr lang="fr-FR" sz="800" b="1"/>
              <a:t>80 députés et sénateurs</a:t>
            </a:r>
            <a:r>
              <a:rPr lang="fr-FR" sz="800"/>
              <a:t> engagés pour porter la voix des mobilités actives</a:t>
            </a:r>
          </a:p>
          <a:p>
            <a:endParaRPr lang="fr-FR" sz="800"/>
          </a:p>
          <a:p>
            <a:r>
              <a:rPr lang="fr-FR" sz="800"/>
              <a:t>🎯 </a:t>
            </a:r>
            <a:r>
              <a:rPr lang="fr-FR" sz="800" b="1"/>
              <a:t>En résumé</a:t>
            </a:r>
            <a:r>
              <a:rPr lang="fr-FR" sz="800"/>
              <a:t> : Le Réseau vélo et marche, c’est un </a:t>
            </a:r>
            <a:r>
              <a:rPr lang="fr-FR" sz="800" b="1"/>
              <a:t>réseau puissant, représentatif, structuré</a:t>
            </a:r>
            <a:r>
              <a:rPr lang="fr-FR" sz="800"/>
              <a:t>, qui accompagne les collectivités de toutes tailles à faire progresser la marche et le vélo dans leurs politiques publiques.</a:t>
            </a:r>
          </a:p>
        </p:txBody>
      </p:sp>
      <p:sp>
        <p:nvSpPr>
          <p:cNvPr id="4" name="Espace réservé du numéro de diapositive 3"/>
          <p:cNvSpPr>
            <a:spLocks noGrp="1"/>
          </p:cNvSpPr>
          <p:nvPr>
            <p:ph type="sldNum" sz="quarter" idx="5"/>
          </p:nvPr>
        </p:nvSpPr>
        <p:spPr/>
        <p:txBody>
          <a:bodyPr/>
          <a:lstStyle/>
          <a:p>
            <a:fld id="{228447F0-8A57-4552-A2AF-9EB4AF8D23BD}" type="slidenum">
              <a:rPr lang="fr-FR" smtClean="0"/>
              <a:t>5</a:t>
            </a:fld>
            <a:endParaRPr lang="fr-FR"/>
          </a:p>
        </p:txBody>
      </p:sp>
    </p:spTree>
    <p:extLst>
      <p:ext uri="{BB962C8B-B14F-4D97-AF65-F5344CB8AC3E}">
        <p14:creationId xmlns:p14="http://schemas.microsoft.com/office/powerpoint/2010/main" val="1286379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4EBCC-3C8A-5259-E7F4-CEDF3C6714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F34743-02FA-AD39-73B3-00B16ACF52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C5D2DF-33AC-030C-7512-9F9784A1C136}"/>
              </a:ext>
            </a:extLst>
          </p:cNvPr>
          <p:cNvSpPr>
            <a:spLocks noGrp="1"/>
          </p:cNvSpPr>
          <p:nvPr>
            <p:ph type="body" idx="1"/>
          </p:nvPr>
        </p:nvSpPr>
        <p:spPr/>
        <p:txBody>
          <a:bodyPr/>
          <a:lstStyle/>
          <a:p>
            <a:endParaRPr lang="fr-FR" sz="1100"/>
          </a:p>
        </p:txBody>
      </p:sp>
      <p:sp>
        <p:nvSpPr>
          <p:cNvPr id="4" name="Espace réservé du numéro de diapositive 3">
            <a:extLst>
              <a:ext uri="{FF2B5EF4-FFF2-40B4-BE49-F238E27FC236}">
                <a16:creationId xmlns:a16="http://schemas.microsoft.com/office/drawing/2014/main" id="{9B90E0BA-2B2B-0F39-2840-ED2F15B527C7}"/>
              </a:ext>
            </a:extLst>
          </p:cNvPr>
          <p:cNvSpPr>
            <a:spLocks noGrp="1"/>
          </p:cNvSpPr>
          <p:nvPr>
            <p:ph type="sldNum" sz="quarter" idx="5"/>
          </p:nvPr>
        </p:nvSpPr>
        <p:spPr/>
        <p:txBody>
          <a:bodyPr/>
          <a:lstStyle/>
          <a:p>
            <a:fld id="{7C807E3E-5B9E-47CD-82B7-A9E530E10860}" type="slidenum">
              <a:rPr lang="fr-FR" smtClean="0"/>
              <a:t>40</a:t>
            </a:fld>
            <a:endParaRPr lang="fr-FR"/>
          </a:p>
        </p:txBody>
      </p:sp>
    </p:spTree>
    <p:extLst>
      <p:ext uri="{BB962C8B-B14F-4D97-AF65-F5344CB8AC3E}">
        <p14:creationId xmlns:p14="http://schemas.microsoft.com/office/powerpoint/2010/main" val="3168153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2D828-544C-FF71-998D-6C26AAFE3C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6132F8-A9B0-6A5C-E7BB-AD2779A68F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ACD971-A676-14F4-C31D-1A6E6F47BEEB}"/>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6CB6E42-4D00-6A55-7450-93051BC2A5D2}"/>
              </a:ext>
            </a:extLst>
          </p:cNvPr>
          <p:cNvSpPr>
            <a:spLocks noGrp="1"/>
          </p:cNvSpPr>
          <p:nvPr>
            <p:ph type="sldNum" sz="quarter" idx="5"/>
          </p:nvPr>
        </p:nvSpPr>
        <p:spPr/>
        <p:txBody>
          <a:bodyPr/>
          <a:lstStyle/>
          <a:p>
            <a:fld id="{7C807E3E-5B9E-47CD-82B7-A9E530E10860}" type="slidenum">
              <a:rPr lang="fr-FR" smtClean="0"/>
              <a:t>41</a:t>
            </a:fld>
            <a:endParaRPr lang="fr-FR"/>
          </a:p>
        </p:txBody>
      </p:sp>
    </p:spTree>
    <p:extLst>
      <p:ext uri="{BB962C8B-B14F-4D97-AF65-F5344CB8AC3E}">
        <p14:creationId xmlns:p14="http://schemas.microsoft.com/office/powerpoint/2010/main" val="1617423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a:t>Ce webinaire a mis en lumière une évidence souvent oubliée : la santé des habitants passe aussi par leur capacité à se déplacer librement, sereinement, en sécurité.</a:t>
            </a:r>
          </a:p>
          <a:p>
            <a:endParaRPr lang="fr-FR" sz="1100"/>
          </a:p>
          <a:p>
            <a:r>
              <a:rPr lang="fr-FR" sz="1100"/>
              <a:t>Il existe des outils, des acteurs, des initiatives. Mais trop souvent, ils travaillent en silo. Notre défi collectif est de construire </a:t>
            </a:r>
            <a:r>
              <a:rPr lang="fr-FR" sz="1100" b="1"/>
              <a:t>des ponts entre les mondes de la santé, de l’urbanisme, des mobilités et du social.</a:t>
            </a:r>
            <a:endParaRPr lang="fr-FR" sz="1100"/>
          </a:p>
          <a:p>
            <a:r>
              <a:rPr lang="fr-FR" sz="1100"/>
              <a:t>Car au fond, favoriser la marche, le vélo, l’activité physique dans les quartiers, c’est créer </a:t>
            </a:r>
            <a:r>
              <a:rPr lang="fr-FR" sz="1100" b="1"/>
              <a:t>un espace public plus juste, plus vivant, plus humain.</a:t>
            </a:r>
            <a:endParaRPr lang="fr-FR" sz="1100"/>
          </a:p>
          <a:p>
            <a:endParaRPr lang="fr-FR" sz="1100"/>
          </a:p>
          <a:p>
            <a:endParaRPr lang="fr-FR" sz="1100"/>
          </a:p>
        </p:txBody>
      </p:sp>
      <p:sp>
        <p:nvSpPr>
          <p:cNvPr id="4" name="Espace réservé du numéro de diapositive 3"/>
          <p:cNvSpPr>
            <a:spLocks noGrp="1"/>
          </p:cNvSpPr>
          <p:nvPr>
            <p:ph type="sldNum" sz="quarter" idx="5"/>
          </p:nvPr>
        </p:nvSpPr>
        <p:spPr/>
        <p:txBody>
          <a:bodyPr/>
          <a:lstStyle/>
          <a:p>
            <a:fld id="{7C807E3E-5B9E-47CD-82B7-A9E530E10860}" type="slidenum">
              <a:rPr lang="fr-FR" smtClean="0"/>
              <a:t>42</a:t>
            </a:fld>
            <a:endParaRPr lang="fr-FR"/>
          </a:p>
        </p:txBody>
      </p:sp>
    </p:spTree>
    <p:extLst>
      <p:ext uri="{BB962C8B-B14F-4D97-AF65-F5344CB8AC3E}">
        <p14:creationId xmlns:p14="http://schemas.microsoft.com/office/powerpoint/2010/main" val="1420757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C807E3E-5B9E-47CD-82B7-A9E530E10860}" type="slidenum">
              <a:rPr lang="fr-FR" smtClean="0"/>
              <a:t>43</a:t>
            </a:fld>
            <a:endParaRPr lang="fr-FR"/>
          </a:p>
        </p:txBody>
      </p:sp>
    </p:spTree>
    <p:extLst>
      <p:ext uri="{BB962C8B-B14F-4D97-AF65-F5344CB8AC3E}">
        <p14:creationId xmlns:p14="http://schemas.microsoft.com/office/powerpoint/2010/main" val="2404329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t>📘 "À pied et à vélo dans les quartiers prioritaires" – CVTCM (2023)</a:t>
            </a:r>
            <a:br>
              <a:rPr lang="fr-FR" sz="1200"/>
            </a:br>
            <a:r>
              <a:rPr lang="fr-FR" sz="1200"/>
              <a:t>➡️ Un guide complet pour comprendre les pratiques et contraintes de mobilité dans les QPV.</a:t>
            </a:r>
            <a:br>
              <a:rPr lang="fr-FR" sz="1200"/>
            </a:br>
            <a:r>
              <a:rPr lang="fr-FR" sz="1200"/>
              <a:t>✔️ Données clés issues de l’Enquête Mobilité des Personnes</a:t>
            </a:r>
            <a:br>
              <a:rPr lang="fr-FR" sz="1200"/>
            </a:br>
            <a:r>
              <a:rPr lang="fr-FR" sz="1200"/>
              <a:t>✔️ Recommandations concrètes pour les collectivités et les acteurs de terrain</a:t>
            </a:r>
            <a:br>
              <a:rPr lang="fr-FR" sz="1200"/>
            </a:br>
            <a:r>
              <a:rPr lang="fr-FR" sz="1200"/>
              <a:t>✔️ Exemples de projets, animations, services solidaires, apprentissages, aménagements</a:t>
            </a:r>
          </a:p>
          <a:p>
            <a:endParaRPr lang="fr-FR"/>
          </a:p>
          <a:p>
            <a:r>
              <a:rPr lang="fr-FR" sz="1200" b="1"/>
              <a:t>🏙️ "Repenser les espaces publics dans les quartiers prioritaires" – ANRU (2025)</a:t>
            </a:r>
            <a:br>
              <a:rPr lang="fr-FR" sz="1200"/>
            </a:br>
            <a:r>
              <a:rPr lang="fr-FR" sz="1200"/>
              <a:t>➡️ Une publication pour favoriser des espaces publics plus inclusifs, vivants, marchables et cyclables</a:t>
            </a:r>
            <a:br>
              <a:rPr lang="fr-FR" sz="1200"/>
            </a:br>
            <a:r>
              <a:rPr lang="fr-FR" sz="1200"/>
              <a:t>✔️ Des leviers pour articuler renouvellement urbain, santé, mobilité et qualité de vie</a:t>
            </a:r>
            <a:br>
              <a:rPr lang="fr-FR" sz="1200"/>
            </a:br>
            <a:r>
              <a:rPr lang="fr-FR" sz="1200"/>
              <a:t>✔️ Retours d’expériences d’agglomérations, bailleurs et acteurs de la politique de la ville</a:t>
            </a:r>
            <a:br>
              <a:rPr lang="fr-FR" sz="1200"/>
            </a:br>
            <a:r>
              <a:rPr lang="fr-FR" sz="1200"/>
              <a:t>✔️ Ressources mobilisables dans les projets NPNRU et CLS</a:t>
            </a:r>
          </a:p>
          <a:p>
            <a:endParaRPr lang="fr-FR"/>
          </a:p>
        </p:txBody>
      </p:sp>
      <p:sp>
        <p:nvSpPr>
          <p:cNvPr id="4" name="Espace réservé du numéro de diapositive 3"/>
          <p:cNvSpPr>
            <a:spLocks noGrp="1"/>
          </p:cNvSpPr>
          <p:nvPr>
            <p:ph type="sldNum" sz="quarter" idx="5"/>
          </p:nvPr>
        </p:nvSpPr>
        <p:spPr/>
        <p:txBody>
          <a:bodyPr/>
          <a:lstStyle/>
          <a:p>
            <a:fld id="{7C807E3E-5B9E-47CD-82B7-A9E530E10860}" type="slidenum">
              <a:rPr lang="fr-FR" smtClean="0"/>
              <a:t>44</a:t>
            </a:fld>
            <a:endParaRPr lang="fr-FR"/>
          </a:p>
        </p:txBody>
      </p:sp>
    </p:spTree>
    <p:extLst>
      <p:ext uri="{BB962C8B-B14F-4D97-AF65-F5344CB8AC3E}">
        <p14:creationId xmlns:p14="http://schemas.microsoft.com/office/powerpoint/2010/main" val="2850315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7E57-A8AF-76E1-A59E-E6EDD7C035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D3E7AFE-7B86-50BE-E655-7C4CABA988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F0B92A-1D18-F092-DBC1-AC24115563B2}"/>
              </a:ext>
            </a:extLst>
          </p:cNvPr>
          <p:cNvSpPr>
            <a:spLocks noGrp="1"/>
          </p:cNvSpPr>
          <p:nvPr>
            <p:ph type="body" idx="1"/>
          </p:nvPr>
        </p:nvSpPr>
        <p:spPr/>
        <p:txBody>
          <a:bodyPr/>
          <a:lstStyle/>
          <a:p>
            <a:r>
              <a:rPr lang="fr-FR" sz="1200" b="1">
                <a:solidFill>
                  <a:srgbClr val="35515D"/>
                </a:solidFill>
                <a:latin typeface="Trebuchet MS" panose="020B0603020202020204" pitchFamily="34" charset="0"/>
                <a:hlinkClick r:id="rId3"/>
              </a:rPr>
              <a:t>Vulnérabilités et ressources des quartiers Prioritaires (2020), Observatoire national de la politique de la ville RAPPORT 2020</a:t>
            </a:r>
            <a:endParaRPr lang="fr-FR" sz="1200" b="1">
              <a:solidFill>
                <a:srgbClr val="35515D"/>
              </a:solidFill>
              <a:latin typeface="Trebuchet MS" panose="020B0603020202020204" pitchFamily="34" charset="0"/>
            </a:endParaRPr>
          </a:p>
          <a:p>
            <a:endParaRPr lang="fr-FR" sz="1200" b="1">
              <a:solidFill>
                <a:srgbClr val="35515D"/>
              </a:solidFill>
              <a:latin typeface="Trebuchet MS" panose="020B0603020202020204" pitchFamily="34" charset="0"/>
            </a:endParaRPr>
          </a:p>
          <a:p>
            <a:r>
              <a:rPr lang="fr-FR" sz="1200" b="1">
                <a:solidFill>
                  <a:srgbClr val="35515D"/>
                </a:solidFill>
                <a:latin typeface="Trebuchet MS" panose="020B0603020202020204" pitchFamily="34" charset="0"/>
                <a:hlinkClick r:id="rId4"/>
              </a:rPr>
              <a:t>Mobilités : la santé mentale à l’épreuve des transports (Avril 2025), Institut Terram</a:t>
            </a:r>
            <a:endParaRPr lang="fr-FR" sz="1200" b="1">
              <a:solidFill>
                <a:srgbClr val="35515D"/>
              </a:solidFill>
              <a:latin typeface="Trebuchet MS" panose="020B0603020202020204" pitchFamily="34" charset="0"/>
            </a:endParaRPr>
          </a:p>
          <a:p>
            <a:endParaRPr lang="fr-FR" sz="1200" b="1">
              <a:solidFill>
                <a:srgbClr val="35515D"/>
              </a:solidFill>
              <a:latin typeface="Trebuchet MS" panose="020B0603020202020204" pitchFamily="34" charset="0"/>
            </a:endParaRPr>
          </a:p>
          <a:p>
            <a:r>
              <a:rPr lang="fr-FR" sz="1200" b="1">
                <a:solidFill>
                  <a:srgbClr val="35515D"/>
                </a:solidFill>
                <a:latin typeface="Trebuchet MS" panose="020B0603020202020204" pitchFamily="34" charset="0"/>
                <a:hlinkClick r:id="rId5"/>
              </a:rPr>
              <a:t>Guide « Santé mentale et activité physique », (juin 2025), Ministère des Sports, de la Jeunesse et de la Vie associative, le Ministère de la Santé</a:t>
            </a:r>
            <a:endParaRPr lang="fr-FR" sz="1200" b="1">
              <a:solidFill>
                <a:srgbClr val="35515D"/>
              </a:solidFill>
              <a:latin typeface="Trebuchet MS" panose="020B0603020202020204" pitchFamily="34" charset="0"/>
            </a:endParaRPr>
          </a:p>
          <a:p>
            <a:endParaRPr lang="fr-FR" sz="1200" b="1">
              <a:solidFill>
                <a:srgbClr val="35515D"/>
              </a:solidFill>
              <a:latin typeface="Trebuchet MS" panose="020B0603020202020204" pitchFamily="34" charset="0"/>
            </a:endParaRPr>
          </a:p>
          <a:p>
            <a:r>
              <a:rPr lang="fr-FR" sz="1200" b="1">
                <a:solidFill>
                  <a:srgbClr val="35515D"/>
                </a:solidFill>
                <a:latin typeface="Trebuchet MS" panose="020B0603020202020204" pitchFamily="34" charset="0"/>
                <a:hlinkClick r:id="rId6"/>
              </a:rPr>
              <a:t>DEBOUT l’info ! N°12 - Mobilités actives scolaires, (Avril 2025), Observatoire national de l’activité physique et sportive (avec Mobiscol) </a:t>
            </a:r>
            <a:endParaRPr lang="fr-FR" sz="1200" b="1">
              <a:solidFill>
                <a:srgbClr val="35515D"/>
              </a:solidFill>
              <a:latin typeface="Trebuchet MS" panose="020B0603020202020204" pitchFamily="34" charset="0"/>
            </a:endParaRPr>
          </a:p>
          <a:p>
            <a:endParaRPr lang="fr-FR" sz="1200" b="1">
              <a:solidFill>
                <a:srgbClr val="35515D"/>
              </a:solidFill>
              <a:latin typeface="Trebuchet MS" panose="020B0603020202020204" pitchFamily="34" charset="0"/>
            </a:endParaRPr>
          </a:p>
          <a:p>
            <a:r>
              <a:rPr lang="fr-FR" sz="1200" b="1">
                <a:solidFill>
                  <a:srgbClr val="35515D"/>
                </a:solidFill>
                <a:latin typeface="Trebuchet MS" panose="020B0603020202020204" pitchFamily="34" charset="0"/>
                <a:hlinkClick r:id="rId7"/>
              </a:rPr>
              <a:t>Articles Suppression des ZFE : un recul pour la transition écologique, la santé publique et les mobilités, (juin 2025, Réseau vélo et marche</a:t>
            </a:r>
            <a:endParaRPr lang="fr-FR" sz="1200" b="1">
              <a:solidFill>
                <a:srgbClr val="35515D"/>
              </a:solidFill>
              <a:latin typeface="Trebuchet MS" panose="020B0603020202020204" pitchFamily="34" charset="0"/>
            </a:endParaRPr>
          </a:p>
          <a:p>
            <a:endParaRPr lang="fr-FR"/>
          </a:p>
        </p:txBody>
      </p:sp>
      <p:sp>
        <p:nvSpPr>
          <p:cNvPr id="4" name="Espace réservé du numéro de diapositive 3">
            <a:extLst>
              <a:ext uri="{FF2B5EF4-FFF2-40B4-BE49-F238E27FC236}">
                <a16:creationId xmlns:a16="http://schemas.microsoft.com/office/drawing/2014/main" id="{919FA709-6212-4541-2BA6-BA11DB004CC4}"/>
              </a:ext>
            </a:extLst>
          </p:cNvPr>
          <p:cNvSpPr>
            <a:spLocks noGrp="1"/>
          </p:cNvSpPr>
          <p:nvPr>
            <p:ph type="sldNum" sz="quarter" idx="5"/>
          </p:nvPr>
        </p:nvSpPr>
        <p:spPr/>
        <p:txBody>
          <a:bodyPr/>
          <a:lstStyle/>
          <a:p>
            <a:fld id="{7C807E3E-5B9E-47CD-82B7-A9E530E10860}" type="slidenum">
              <a:rPr lang="fr-FR" smtClean="0"/>
              <a:t>45</a:t>
            </a:fld>
            <a:endParaRPr lang="fr-FR"/>
          </a:p>
        </p:txBody>
      </p:sp>
    </p:spTree>
    <p:extLst>
      <p:ext uri="{BB962C8B-B14F-4D97-AF65-F5344CB8AC3E}">
        <p14:creationId xmlns:p14="http://schemas.microsoft.com/office/powerpoint/2010/main" val="248299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263C-EE11-F73E-12C1-B4F4A2B6EE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76A9C7-FF7A-92D7-95BE-2576B3EBC3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7E4B16-60D2-B258-F5E9-11473F2076C5}"/>
              </a:ext>
            </a:extLst>
          </p:cNvPr>
          <p:cNvSpPr>
            <a:spLocks noGrp="1"/>
          </p:cNvSpPr>
          <p:nvPr>
            <p:ph type="body" idx="1"/>
          </p:nvPr>
        </p:nvSpPr>
        <p:spPr/>
        <p:txBody>
          <a:bodyPr/>
          <a:lstStyle/>
          <a:p>
            <a:r>
              <a:rPr lang="fr-FR" b="1"/>
              <a:t>🎯 Pourquoi adhérer au Réseau vélo et marche ?</a:t>
            </a:r>
          </a:p>
          <a:p>
            <a:r>
              <a:rPr lang="fr-FR" b="1"/>
              <a:t>✅ Un réseau unique au service des collectivités</a:t>
            </a:r>
          </a:p>
          <a:p>
            <a:r>
              <a:rPr lang="fr-FR" b="1"/>
              <a:t>Clubs territoriaux</a:t>
            </a:r>
            <a:r>
              <a:rPr lang="fr-FR"/>
              <a:t> tout au long de l’année pour échanger entre pairs.</a:t>
            </a:r>
          </a:p>
          <a:p>
            <a:r>
              <a:rPr lang="fr-FR"/>
              <a:t>Un </a:t>
            </a:r>
            <a:r>
              <a:rPr lang="fr-FR" b="1"/>
              <a:t>forum annuel</a:t>
            </a:r>
            <a:r>
              <a:rPr lang="fr-FR"/>
              <a:t>, des </a:t>
            </a:r>
            <a:r>
              <a:rPr lang="fr-FR" b="1"/>
              <a:t>annuaires de contacts</a:t>
            </a:r>
            <a:r>
              <a:rPr lang="fr-FR"/>
              <a:t> utiles.</a:t>
            </a:r>
          </a:p>
          <a:p>
            <a:r>
              <a:rPr lang="fr-FR"/>
              <a:t>Des </a:t>
            </a:r>
            <a:r>
              <a:rPr lang="fr-FR" b="1"/>
              <a:t>événements nationaux</a:t>
            </a:r>
            <a:r>
              <a:rPr lang="fr-FR"/>
              <a:t> structurants en 2025 :</a:t>
            </a:r>
          </a:p>
          <a:p>
            <a:pPr lvl="1"/>
            <a:r>
              <a:rPr lang="fr-FR"/>
              <a:t>Conférence nationale du tourisme à vélo (juillet)</a:t>
            </a:r>
          </a:p>
          <a:p>
            <a:pPr lvl="1"/>
            <a:r>
              <a:rPr lang="fr-FR"/>
              <a:t>Rencontres du Réseau (octobre)</a:t>
            </a:r>
          </a:p>
          <a:p>
            <a:pPr lvl="1"/>
            <a:r>
              <a:rPr lang="fr-FR"/>
              <a:t>Rencontres du Transport Public (novembre)</a:t>
            </a:r>
          </a:p>
          <a:p>
            <a:endParaRPr lang="fr-FR" b="1"/>
          </a:p>
          <a:p>
            <a:r>
              <a:rPr lang="fr-FR" b="1"/>
              <a:t>🛠 Des outils d’expertise et de référence</a:t>
            </a:r>
          </a:p>
          <a:p>
            <a:r>
              <a:rPr lang="fr-FR" b="1"/>
              <a:t>Guides thématiques</a:t>
            </a:r>
            <a:r>
              <a:rPr lang="fr-FR"/>
              <a:t> (services vélos, intermodalités…)</a:t>
            </a:r>
          </a:p>
          <a:p>
            <a:r>
              <a:rPr lang="fr-FR" b="1"/>
              <a:t>Plateformes accessibles à tous</a:t>
            </a:r>
            <a:r>
              <a:rPr lang="fr-FR"/>
              <a:t> :</a:t>
            </a:r>
          </a:p>
          <a:p>
            <a:pPr lvl="1"/>
            <a:r>
              <a:rPr lang="fr-FR">
                <a:hlinkClick r:id="" action="ppaction://noaction"/>
              </a:rPr>
              <a:t>Plateforme des coûts</a:t>
            </a:r>
            <a:endParaRPr lang="fr-FR"/>
          </a:p>
          <a:p>
            <a:pPr lvl="1"/>
            <a:r>
              <a:rPr lang="fr-FR">
                <a:hlinkClick r:id="" action="ppaction://noaction"/>
              </a:rPr>
              <a:t>Plateforme des fréquentations cyclables</a:t>
            </a:r>
            <a:endParaRPr lang="fr-FR"/>
          </a:p>
          <a:p>
            <a:pPr lvl="1"/>
            <a:r>
              <a:rPr lang="fr-FR" err="1">
                <a:hlinkClick r:id="" action="ppaction://noaction"/>
              </a:rPr>
              <a:t>Velodatamap</a:t>
            </a:r>
            <a:r>
              <a:rPr lang="fr-FR">
                <a:hlinkClick r:id="" action="ppaction://noaction"/>
              </a:rPr>
              <a:t> – portail cartographique</a:t>
            </a:r>
            <a:endParaRPr lang="fr-FR"/>
          </a:p>
          <a:p>
            <a:pPr lvl="1"/>
            <a:r>
              <a:rPr lang="fr-FR" b="1"/>
              <a:t>Atlas régionaux</a:t>
            </a:r>
            <a:r>
              <a:rPr lang="fr-FR"/>
              <a:t> en datavisualisation</a:t>
            </a:r>
          </a:p>
          <a:p>
            <a:r>
              <a:rPr lang="fr-FR" b="1"/>
              <a:t>Publications régulières</a:t>
            </a:r>
            <a:r>
              <a:rPr lang="fr-FR"/>
              <a:t> sur la sécurité, la santé, l’apprentissage vélo, etc.</a:t>
            </a:r>
          </a:p>
          <a:p>
            <a:r>
              <a:rPr lang="fr-FR" b="1"/>
              <a:t>Webinaires dédiés</a:t>
            </a:r>
            <a:r>
              <a:rPr lang="fr-FR"/>
              <a:t> et vidéothèque avec replays et supports</a:t>
            </a:r>
          </a:p>
          <a:p>
            <a:endParaRPr lang="fr-FR" b="1"/>
          </a:p>
          <a:p>
            <a:r>
              <a:rPr lang="fr-FR" b="1"/>
              <a:t>📢 Une voix collective forte à l’échelle nationale</a:t>
            </a:r>
          </a:p>
          <a:p>
            <a:r>
              <a:rPr lang="fr-FR"/>
              <a:t>Représentation auprès des </a:t>
            </a:r>
            <a:r>
              <a:rPr lang="fr-FR" b="1"/>
              <a:t>ministères, administrations, parlementaires</a:t>
            </a:r>
            <a:endParaRPr lang="fr-FR"/>
          </a:p>
          <a:p>
            <a:r>
              <a:rPr lang="fr-FR"/>
              <a:t>Contribution aux textes réglementaires, rapports, plans d’État</a:t>
            </a:r>
          </a:p>
          <a:p>
            <a:endParaRPr lang="fr-FR" b="1"/>
          </a:p>
          <a:p>
            <a:r>
              <a:rPr lang="fr-FR" b="1"/>
              <a:t>Mise en réseau avec d’autres structures nationales</a:t>
            </a:r>
            <a:endParaRPr lang="fr-FR"/>
          </a:p>
          <a:p>
            <a:r>
              <a:rPr lang="fr-FR"/>
              <a:t>Valorisation des </a:t>
            </a:r>
            <a:r>
              <a:rPr lang="fr-FR" b="1"/>
              <a:t>actions inspirantes des territoires</a:t>
            </a:r>
            <a:endParaRPr lang="fr-FR"/>
          </a:p>
          <a:p>
            <a:endParaRPr lang="fr-FR"/>
          </a:p>
          <a:p>
            <a:r>
              <a:rPr lang="fr-FR"/>
              <a:t>💡 </a:t>
            </a:r>
            <a:r>
              <a:rPr lang="fr-FR" b="1"/>
              <a:t>En résumé</a:t>
            </a:r>
            <a:r>
              <a:rPr lang="fr-FR"/>
              <a:t> : Le Réseau vélo et marche, c’est à la fois une </a:t>
            </a:r>
            <a:r>
              <a:rPr lang="fr-FR" b="1"/>
              <a:t>communauté engagée</a:t>
            </a:r>
            <a:r>
              <a:rPr lang="fr-FR"/>
              <a:t>, une </a:t>
            </a:r>
            <a:r>
              <a:rPr lang="fr-FR" b="1"/>
              <a:t>boîte à outils pratique</a:t>
            </a:r>
            <a:r>
              <a:rPr lang="fr-FR"/>
              <a:t>, et une </a:t>
            </a:r>
            <a:r>
              <a:rPr lang="fr-FR" b="1"/>
              <a:t>force de plaidoyer</a:t>
            </a:r>
            <a:r>
              <a:rPr lang="fr-FR"/>
              <a:t> pour faire avancer la marche et le vélo dans tous les territoires.</a:t>
            </a:r>
          </a:p>
          <a:p>
            <a:r>
              <a:rPr lang="fr-FR"/>
              <a:t>Souhaites-tu une version orientée élus ou agents, ou un format pitch oral ?</a:t>
            </a:r>
          </a:p>
          <a:p>
            <a:endParaRPr lang="fr-FR"/>
          </a:p>
        </p:txBody>
      </p:sp>
      <p:sp>
        <p:nvSpPr>
          <p:cNvPr id="4" name="Espace réservé du numéro de diapositive 3">
            <a:extLst>
              <a:ext uri="{FF2B5EF4-FFF2-40B4-BE49-F238E27FC236}">
                <a16:creationId xmlns:a16="http://schemas.microsoft.com/office/drawing/2014/main" id="{55BC8A67-D018-B83E-302C-EC8C2E99F5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447F0-8A57-4552-A2AF-9EB4AF8D23B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944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Dans les Quartiers Prioritaires de la Politique de la Ville, les questions de santé et de mobilité sont trop souvent traitées séparément. Pourtant, la réalité de terrain est claire : des mobilités difficiles aggravent les situations de précarité, de sédentarité et d’isolement.</a:t>
            </a:r>
          </a:p>
          <a:p>
            <a:r>
              <a:rPr lang="fr-FR"/>
              <a:t>Ce webinaire part d’un constat : la mobilité active — marche, vélo, intermodalité douce — </a:t>
            </a:r>
            <a:r>
              <a:rPr lang="fr-FR" b="1"/>
              <a:t>est une politique de santé publique.</a:t>
            </a:r>
            <a:r>
              <a:rPr lang="fr-FR"/>
              <a:t> Elle permet non seulement de se déplacer, mais de mieux vivre.</a:t>
            </a:r>
          </a:p>
          <a:p>
            <a:r>
              <a:rPr lang="fr-FR"/>
              <a:t>Les rapports récents du </a:t>
            </a:r>
            <a:r>
              <a:rPr lang="fr-FR" b="1"/>
              <a:t>CNV</a:t>
            </a:r>
            <a:r>
              <a:rPr lang="fr-FR"/>
              <a:t>, de l’</a:t>
            </a:r>
            <a:r>
              <a:rPr lang="fr-FR" b="1"/>
              <a:t>ONAPS</a:t>
            </a:r>
            <a:r>
              <a:rPr lang="fr-FR"/>
              <a:t>, de l’</a:t>
            </a:r>
            <a:r>
              <a:rPr lang="fr-FR" b="1"/>
              <a:t>Institut </a:t>
            </a:r>
            <a:r>
              <a:rPr lang="fr-FR" b="1" err="1"/>
              <a:t>TerraM</a:t>
            </a:r>
            <a:r>
              <a:rPr lang="fr-FR"/>
              <a:t>, et notre guide « À pied et à vélo dans les quartiers » convergent :</a:t>
            </a:r>
            <a:br>
              <a:rPr lang="fr-FR"/>
            </a:br>
            <a:r>
              <a:rPr lang="fr-FR" b="1"/>
              <a:t>il faut agir autrement, localement, collectivement.</a:t>
            </a:r>
            <a:endParaRPr lang="fr-FR"/>
          </a:p>
          <a:p>
            <a:endParaRPr lang="fr-FR"/>
          </a:p>
        </p:txBody>
      </p:sp>
      <p:sp>
        <p:nvSpPr>
          <p:cNvPr id="4" name="Espace réservé du numéro de diapositive 3"/>
          <p:cNvSpPr>
            <a:spLocks noGrp="1"/>
          </p:cNvSpPr>
          <p:nvPr>
            <p:ph type="sldNum" sz="quarter" idx="5"/>
          </p:nvPr>
        </p:nvSpPr>
        <p:spPr/>
        <p:txBody>
          <a:bodyPr/>
          <a:lstStyle/>
          <a:p>
            <a:fld id="{7C807E3E-5B9E-47CD-82B7-A9E530E10860}" type="slidenum">
              <a:rPr lang="fr-FR" smtClean="0"/>
              <a:t>8</a:t>
            </a:fld>
            <a:endParaRPr lang="fr-FR"/>
          </a:p>
        </p:txBody>
      </p:sp>
    </p:spTree>
    <p:extLst>
      <p:ext uri="{BB962C8B-B14F-4D97-AF65-F5344CB8AC3E}">
        <p14:creationId xmlns:p14="http://schemas.microsoft.com/office/powerpoint/2010/main" val="58624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C807E3E-5B9E-47CD-82B7-A9E530E10860}" type="slidenum">
              <a:rPr lang="fr-FR" smtClean="0"/>
              <a:t>9</a:t>
            </a:fld>
            <a:endParaRPr lang="fr-FR"/>
          </a:p>
        </p:txBody>
      </p:sp>
    </p:spTree>
    <p:extLst>
      <p:ext uri="{BB962C8B-B14F-4D97-AF65-F5344CB8AC3E}">
        <p14:creationId xmlns:p14="http://schemas.microsoft.com/office/powerpoint/2010/main" val="2384160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solidFill>
                  <a:srgbClr val="35515D"/>
                </a:solidFill>
                <a:latin typeface="Trebuchet MS" panose="020B0603020202020204" pitchFamily="34" charset="0"/>
              </a:rPr>
              <a:t>Mobilité contrainte = facteur de stress, de fatigue, de renoncement.</a:t>
            </a:r>
            <a:endParaRPr lang="fr-FR">
              <a:solidFill>
                <a:srgbClr val="35515D"/>
              </a:solidFill>
              <a:latin typeface="Trebuchet MS" panose="020B060302020202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7C807E3E-5B9E-47CD-82B7-A9E530E10860}" type="slidenum">
              <a:rPr lang="fr-FR" smtClean="0"/>
              <a:t>10</a:t>
            </a:fld>
            <a:endParaRPr lang="fr-FR"/>
          </a:p>
        </p:txBody>
      </p:sp>
    </p:spTree>
    <p:extLst>
      <p:ext uri="{BB962C8B-B14F-4D97-AF65-F5344CB8AC3E}">
        <p14:creationId xmlns:p14="http://schemas.microsoft.com/office/powerpoint/2010/main" val="170613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C807E3E-5B9E-47CD-82B7-A9E530E10860}" type="slidenum">
              <a:rPr lang="fr-FR" smtClean="0"/>
              <a:t>12</a:t>
            </a:fld>
            <a:endParaRPr lang="fr-FR"/>
          </a:p>
        </p:txBody>
      </p:sp>
    </p:spTree>
    <p:extLst>
      <p:ext uri="{BB962C8B-B14F-4D97-AF65-F5344CB8AC3E}">
        <p14:creationId xmlns:p14="http://schemas.microsoft.com/office/powerpoint/2010/main" val="374011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70000" lnSpcReduction="20000"/>
          </a:bodyPr>
          <a:lstStyle/>
          <a:p>
            <a:pPr marL="270720" marR="0" lvl="0" indent="-2707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a:latin typeface="Arial" panose="020B0604020202020204" pitchFamily="34" charset="0"/>
                <a:cs typeface="Arial" panose="020B0604020202020204" pitchFamily="34" charset="0"/>
              </a:rPr>
              <a:t>Les disparités sociales entre les territoires conduisent à des disparités d’état de santé des populations </a:t>
            </a:r>
          </a:p>
          <a:p>
            <a:pPr marL="270720" indent="-270720">
              <a:buFont typeface="Arial" panose="020B0604020202020204" pitchFamily="34" charset="0"/>
              <a:buChar char="•"/>
            </a:pPr>
            <a:endParaRPr lang="fr-FR" sz="1200" b="1"/>
          </a:p>
          <a:p>
            <a:pPr marL="270720" indent="-270720">
              <a:buFont typeface="Arial" panose="020B0604020202020204" pitchFamily="34" charset="0"/>
              <a:buChar char="•"/>
            </a:pPr>
            <a:r>
              <a:rPr lang="fr-FR" sz="1200" b="1"/>
              <a:t>14% des personnes en IDF ont un niveau d’AP conforme aux recommandations OMS</a:t>
            </a:r>
          </a:p>
          <a:p>
            <a:pPr defTabSz="990752">
              <a:defRPr/>
            </a:pPr>
            <a:r>
              <a:rPr lang="fr-FR" sz="1200" b="1" u="sng"/>
              <a:t>Inactivité physique et sédentarité varient selon le sexe et l’âge</a:t>
            </a:r>
            <a:r>
              <a:rPr lang="fr-FR" sz="1200"/>
              <a:t>: comme en France, les femmes franciliennes de 18 à 64 ans déclarent plus souvent une activité physique en dessous des recommandations de l’OMS</a:t>
            </a:r>
          </a:p>
          <a:p>
            <a:pPr defTabSz="990752">
              <a:defRPr/>
            </a:pPr>
            <a:r>
              <a:rPr lang="fr-FR"/>
              <a:t>’il existe des inégalités importantes d’accès à l’AP en fonction du sexe et du statut socio-économique des individus</a:t>
            </a:r>
          </a:p>
          <a:p>
            <a:pPr marL="0" marR="0" lvl="0" indent="0" algn="l" defTabSz="990752" rtl="0" eaLnBrk="1" fontAlgn="auto" latinLnBrk="0" hangingPunct="1">
              <a:lnSpc>
                <a:spcPct val="100000"/>
              </a:lnSpc>
              <a:spcBef>
                <a:spcPts val="0"/>
              </a:spcBef>
              <a:spcAft>
                <a:spcPts val="0"/>
              </a:spcAft>
              <a:buClrTx/>
              <a:buSzTx/>
              <a:buFontTx/>
              <a:buNone/>
              <a:tabLst/>
              <a:defRPr/>
            </a:pPr>
            <a:r>
              <a:rPr lang="fr-FR"/>
              <a:t>Les femmes, les personnes âgées, les personnes en situation de handicap, les personnes atteintes de maladies chroniques, les personnes défavorisées, les personnes précaires et les habitants en milieu rural ont moins souvent accès à des lieux et espaces appropriés, accessibles, sûrs et abordables pour pratiquer une activité physique ou du sport. </a:t>
            </a:r>
          </a:p>
          <a:p>
            <a:pPr marL="0" marR="0" lvl="0" indent="0" algn="l" defTabSz="990752" rtl="0" eaLnBrk="1" fontAlgn="auto" latinLnBrk="0" hangingPunct="1">
              <a:lnSpc>
                <a:spcPct val="100000"/>
              </a:lnSpc>
              <a:spcBef>
                <a:spcPts val="0"/>
              </a:spcBef>
              <a:spcAft>
                <a:spcPts val="0"/>
              </a:spcAft>
              <a:buClrTx/>
              <a:buSzTx/>
              <a:buFontTx/>
              <a:buNone/>
              <a:tabLst/>
              <a:defRPr/>
            </a:pPr>
            <a:endParaRPr lang="fr-FR" sz="1300"/>
          </a:p>
          <a:p>
            <a:pPr marL="0" marR="0" lvl="0" indent="0" algn="l" defTabSz="990752" rtl="0" eaLnBrk="1" fontAlgn="auto" latinLnBrk="0" hangingPunct="1">
              <a:lnSpc>
                <a:spcPct val="100000"/>
              </a:lnSpc>
              <a:spcBef>
                <a:spcPts val="0"/>
              </a:spcBef>
              <a:spcAft>
                <a:spcPts val="0"/>
              </a:spcAft>
              <a:buClrTx/>
              <a:buSzTx/>
              <a:buFontTx/>
              <a:buNone/>
              <a:tabLst/>
              <a:defRPr/>
            </a:pPr>
            <a:endParaRPr lang="fr-FR" sz="1300"/>
          </a:p>
          <a:p>
            <a:pPr marL="0" marR="0" lvl="0" indent="0" algn="l" defTabSz="990752" rtl="0" eaLnBrk="1" fontAlgn="auto" latinLnBrk="0" hangingPunct="1">
              <a:lnSpc>
                <a:spcPct val="100000"/>
              </a:lnSpc>
              <a:spcBef>
                <a:spcPts val="0"/>
              </a:spcBef>
              <a:spcAft>
                <a:spcPts val="0"/>
              </a:spcAft>
              <a:buClrTx/>
              <a:buSzTx/>
              <a:buFontTx/>
              <a:buNone/>
              <a:tabLst/>
              <a:defRPr/>
            </a:pPr>
            <a:r>
              <a:rPr lang="fr-FR" sz="1300" b="1" u="sng"/>
              <a:t>24% de 18 85 ans en IDF ont une </a:t>
            </a:r>
            <a:r>
              <a:rPr lang="fr-FR" sz="1300" b="1" u="sng" err="1"/>
              <a:t>pato</a:t>
            </a:r>
            <a:r>
              <a:rPr lang="fr-FR" sz="1300" b="1" u="sng"/>
              <a:t> chronique </a:t>
            </a:r>
          </a:p>
          <a:p>
            <a:pPr defTabSz="990752">
              <a:defRPr/>
            </a:pPr>
            <a:endParaRPr lang="fr-FR" sz="1300"/>
          </a:p>
          <a:p>
            <a:pPr defTabSz="990752">
              <a:defRPr/>
            </a:pPr>
            <a:r>
              <a:rPr lang="fr-FR" sz="1300"/>
              <a:t>L’</a:t>
            </a:r>
            <a:r>
              <a:rPr lang="fr-FR" sz="1300" u="sng"/>
              <a:t>obésité</a:t>
            </a:r>
            <a:r>
              <a:rPr lang="fr-FR" sz="1300"/>
              <a:t>, connait une forte prévalence en Ile de France</a:t>
            </a:r>
          </a:p>
          <a:p>
            <a:pPr defTabSz="990752">
              <a:defRPr/>
            </a:pPr>
            <a:r>
              <a:rPr lang="fr-FR" sz="1300"/>
              <a:t>Chez les jeunes de 17 ans, la prévalence de surpoids et </a:t>
            </a:r>
            <a:r>
              <a:rPr lang="fr-FR" sz="1300" err="1"/>
              <a:t>obesité</a:t>
            </a:r>
            <a:r>
              <a:rPr lang="fr-FR" sz="1300"/>
              <a:t> varient fortement selon les départements: chez les garçons, la prévalence est </a:t>
            </a:r>
            <a:r>
              <a:rPr lang="fr-FR" sz="1300" err="1"/>
              <a:t>superieure</a:t>
            </a:r>
            <a:r>
              <a:rPr lang="fr-FR" sz="1300"/>
              <a:t> à la moyenne régionale en Seine </a:t>
            </a:r>
            <a:r>
              <a:rPr lang="fr-FR" sz="1300" err="1"/>
              <a:t>sant</a:t>
            </a:r>
            <a:r>
              <a:rPr lang="fr-FR" sz="1300"/>
              <a:t> </a:t>
            </a:r>
            <a:r>
              <a:rPr lang="fr-FR" sz="1300" err="1"/>
              <a:t>denis</a:t>
            </a:r>
            <a:r>
              <a:rPr lang="fr-FR" sz="1300"/>
              <a:t> et dans le </a:t>
            </a:r>
            <a:r>
              <a:rPr lang="fr-FR" sz="1300" err="1"/>
              <a:t>vald’oise</a:t>
            </a:r>
            <a:r>
              <a:rPr lang="fr-FR" sz="1300"/>
              <a:t> , </a:t>
            </a:r>
          </a:p>
          <a:p>
            <a:pPr defTabSz="990752">
              <a:defRPr/>
            </a:pPr>
            <a:r>
              <a:rPr lang="fr-FR" sz="1300"/>
              <a:t>La prévalence du </a:t>
            </a:r>
            <a:r>
              <a:rPr lang="fr-FR" sz="1300" b="1"/>
              <a:t>diabète</a:t>
            </a:r>
            <a:r>
              <a:rPr lang="fr-FR" sz="1300"/>
              <a:t> est plus élevée en Seine-Saint-Denis (8.1%) et dans le Val-d’Oise (6.7%) par exemple qu’à Paris (4.4%). Le diabète est la maladie chronique la plus socialement marquée </a:t>
            </a:r>
          </a:p>
          <a:p>
            <a:pPr marL="0" marR="0" lvl="0" indent="0" algn="l" defTabSz="990752" rtl="0" eaLnBrk="1" fontAlgn="auto" latinLnBrk="0" hangingPunct="1">
              <a:lnSpc>
                <a:spcPct val="100000"/>
              </a:lnSpc>
              <a:spcBef>
                <a:spcPts val="0"/>
              </a:spcBef>
              <a:spcAft>
                <a:spcPts val="0"/>
              </a:spcAft>
              <a:buClrTx/>
              <a:buSzTx/>
              <a:buFontTx/>
              <a:buNone/>
              <a:tabLst/>
              <a:defRPr/>
            </a:pPr>
            <a:r>
              <a:rPr lang="fr-FR" sz="1300"/>
              <a:t>Enjeu majeur de la société: contenu de leur prévalence élevée, car durable et évolutif, de la possibilité d’intervenir pour éviter ou retarder l’évolution. </a:t>
            </a:r>
          </a:p>
          <a:p>
            <a:pPr defTabSz="990752">
              <a:defRPr/>
            </a:pPr>
            <a:endParaRPr lang="fr-FR" sz="1300"/>
          </a:p>
          <a:p>
            <a:pPr marL="0" marR="0" lvl="0" indent="0" algn="l" defTabSz="990752" rtl="0" eaLnBrk="1" fontAlgn="auto" latinLnBrk="0" hangingPunct="1">
              <a:lnSpc>
                <a:spcPct val="100000"/>
              </a:lnSpc>
              <a:spcBef>
                <a:spcPts val="0"/>
              </a:spcBef>
              <a:spcAft>
                <a:spcPts val="0"/>
              </a:spcAft>
              <a:buClrTx/>
              <a:buSzTx/>
              <a:buFontTx/>
              <a:buNone/>
              <a:tabLst/>
              <a:defRPr/>
            </a:pPr>
            <a:endParaRPr lang="fr-FR" sz="1300" b="1" u="sng"/>
          </a:p>
          <a:p>
            <a:pPr marL="0" marR="0" lvl="0" indent="0" algn="l" defTabSz="990752" rtl="0" eaLnBrk="1" fontAlgn="auto" latinLnBrk="0" hangingPunct="1">
              <a:lnSpc>
                <a:spcPct val="100000"/>
              </a:lnSpc>
              <a:spcBef>
                <a:spcPts val="0"/>
              </a:spcBef>
              <a:spcAft>
                <a:spcPts val="0"/>
              </a:spcAft>
              <a:buClrTx/>
              <a:buSzTx/>
              <a:buFontTx/>
              <a:buNone/>
              <a:tabLst/>
              <a:defRPr/>
            </a:pPr>
            <a:endParaRPr lang="fr-FR" sz="1300"/>
          </a:p>
          <a:p>
            <a:pPr defTabSz="990752">
              <a:defRPr/>
            </a:pPr>
            <a:endParaRPr lang="fr-FR" sz="1200" b="1"/>
          </a:p>
          <a:p>
            <a:pPr marL="270720" indent="-270720">
              <a:buFont typeface="Arial" panose="020B0604020202020204" pitchFamily="34" charset="0"/>
              <a:buChar char="•"/>
            </a:pPr>
            <a:endParaRPr lang="fr-FR" sz="1200" b="1"/>
          </a:p>
          <a:p>
            <a:pPr marL="0" marR="0" lvl="0" indent="0" algn="l" defTabSz="990752" rtl="0" eaLnBrk="1" fontAlgn="auto" latinLnBrk="0" hangingPunct="1">
              <a:lnSpc>
                <a:spcPct val="100000"/>
              </a:lnSpc>
              <a:spcBef>
                <a:spcPts val="0"/>
              </a:spcBef>
              <a:spcAft>
                <a:spcPts val="0"/>
              </a:spcAft>
              <a:buClrTx/>
              <a:buSzTx/>
              <a:buFontTx/>
              <a:buNone/>
              <a:tabLst/>
              <a:defRPr/>
            </a:pPr>
            <a:r>
              <a:rPr lang="fr-FR" sz="1200" b="1" u="sng"/>
              <a:t>24% de 18 85 ans en IDF ont une </a:t>
            </a:r>
            <a:r>
              <a:rPr lang="fr-FR" sz="1200" b="1" u="sng" err="1"/>
              <a:t>pato</a:t>
            </a:r>
            <a:r>
              <a:rPr lang="fr-FR" sz="1200" b="1" u="sng"/>
              <a:t> chronique </a:t>
            </a:r>
          </a:p>
          <a:p>
            <a:pPr defTabSz="990752">
              <a:defRPr/>
            </a:pPr>
            <a:endParaRPr lang="fr-F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13</a:t>
            </a:fld>
            <a:endParaRPr lang="fr-FR"/>
          </a:p>
        </p:txBody>
      </p:sp>
    </p:spTree>
    <p:extLst>
      <p:ext uri="{BB962C8B-B14F-4D97-AF65-F5344CB8AC3E}">
        <p14:creationId xmlns:p14="http://schemas.microsoft.com/office/powerpoint/2010/main" val="314067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8" Type="http://schemas.openxmlformats.org/officeDocument/2006/relationships/hyperlink" Target="https://www.facebook.com/Reseauvelomarche/" TargetMode="External"/><Relationship Id="rId3" Type="http://schemas.openxmlformats.org/officeDocument/2006/relationships/hyperlink" Target="mailto:info@reseau-velo-marche.org" TargetMode="External"/><Relationship Id="rId7"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hyperlink" Target="https://x.com/ReseauVM?t=2QjF5jjEUlO_dCmTXPchYQ&amp;s=03" TargetMode="External"/><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hyperlink" Target="https://www.linkedin.com/company/reseau-velo-marche/" TargetMode="External"/><Relationship Id="rId4" Type="http://schemas.openxmlformats.org/officeDocument/2006/relationships/hyperlink" Target="https://www.reseau-velo-marche.org/" TargetMode="External"/><Relationship Id="rId9" Type="http://schemas.openxmlformats.org/officeDocument/2006/relationships/image" Target="../media/image18.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8" Type="http://schemas.openxmlformats.org/officeDocument/2006/relationships/hyperlink" Target="https://www.facebook.com/Reseauvelomarche/" TargetMode="External"/><Relationship Id="rId3" Type="http://schemas.openxmlformats.org/officeDocument/2006/relationships/hyperlink" Target="mailto:info@reseau-velo-marche.org" TargetMode="External"/><Relationship Id="rId7"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hyperlink" Target="https://x.com/ReseauVM?t=2QjF5jjEUlO_dCmTXPchYQ&amp;s=03" TargetMode="External"/><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hyperlink" Target="https://www.linkedin.com/company/reseau-velo-marche/" TargetMode="External"/><Relationship Id="rId4" Type="http://schemas.openxmlformats.org/officeDocument/2006/relationships/hyperlink" Target="https://www.reseau-velo-marche.org/" TargetMode="External"/><Relationship Id="rId9" Type="http://schemas.openxmlformats.org/officeDocument/2006/relationships/image" Target="../media/image18.pn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8" Type="http://schemas.openxmlformats.org/officeDocument/2006/relationships/hyperlink" Target="https://www.facebook.com/Reseauvelomarche/" TargetMode="External"/><Relationship Id="rId3" Type="http://schemas.openxmlformats.org/officeDocument/2006/relationships/hyperlink" Target="mailto:info@reseau-velo-marche.org" TargetMode="External"/><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hyperlink" Target="https://x.com/ReseauVM?t=2QjF5jjEUlO_dCmTXPchYQ&amp;s=03" TargetMode="External"/><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hyperlink" Target="https://www.linkedin.com/company/reseau-velo-marche/" TargetMode="External"/><Relationship Id="rId4" Type="http://schemas.openxmlformats.org/officeDocument/2006/relationships/hyperlink" Target="https://www.reseau-velo-marche.org/" TargetMode="External"/><Relationship Id="rId9"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07A776-5980-DE73-B381-0D329A690B9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747AEB4-53C1-C43E-F69E-28F43182B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FD12DD4-CD25-CBC9-8C3B-0EE5D20E1654}"/>
              </a:ext>
            </a:extLst>
          </p:cNvPr>
          <p:cNvSpPr>
            <a:spLocks noGrp="1"/>
          </p:cNvSpPr>
          <p:nvPr>
            <p:ph type="dt" sz="half" idx="10"/>
          </p:nvPr>
        </p:nvSpPr>
        <p:spPr/>
        <p:txBody>
          <a:bodyPr/>
          <a:lstStyle/>
          <a:p>
            <a:r>
              <a:rPr lang="fr-FR"/>
              <a:t>26/05/2025</a:t>
            </a:r>
          </a:p>
        </p:txBody>
      </p:sp>
      <p:sp>
        <p:nvSpPr>
          <p:cNvPr id="5" name="Espace réservé du pied de page 4">
            <a:extLst>
              <a:ext uri="{FF2B5EF4-FFF2-40B4-BE49-F238E27FC236}">
                <a16:creationId xmlns:a16="http://schemas.microsoft.com/office/drawing/2014/main" id="{56212F84-E107-9D17-418F-7A0096CBF2C0}"/>
              </a:ext>
            </a:extLst>
          </p:cNvPr>
          <p:cNvSpPr>
            <a:spLocks noGrp="1"/>
          </p:cNvSpPr>
          <p:nvPr>
            <p:ph type="ftr" sz="quarter" idx="11"/>
          </p:nvPr>
        </p:nvSpPr>
        <p:spPr/>
        <p:txBody>
          <a:bodyPr/>
          <a:lstStyle/>
          <a:p>
            <a:r>
              <a:rPr lang="fr-FR"/>
              <a:t>Réseau vélo et marche</a:t>
            </a:r>
          </a:p>
        </p:txBody>
      </p:sp>
      <p:sp>
        <p:nvSpPr>
          <p:cNvPr id="6" name="Espace réservé du numéro de diapositive 5">
            <a:extLst>
              <a:ext uri="{FF2B5EF4-FFF2-40B4-BE49-F238E27FC236}">
                <a16:creationId xmlns:a16="http://schemas.microsoft.com/office/drawing/2014/main" id="{43FB83AC-7EA4-B56A-A114-71CAAD0AFAFB}"/>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187217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7B2F08-7D60-4368-DFD5-3F143456AF6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60B2BCF-6461-2442-3767-51B2D00C697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731175-8CAD-9A18-2592-BF512C3FA8D5}"/>
              </a:ext>
            </a:extLst>
          </p:cNvPr>
          <p:cNvSpPr>
            <a:spLocks noGrp="1"/>
          </p:cNvSpPr>
          <p:nvPr>
            <p:ph type="dt" sz="half" idx="10"/>
          </p:nvPr>
        </p:nvSpPr>
        <p:spPr/>
        <p:txBody>
          <a:bodyPr/>
          <a:lstStyle/>
          <a:p>
            <a:r>
              <a:rPr lang="fr-FR"/>
              <a:t>26/05/2025</a:t>
            </a:r>
          </a:p>
        </p:txBody>
      </p:sp>
      <p:sp>
        <p:nvSpPr>
          <p:cNvPr id="5" name="Espace réservé du pied de page 4">
            <a:extLst>
              <a:ext uri="{FF2B5EF4-FFF2-40B4-BE49-F238E27FC236}">
                <a16:creationId xmlns:a16="http://schemas.microsoft.com/office/drawing/2014/main" id="{2132BE90-2F18-CB33-E508-F9814CA43520}"/>
              </a:ext>
            </a:extLst>
          </p:cNvPr>
          <p:cNvSpPr>
            <a:spLocks noGrp="1"/>
          </p:cNvSpPr>
          <p:nvPr>
            <p:ph type="ftr" sz="quarter" idx="11"/>
          </p:nvPr>
        </p:nvSpPr>
        <p:spPr/>
        <p:txBody>
          <a:bodyPr/>
          <a:lstStyle/>
          <a:p>
            <a:r>
              <a:rPr lang="fr-FR"/>
              <a:t>Réseau vélo et marche</a:t>
            </a:r>
          </a:p>
        </p:txBody>
      </p:sp>
      <p:sp>
        <p:nvSpPr>
          <p:cNvPr id="6" name="Espace réservé du numéro de diapositive 5">
            <a:extLst>
              <a:ext uri="{FF2B5EF4-FFF2-40B4-BE49-F238E27FC236}">
                <a16:creationId xmlns:a16="http://schemas.microsoft.com/office/drawing/2014/main" id="{29479EB3-AF47-4474-651A-86E170D1E46E}"/>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9545718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Slide Sommaire">
    <p:bg>
      <p:bgPr>
        <a:solidFill>
          <a:srgbClr val="F6FAEC">
            <a:alpha val="50000"/>
          </a:srgbClr>
        </a:solidFill>
        <a:effectLst/>
      </p:bgPr>
    </p:bg>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4928F15D-0202-ECBA-C3CE-36D2FD52671C}"/>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15" name="Espace réservé du texte 51">
            <a:extLst>
              <a:ext uri="{FF2B5EF4-FFF2-40B4-BE49-F238E27FC236}">
                <a16:creationId xmlns:a16="http://schemas.microsoft.com/office/drawing/2014/main" id="{D3F7E013-E578-FC7A-736F-9CA3C960DE10}"/>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6" name="Espace réservé du texte 29">
            <a:extLst>
              <a:ext uri="{FF2B5EF4-FFF2-40B4-BE49-F238E27FC236}">
                <a16:creationId xmlns:a16="http://schemas.microsoft.com/office/drawing/2014/main" id="{4744AF98-17ED-0A39-FDDD-19CAD10EC1A9}"/>
              </a:ext>
            </a:extLst>
          </p:cNvPr>
          <p:cNvSpPr>
            <a:spLocks noGrp="1"/>
          </p:cNvSpPr>
          <p:nvPr>
            <p:ph type="body" sz="quarter" idx="10" hasCustomPrompt="1"/>
          </p:nvPr>
        </p:nvSpPr>
        <p:spPr>
          <a:xfrm>
            <a:off x="573194" y="1988840"/>
            <a:ext cx="1296344" cy="504651"/>
          </a:xfrm>
        </p:spPr>
        <p:txBody>
          <a:bodyPr>
            <a:noAutofit/>
          </a:bodyPr>
          <a:lstStyle>
            <a:lvl1pPr>
              <a:defRPr sz="3200" b="1">
                <a:solidFill>
                  <a:srgbClr val="E94F35"/>
                </a:solidFill>
              </a:defRPr>
            </a:lvl1pPr>
          </a:lstStyle>
          <a:p>
            <a:pPr lvl="0"/>
            <a:r>
              <a:rPr lang="fr-FR"/>
              <a:t>01</a:t>
            </a:r>
          </a:p>
        </p:txBody>
      </p:sp>
      <p:sp>
        <p:nvSpPr>
          <p:cNvPr id="18" name="Espace réservé du texte 29">
            <a:extLst>
              <a:ext uri="{FF2B5EF4-FFF2-40B4-BE49-F238E27FC236}">
                <a16:creationId xmlns:a16="http://schemas.microsoft.com/office/drawing/2014/main" id="{78A43804-2CB2-4DEB-98CA-0140F238E94C}"/>
              </a:ext>
            </a:extLst>
          </p:cNvPr>
          <p:cNvSpPr>
            <a:spLocks noGrp="1"/>
          </p:cNvSpPr>
          <p:nvPr>
            <p:ph type="body" sz="quarter" idx="23" hasCustomPrompt="1"/>
          </p:nvPr>
        </p:nvSpPr>
        <p:spPr>
          <a:xfrm>
            <a:off x="3638332" y="1988840"/>
            <a:ext cx="1296344" cy="504651"/>
          </a:xfrm>
        </p:spPr>
        <p:txBody>
          <a:bodyPr>
            <a:noAutofit/>
          </a:bodyPr>
          <a:lstStyle>
            <a:lvl1pPr>
              <a:defRPr sz="3200" b="1">
                <a:solidFill>
                  <a:srgbClr val="E94F35"/>
                </a:solidFill>
              </a:defRPr>
            </a:lvl1pPr>
          </a:lstStyle>
          <a:p>
            <a:pPr lvl="0"/>
            <a:r>
              <a:rPr lang="fr-FR"/>
              <a:t>02</a:t>
            </a:r>
          </a:p>
        </p:txBody>
      </p:sp>
      <p:sp>
        <p:nvSpPr>
          <p:cNvPr id="19" name="Espace réservé du texte 29">
            <a:extLst>
              <a:ext uri="{FF2B5EF4-FFF2-40B4-BE49-F238E27FC236}">
                <a16:creationId xmlns:a16="http://schemas.microsoft.com/office/drawing/2014/main" id="{9B6711DD-6B4D-CC2F-BB93-5B58F845633D}"/>
              </a:ext>
            </a:extLst>
          </p:cNvPr>
          <p:cNvSpPr>
            <a:spLocks noGrp="1"/>
          </p:cNvSpPr>
          <p:nvPr>
            <p:ph type="body" sz="quarter" idx="24" hasCustomPrompt="1"/>
          </p:nvPr>
        </p:nvSpPr>
        <p:spPr>
          <a:xfrm>
            <a:off x="6703470" y="1988840"/>
            <a:ext cx="1296344" cy="504651"/>
          </a:xfrm>
        </p:spPr>
        <p:txBody>
          <a:bodyPr>
            <a:noAutofit/>
          </a:bodyPr>
          <a:lstStyle>
            <a:lvl1pPr>
              <a:defRPr sz="3200" b="1">
                <a:solidFill>
                  <a:srgbClr val="E94F35"/>
                </a:solidFill>
              </a:defRPr>
            </a:lvl1pPr>
          </a:lstStyle>
          <a:p>
            <a:pPr lvl="0"/>
            <a:r>
              <a:rPr lang="fr-FR"/>
              <a:t>03</a:t>
            </a:r>
          </a:p>
        </p:txBody>
      </p:sp>
      <p:sp>
        <p:nvSpPr>
          <p:cNvPr id="21" name="Espace réservé du texte 29">
            <a:extLst>
              <a:ext uri="{FF2B5EF4-FFF2-40B4-BE49-F238E27FC236}">
                <a16:creationId xmlns:a16="http://schemas.microsoft.com/office/drawing/2014/main" id="{F2C260F6-949D-2D18-FBDE-CF8E92F200B2}"/>
              </a:ext>
            </a:extLst>
          </p:cNvPr>
          <p:cNvSpPr>
            <a:spLocks noGrp="1"/>
          </p:cNvSpPr>
          <p:nvPr>
            <p:ph type="body" sz="quarter" idx="26" hasCustomPrompt="1"/>
          </p:nvPr>
        </p:nvSpPr>
        <p:spPr>
          <a:xfrm>
            <a:off x="573194" y="4224119"/>
            <a:ext cx="1296344" cy="504651"/>
          </a:xfrm>
        </p:spPr>
        <p:txBody>
          <a:bodyPr>
            <a:noAutofit/>
          </a:bodyPr>
          <a:lstStyle>
            <a:lvl1pPr>
              <a:defRPr sz="3200" b="1">
                <a:solidFill>
                  <a:srgbClr val="E94F35"/>
                </a:solidFill>
              </a:defRPr>
            </a:lvl1pPr>
          </a:lstStyle>
          <a:p>
            <a:pPr lvl="0"/>
            <a:r>
              <a:rPr lang="fr-FR"/>
              <a:t>04</a:t>
            </a:r>
          </a:p>
        </p:txBody>
      </p:sp>
      <p:sp>
        <p:nvSpPr>
          <p:cNvPr id="22" name="Espace réservé du texte 29">
            <a:extLst>
              <a:ext uri="{FF2B5EF4-FFF2-40B4-BE49-F238E27FC236}">
                <a16:creationId xmlns:a16="http://schemas.microsoft.com/office/drawing/2014/main" id="{42315582-411E-2D0A-99AD-EBDD976985E1}"/>
              </a:ext>
            </a:extLst>
          </p:cNvPr>
          <p:cNvSpPr>
            <a:spLocks noGrp="1"/>
          </p:cNvSpPr>
          <p:nvPr>
            <p:ph type="body" sz="quarter" idx="27" hasCustomPrompt="1"/>
          </p:nvPr>
        </p:nvSpPr>
        <p:spPr>
          <a:xfrm>
            <a:off x="3638332" y="4224119"/>
            <a:ext cx="1296344" cy="504651"/>
          </a:xfrm>
        </p:spPr>
        <p:txBody>
          <a:bodyPr>
            <a:noAutofit/>
          </a:bodyPr>
          <a:lstStyle>
            <a:lvl1pPr>
              <a:defRPr sz="3200" b="1">
                <a:solidFill>
                  <a:srgbClr val="E94F35"/>
                </a:solidFill>
              </a:defRPr>
            </a:lvl1pPr>
          </a:lstStyle>
          <a:p>
            <a:pPr lvl="0"/>
            <a:r>
              <a:rPr lang="fr-FR"/>
              <a:t>05</a:t>
            </a:r>
          </a:p>
        </p:txBody>
      </p:sp>
      <p:sp>
        <p:nvSpPr>
          <p:cNvPr id="23" name="Espace réservé du texte 29">
            <a:extLst>
              <a:ext uri="{FF2B5EF4-FFF2-40B4-BE49-F238E27FC236}">
                <a16:creationId xmlns:a16="http://schemas.microsoft.com/office/drawing/2014/main" id="{44D643A3-6717-5572-9C59-00C2790FF90C}"/>
              </a:ext>
            </a:extLst>
          </p:cNvPr>
          <p:cNvSpPr>
            <a:spLocks noGrp="1"/>
          </p:cNvSpPr>
          <p:nvPr>
            <p:ph type="body" sz="quarter" idx="28" hasCustomPrompt="1"/>
          </p:nvPr>
        </p:nvSpPr>
        <p:spPr>
          <a:xfrm>
            <a:off x="6703470" y="4224119"/>
            <a:ext cx="1296344" cy="504651"/>
          </a:xfrm>
        </p:spPr>
        <p:txBody>
          <a:bodyPr>
            <a:noAutofit/>
          </a:bodyPr>
          <a:lstStyle>
            <a:lvl1pPr>
              <a:defRPr sz="3200" b="1">
                <a:solidFill>
                  <a:srgbClr val="E94F35"/>
                </a:solidFill>
              </a:defRPr>
            </a:lvl1pPr>
          </a:lstStyle>
          <a:p>
            <a:pPr lvl="0"/>
            <a:r>
              <a:rPr lang="fr-FR"/>
              <a:t>06</a:t>
            </a:r>
          </a:p>
        </p:txBody>
      </p:sp>
      <p:sp>
        <p:nvSpPr>
          <p:cNvPr id="25" name="Espace réservé du texte 31">
            <a:extLst>
              <a:ext uri="{FF2B5EF4-FFF2-40B4-BE49-F238E27FC236}">
                <a16:creationId xmlns:a16="http://schemas.microsoft.com/office/drawing/2014/main" id="{02B05832-7AC9-805D-98B9-1047B24D4218}"/>
              </a:ext>
            </a:extLst>
          </p:cNvPr>
          <p:cNvSpPr>
            <a:spLocks noGrp="1"/>
          </p:cNvSpPr>
          <p:nvPr>
            <p:ph type="body" sz="quarter" idx="21" hasCustomPrompt="1"/>
          </p:nvPr>
        </p:nvSpPr>
        <p:spPr>
          <a:xfrm>
            <a:off x="573088"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01 DE LA PRESENTATION</a:t>
            </a:r>
          </a:p>
        </p:txBody>
      </p:sp>
      <p:sp>
        <p:nvSpPr>
          <p:cNvPr id="27" name="Espace réservé du texte 31">
            <a:extLst>
              <a:ext uri="{FF2B5EF4-FFF2-40B4-BE49-F238E27FC236}">
                <a16:creationId xmlns:a16="http://schemas.microsoft.com/office/drawing/2014/main" id="{53AEB1C4-99CF-3053-9649-3C32949C7526}"/>
              </a:ext>
            </a:extLst>
          </p:cNvPr>
          <p:cNvSpPr>
            <a:spLocks noGrp="1"/>
          </p:cNvSpPr>
          <p:nvPr>
            <p:ph type="body" sz="quarter" idx="30" hasCustomPrompt="1"/>
          </p:nvPr>
        </p:nvSpPr>
        <p:spPr>
          <a:xfrm>
            <a:off x="3611255"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02 DE LA PRESENTATION</a:t>
            </a:r>
          </a:p>
        </p:txBody>
      </p:sp>
      <p:sp>
        <p:nvSpPr>
          <p:cNvPr id="28" name="Espace réservé du texte 31">
            <a:extLst>
              <a:ext uri="{FF2B5EF4-FFF2-40B4-BE49-F238E27FC236}">
                <a16:creationId xmlns:a16="http://schemas.microsoft.com/office/drawing/2014/main" id="{BA349A87-1300-91C9-010A-2A403A6C37F8}"/>
              </a:ext>
            </a:extLst>
          </p:cNvPr>
          <p:cNvSpPr>
            <a:spLocks noGrp="1"/>
          </p:cNvSpPr>
          <p:nvPr>
            <p:ph type="body" sz="quarter" idx="31" hasCustomPrompt="1"/>
          </p:nvPr>
        </p:nvSpPr>
        <p:spPr>
          <a:xfrm>
            <a:off x="6649423"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03 DE LA PRESENTATION</a:t>
            </a:r>
          </a:p>
        </p:txBody>
      </p:sp>
      <p:sp>
        <p:nvSpPr>
          <p:cNvPr id="29" name="Espace réservé du texte 31">
            <a:extLst>
              <a:ext uri="{FF2B5EF4-FFF2-40B4-BE49-F238E27FC236}">
                <a16:creationId xmlns:a16="http://schemas.microsoft.com/office/drawing/2014/main" id="{DE648FED-0588-FD7E-AF20-FA1E572726C1}"/>
              </a:ext>
            </a:extLst>
          </p:cNvPr>
          <p:cNvSpPr>
            <a:spLocks noGrp="1"/>
          </p:cNvSpPr>
          <p:nvPr>
            <p:ph type="body" sz="quarter" idx="32" hasCustomPrompt="1"/>
          </p:nvPr>
        </p:nvSpPr>
        <p:spPr>
          <a:xfrm>
            <a:off x="573088"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04 DE LA PRESENTATION</a:t>
            </a:r>
          </a:p>
        </p:txBody>
      </p:sp>
      <p:sp>
        <p:nvSpPr>
          <p:cNvPr id="31" name="Espace réservé du texte 31">
            <a:extLst>
              <a:ext uri="{FF2B5EF4-FFF2-40B4-BE49-F238E27FC236}">
                <a16:creationId xmlns:a16="http://schemas.microsoft.com/office/drawing/2014/main" id="{4DE57A12-163A-55FB-C2D3-CB5B5B2DEDDE}"/>
              </a:ext>
            </a:extLst>
          </p:cNvPr>
          <p:cNvSpPr>
            <a:spLocks noGrp="1"/>
          </p:cNvSpPr>
          <p:nvPr>
            <p:ph type="body" sz="quarter" idx="33" hasCustomPrompt="1"/>
          </p:nvPr>
        </p:nvSpPr>
        <p:spPr>
          <a:xfrm>
            <a:off x="3611255"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05 DE LA PRESENTATION</a:t>
            </a:r>
          </a:p>
        </p:txBody>
      </p:sp>
      <p:sp>
        <p:nvSpPr>
          <p:cNvPr id="37" name="Espace réservé du texte 31">
            <a:extLst>
              <a:ext uri="{FF2B5EF4-FFF2-40B4-BE49-F238E27FC236}">
                <a16:creationId xmlns:a16="http://schemas.microsoft.com/office/drawing/2014/main" id="{183BD4D8-6EF8-7AD2-F801-25F328784382}"/>
              </a:ext>
            </a:extLst>
          </p:cNvPr>
          <p:cNvSpPr>
            <a:spLocks noGrp="1"/>
          </p:cNvSpPr>
          <p:nvPr>
            <p:ph type="body" sz="quarter" idx="34" hasCustomPrompt="1"/>
          </p:nvPr>
        </p:nvSpPr>
        <p:spPr>
          <a:xfrm>
            <a:off x="6649423"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06 DE LA PRESENTATION</a:t>
            </a:r>
          </a:p>
        </p:txBody>
      </p:sp>
    </p:spTree>
    <p:extLst>
      <p:ext uri="{BB962C8B-B14F-4D97-AF65-F5344CB8AC3E}">
        <p14:creationId xmlns:p14="http://schemas.microsoft.com/office/powerpoint/2010/main" val="606940174"/>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8E421-9ECE-49AF-BF14-8D05A7C434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9EA1DBB-7141-4CCB-BAB0-2B89D50CAB2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45E2D1-D620-4EAA-9F31-B1F272D28F2A}"/>
              </a:ext>
            </a:extLst>
          </p:cNvPr>
          <p:cNvSpPr>
            <a:spLocks noGrp="1"/>
          </p:cNvSpPr>
          <p:nvPr>
            <p:ph type="dt" sz="half" idx="10"/>
          </p:nvPr>
        </p:nvSpPr>
        <p:spPr/>
        <p:txBody>
          <a:bodyPr/>
          <a:lstStyle/>
          <a:p>
            <a:r>
              <a:rPr lang="fr-FR"/>
              <a:t>26/05/2025</a:t>
            </a:r>
          </a:p>
        </p:txBody>
      </p:sp>
      <p:sp>
        <p:nvSpPr>
          <p:cNvPr id="5" name="Espace réservé du pied de page 4">
            <a:extLst>
              <a:ext uri="{FF2B5EF4-FFF2-40B4-BE49-F238E27FC236}">
                <a16:creationId xmlns:a16="http://schemas.microsoft.com/office/drawing/2014/main" id="{02109E98-EA17-4221-866B-8315C86B671D}"/>
              </a:ext>
            </a:extLst>
          </p:cNvPr>
          <p:cNvSpPr>
            <a:spLocks noGrp="1"/>
          </p:cNvSpPr>
          <p:nvPr>
            <p:ph type="ftr" sz="quarter" idx="11"/>
          </p:nvPr>
        </p:nvSpPr>
        <p:spPr/>
        <p:txBody>
          <a:bodyPr/>
          <a:lstStyle/>
          <a:p>
            <a:r>
              <a:rPr lang="fr-FR"/>
              <a:t>Réseau vélo et marche</a:t>
            </a:r>
          </a:p>
        </p:txBody>
      </p:sp>
      <p:sp>
        <p:nvSpPr>
          <p:cNvPr id="6" name="Espace réservé du numéro de diapositive 5">
            <a:extLst>
              <a:ext uri="{FF2B5EF4-FFF2-40B4-BE49-F238E27FC236}">
                <a16:creationId xmlns:a16="http://schemas.microsoft.com/office/drawing/2014/main" id="{507CC5DF-E5D0-467E-A4CB-0432B2F61407}"/>
              </a:ext>
            </a:extLst>
          </p:cNvPr>
          <p:cNvSpPr>
            <a:spLocks noGrp="1"/>
          </p:cNvSpPr>
          <p:nvPr>
            <p:ph type="sldNum" sz="quarter" idx="12"/>
          </p:nvPr>
        </p:nvSpPr>
        <p:spPr/>
        <p:txBody>
          <a:bodyPr/>
          <a:lstStyle/>
          <a:p>
            <a:fld id="{CBAFF71C-9D28-427E-B5AF-DA813F060DCF}" type="slidenum">
              <a:rPr lang="fr-FR" smtClean="0"/>
              <a:t>‹N°›</a:t>
            </a:fld>
            <a:endParaRPr lang="fr-FR"/>
          </a:p>
        </p:txBody>
      </p:sp>
    </p:spTree>
    <p:extLst>
      <p:ext uri="{BB962C8B-B14F-4D97-AF65-F5344CB8AC3E}">
        <p14:creationId xmlns:p14="http://schemas.microsoft.com/office/powerpoint/2010/main" val="15170482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C2B2A1-A620-29E8-BDA1-48615240D187}"/>
              </a:ext>
            </a:extLst>
          </p:cNvPr>
          <p:cNvSpPr>
            <a:spLocks noGrp="1"/>
          </p:cNvSpPr>
          <p:nvPr>
            <p:ph type="dt" sz="half" idx="10"/>
          </p:nvPr>
        </p:nvSpPr>
        <p:spPr/>
        <p:txBody>
          <a:bodyPr/>
          <a:lstStyle/>
          <a:p>
            <a:r>
              <a:rPr lang="fr-FR"/>
              <a:t>26/05/2025</a:t>
            </a:r>
          </a:p>
        </p:txBody>
      </p:sp>
      <p:sp>
        <p:nvSpPr>
          <p:cNvPr id="3" name="Espace réservé du pied de page 2">
            <a:extLst>
              <a:ext uri="{FF2B5EF4-FFF2-40B4-BE49-F238E27FC236}">
                <a16:creationId xmlns:a16="http://schemas.microsoft.com/office/drawing/2014/main" id="{3C85092D-8ED0-E741-09FF-AA8A9E49C714}"/>
              </a:ext>
            </a:extLst>
          </p:cNvPr>
          <p:cNvSpPr>
            <a:spLocks noGrp="1"/>
          </p:cNvSpPr>
          <p:nvPr>
            <p:ph type="ftr" sz="quarter" idx="11"/>
          </p:nvPr>
        </p:nvSpPr>
        <p:spPr/>
        <p:txBody>
          <a:bodyPr/>
          <a:lstStyle/>
          <a:p>
            <a:r>
              <a:rPr lang="fr-FR"/>
              <a:t>Réseau vélo et marche</a:t>
            </a:r>
          </a:p>
        </p:txBody>
      </p:sp>
      <p:sp>
        <p:nvSpPr>
          <p:cNvPr id="4" name="Espace réservé du numéro de diapositive 3">
            <a:extLst>
              <a:ext uri="{FF2B5EF4-FFF2-40B4-BE49-F238E27FC236}">
                <a16:creationId xmlns:a16="http://schemas.microsoft.com/office/drawing/2014/main" id="{64D58879-1C66-3743-1512-827B6777F358}"/>
              </a:ext>
            </a:extLst>
          </p:cNvPr>
          <p:cNvSpPr>
            <a:spLocks noGrp="1"/>
          </p:cNvSpPr>
          <p:nvPr>
            <p:ph type="sldNum" sz="quarter" idx="12"/>
          </p:nvPr>
        </p:nvSpPr>
        <p:spPr/>
        <p:txBody>
          <a:bodyPr/>
          <a:lstStyle/>
          <a:p>
            <a:fld id="{BAE389AA-323A-D141-B949-68AAA533B2D1}" type="slidenum">
              <a:rPr lang="fr-FR" smtClean="0"/>
              <a:t>‹N°›</a:t>
            </a:fld>
            <a:endParaRPr lang="fr-FR"/>
          </a:p>
        </p:txBody>
      </p:sp>
    </p:spTree>
    <p:extLst>
      <p:ext uri="{BB962C8B-B14F-4D97-AF65-F5344CB8AC3E}">
        <p14:creationId xmlns:p14="http://schemas.microsoft.com/office/powerpoint/2010/main" val="140073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200000"/>
            <a:ext cx="11232000" cy="960000"/>
          </a:xfrm>
        </p:spPr>
        <p:txBody>
          <a:bodyPr/>
          <a:lstStyle/>
          <a:p>
            <a:r>
              <a:rPr lang="fr-FR" noProof="0"/>
              <a:t>Titre</a:t>
            </a:r>
            <a:endParaRPr lang="fr-FR"/>
          </a:p>
        </p:txBody>
      </p:sp>
      <p:sp>
        <p:nvSpPr>
          <p:cNvPr id="5" name="Espace réservé de la date 4"/>
          <p:cNvSpPr>
            <a:spLocks noGrp="1"/>
          </p:cNvSpPr>
          <p:nvPr>
            <p:ph type="dt" sz="half" idx="10"/>
          </p:nvPr>
        </p:nvSpPr>
        <p:spPr bwMode="gray"/>
        <p:txBody>
          <a:bodyPr/>
          <a:lstStyle/>
          <a:p>
            <a:pPr algn="r"/>
            <a:r>
              <a:rPr lang="fr-FR" cap="all"/>
              <a:t>26/05/2025</a:t>
            </a:r>
          </a:p>
        </p:txBody>
      </p:sp>
      <p:sp>
        <p:nvSpPr>
          <p:cNvPr id="6" name="Espace réservé du pied de page 5"/>
          <p:cNvSpPr>
            <a:spLocks noGrp="1"/>
          </p:cNvSpPr>
          <p:nvPr>
            <p:ph type="ftr" sz="quarter" idx="11"/>
          </p:nvPr>
        </p:nvSpPr>
        <p:spPr bwMode="gray"/>
        <p:txBody>
          <a:bodyPr/>
          <a:lstStyle/>
          <a:p>
            <a:r>
              <a:rPr lang="fr-FR"/>
              <a:t>Réseau vélo et marche</a:t>
            </a:r>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a:p>
        </p:txBody>
      </p:sp>
      <p:sp>
        <p:nvSpPr>
          <p:cNvPr id="9" name="Espace réservé du contenu 8"/>
          <p:cNvSpPr>
            <a:spLocks noGrp="1"/>
          </p:cNvSpPr>
          <p:nvPr>
            <p:ph sz="quarter" idx="14" hasCustomPrompt="1"/>
          </p:nvPr>
        </p:nvSpPr>
        <p:spPr bwMode="gray">
          <a:xfrm>
            <a:off x="479997" y="2448000"/>
            <a:ext cx="11232000" cy="3432000"/>
          </a:xfrm>
        </p:spPr>
        <p:txBody>
          <a:bodyPr/>
          <a:lstStyle>
            <a:lvl1pPr>
              <a:defRPr/>
            </a:lvl1pPr>
            <a:lvl2pPr>
              <a:defRPr/>
            </a:lvl2pPr>
            <a:lvl3pPr>
              <a:defRPr/>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5" name="Espace réservé du texte 9"/>
          <p:cNvSpPr>
            <a:spLocks noGrp="1"/>
          </p:cNvSpPr>
          <p:nvPr>
            <p:ph type="body" sz="quarter" idx="13" hasCustomPrompt="1"/>
          </p:nvPr>
        </p:nvSpPr>
        <p:spPr bwMode="gray">
          <a:xfrm>
            <a:off x="4416000" y="240000"/>
            <a:ext cx="7296000"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a:t>Titre</a:t>
            </a:r>
          </a:p>
          <a:p>
            <a:pPr lvl="1"/>
            <a:r>
              <a:rPr lang="fr-FR"/>
              <a:t>Sous-titre</a:t>
            </a:r>
          </a:p>
        </p:txBody>
      </p:sp>
    </p:spTree>
    <p:extLst>
      <p:ext uri="{BB962C8B-B14F-4D97-AF65-F5344CB8AC3E}">
        <p14:creationId xmlns:p14="http://schemas.microsoft.com/office/powerpoint/2010/main" val="11227950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Liste_A">
    <p:spTree>
      <p:nvGrpSpPr>
        <p:cNvPr id="1" name=""/>
        <p:cNvGrpSpPr/>
        <p:nvPr/>
      </p:nvGrpSpPr>
      <p:grpSpPr>
        <a:xfrm>
          <a:off x="0" y="0"/>
          <a:ext cx="0" cy="0"/>
          <a:chOff x="0" y="0"/>
          <a:chExt cx="0" cy="0"/>
        </a:xfrm>
      </p:grpSpPr>
      <p:pic>
        <p:nvPicPr>
          <p:cNvPr id="9" name="Image 8" descr="Une image contenant Graphique, Police, logo, symbole&#10;&#10;Description générée automatiquement">
            <a:extLst>
              <a:ext uri="{FF2B5EF4-FFF2-40B4-BE49-F238E27FC236}">
                <a16:creationId xmlns:a16="http://schemas.microsoft.com/office/drawing/2014/main" id="{9687992A-1BD4-B720-0647-4C9E972741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1" name="Espace réservé pour une image  37">
            <a:extLst>
              <a:ext uri="{FF2B5EF4-FFF2-40B4-BE49-F238E27FC236}">
                <a16:creationId xmlns:a16="http://schemas.microsoft.com/office/drawing/2014/main" id="{3C84835F-9AC2-794D-47BF-FD6D7D70426E}"/>
              </a:ext>
            </a:extLst>
          </p:cNvPr>
          <p:cNvSpPr>
            <a:spLocks noGrp="1"/>
          </p:cNvSpPr>
          <p:nvPr>
            <p:ph type="pic" sz="quarter" idx="16"/>
          </p:nvPr>
        </p:nvSpPr>
        <p:spPr>
          <a:xfrm>
            <a:off x="7104113" y="1604356"/>
            <a:ext cx="4392487" cy="4704964"/>
          </a:xfrm>
          <a:prstGeom prst="roundRect">
            <a:avLst>
              <a:gd name="adj" fmla="val 4050"/>
            </a:avLst>
          </a:prstGeom>
        </p:spPr>
        <p:txBody>
          <a:bodyPr/>
          <a:lstStyle>
            <a:lvl1pPr marL="0" indent="0">
              <a:buNone/>
              <a:defRPr/>
            </a:lvl1pPr>
          </a:lstStyle>
          <a:p>
            <a:r>
              <a:rPr lang="fr-FR"/>
              <a:t>Cliquez sur l'icône pour ajouter une image</a:t>
            </a:r>
          </a:p>
        </p:txBody>
      </p:sp>
      <p:pic>
        <p:nvPicPr>
          <p:cNvPr id="2" name="Image 1" descr="Une image contenant Graphique, Caractère coloré, graphisme, cercle&#10;&#10;Description générée automatiquement">
            <a:extLst>
              <a:ext uri="{FF2B5EF4-FFF2-40B4-BE49-F238E27FC236}">
                <a16:creationId xmlns:a16="http://schemas.microsoft.com/office/drawing/2014/main" id="{ADA97678-30D1-4460-319C-BE8ED235C7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012446" y="3809928"/>
            <a:ext cx="3183919" cy="3048072"/>
          </a:xfrm>
          <a:prstGeom prst="rect">
            <a:avLst/>
          </a:prstGeom>
        </p:spPr>
      </p:pic>
      <p:sp>
        <p:nvSpPr>
          <p:cNvPr id="3" name="Titre 13">
            <a:extLst>
              <a:ext uri="{FF2B5EF4-FFF2-40B4-BE49-F238E27FC236}">
                <a16:creationId xmlns:a16="http://schemas.microsoft.com/office/drawing/2014/main" id="{E30A2C56-286E-77B0-766E-ECF862CF0599}"/>
              </a:ext>
            </a:extLst>
          </p:cNvPr>
          <p:cNvSpPr>
            <a:spLocks noGrp="1"/>
          </p:cNvSpPr>
          <p:nvPr>
            <p:ph type="title" hasCustomPrompt="1"/>
          </p:nvPr>
        </p:nvSpPr>
        <p:spPr>
          <a:xfrm>
            <a:off x="573193" y="764704"/>
            <a:ext cx="10923407" cy="565944"/>
          </a:xfrm>
          <a:prstGeom prst="rect">
            <a:avLst/>
          </a:prstGeom>
        </p:spPr>
        <p:txBody>
          <a:bodyPr>
            <a:normAutofit/>
          </a:bodyPr>
          <a:lstStyle>
            <a:lvl1pPr algn="l">
              <a:defRPr sz="3200" b="1">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4" name="Espace réservé du texte 51">
            <a:extLst>
              <a:ext uri="{FF2B5EF4-FFF2-40B4-BE49-F238E27FC236}">
                <a16:creationId xmlns:a16="http://schemas.microsoft.com/office/drawing/2014/main" id="{EB67D8B0-B080-ED46-18E5-343AED9F4A2F}"/>
              </a:ext>
            </a:extLst>
          </p:cNvPr>
          <p:cNvSpPr>
            <a:spLocks noGrp="1"/>
          </p:cNvSpPr>
          <p:nvPr>
            <p:ph type="body" sz="quarter" idx="22" hasCustomPrompt="1"/>
          </p:nvPr>
        </p:nvSpPr>
        <p:spPr>
          <a:xfrm>
            <a:off x="573088" y="478427"/>
            <a:ext cx="1850504" cy="149225"/>
          </a:xfrm>
        </p:spPr>
        <p:txBody>
          <a:bodyPr>
            <a:noAutofit/>
          </a:bodyPr>
          <a:lstStyle>
            <a:lvl1pPr marL="0" indent="0">
              <a:buNone/>
              <a:defRPr sz="800" b="0"/>
            </a:lvl1pPr>
          </a:lstStyle>
          <a:p>
            <a:pPr lvl="0"/>
            <a:r>
              <a:rPr lang="fr-FR"/>
              <a:t>NOM DE LA PRESENTATION</a:t>
            </a:r>
          </a:p>
        </p:txBody>
      </p:sp>
      <p:sp>
        <p:nvSpPr>
          <p:cNvPr id="5" name="Espace réservé du texte 31">
            <a:extLst>
              <a:ext uri="{FF2B5EF4-FFF2-40B4-BE49-F238E27FC236}">
                <a16:creationId xmlns:a16="http://schemas.microsoft.com/office/drawing/2014/main" id="{F919CE0A-064B-49C9-60C4-B98C190FC744}"/>
              </a:ext>
            </a:extLst>
          </p:cNvPr>
          <p:cNvSpPr>
            <a:spLocks noGrp="1"/>
          </p:cNvSpPr>
          <p:nvPr>
            <p:ph type="body" sz="quarter" idx="25" hasCustomPrompt="1"/>
          </p:nvPr>
        </p:nvSpPr>
        <p:spPr>
          <a:xfrm>
            <a:off x="573088" y="1805493"/>
            <a:ext cx="6315000" cy="296717"/>
          </a:xfrm>
        </p:spPr>
        <p:txBody>
          <a:bodyPr anchor="t">
            <a:noAutofit/>
          </a:bodyPr>
          <a:lstStyle>
            <a:lvl1pPr marL="0" indent="0" algn="l">
              <a:buNone/>
              <a:defRPr sz="1200" b="1">
                <a:solidFill>
                  <a:srgbClr val="E94F35"/>
                </a:solidFill>
              </a:defRPr>
            </a:lvl1pPr>
            <a:lvl2pPr algn="l">
              <a:defRPr/>
            </a:lvl2pPr>
          </a:lstStyle>
          <a:p>
            <a:pPr lvl="0"/>
            <a:r>
              <a:rPr lang="en-US"/>
              <a:t>SOUS TITRE</a:t>
            </a:r>
          </a:p>
        </p:txBody>
      </p:sp>
      <p:sp>
        <p:nvSpPr>
          <p:cNvPr id="6" name="Espace réservé du contenu 2">
            <a:extLst>
              <a:ext uri="{FF2B5EF4-FFF2-40B4-BE49-F238E27FC236}">
                <a16:creationId xmlns:a16="http://schemas.microsoft.com/office/drawing/2014/main" id="{9585FF4A-A472-2CF9-03C7-F720F0A5E903}"/>
              </a:ext>
            </a:extLst>
          </p:cNvPr>
          <p:cNvSpPr>
            <a:spLocks noGrp="1"/>
          </p:cNvSpPr>
          <p:nvPr>
            <p:ph idx="1"/>
          </p:nvPr>
        </p:nvSpPr>
        <p:spPr>
          <a:xfrm>
            <a:off x="569414" y="2237540"/>
            <a:ext cx="6315000" cy="40717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836493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Liste_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119B83C-2B28-619E-0E9A-31952D4998E0}"/>
              </a:ext>
            </a:extLst>
          </p:cNvPr>
          <p:cNvSpPr>
            <a:spLocks noGrp="1"/>
          </p:cNvSpPr>
          <p:nvPr>
            <p:ph idx="1"/>
          </p:nvPr>
        </p:nvSpPr>
        <p:spPr>
          <a:xfrm>
            <a:off x="576242" y="1825625"/>
            <a:ext cx="10920358"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13">
            <a:extLst>
              <a:ext uri="{FF2B5EF4-FFF2-40B4-BE49-F238E27FC236}">
                <a16:creationId xmlns:a16="http://schemas.microsoft.com/office/drawing/2014/main" id="{C2240065-578E-74B7-E7AF-F2DDBD520A56}"/>
              </a:ext>
            </a:extLst>
          </p:cNvPr>
          <p:cNvSpPr>
            <a:spLocks noGrp="1"/>
          </p:cNvSpPr>
          <p:nvPr>
            <p:ph type="title" hasCustomPrompt="1"/>
          </p:nvPr>
        </p:nvSpPr>
        <p:spPr>
          <a:xfrm>
            <a:off x="573193" y="764704"/>
            <a:ext cx="10923407" cy="565944"/>
          </a:xfrm>
          <a:prstGeom prst="rect">
            <a:avLst/>
          </a:prstGeom>
        </p:spPr>
        <p:txBody>
          <a:bodyPr>
            <a:normAutofit/>
          </a:bodyPr>
          <a:lstStyle>
            <a:lvl1pPr algn="l">
              <a:defRPr sz="3200" b="1">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8" name="Espace réservé du texte 51">
            <a:extLst>
              <a:ext uri="{FF2B5EF4-FFF2-40B4-BE49-F238E27FC236}">
                <a16:creationId xmlns:a16="http://schemas.microsoft.com/office/drawing/2014/main" id="{DC724E95-BFF1-2667-6FB6-FF58489704FC}"/>
              </a:ext>
            </a:extLst>
          </p:cNvPr>
          <p:cNvSpPr>
            <a:spLocks noGrp="1"/>
          </p:cNvSpPr>
          <p:nvPr>
            <p:ph type="body" sz="quarter" idx="22" hasCustomPrompt="1"/>
          </p:nvPr>
        </p:nvSpPr>
        <p:spPr>
          <a:xfrm>
            <a:off x="573088" y="478427"/>
            <a:ext cx="1850504" cy="149225"/>
          </a:xfrm>
        </p:spPr>
        <p:txBody>
          <a:bodyPr>
            <a:noAutofit/>
          </a:bodyPr>
          <a:lstStyle>
            <a:lvl1pPr marL="0" indent="0">
              <a:buNone/>
              <a:defRPr sz="800" b="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ADAE4E2B-6E4E-3262-F49E-3A35608BDF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 name="Image 4" descr="Une image contenant Graphique, Caractère coloré&#10;&#10;Description générée automatiquement">
            <a:extLst>
              <a:ext uri="{FF2B5EF4-FFF2-40B4-BE49-F238E27FC236}">
                <a16:creationId xmlns:a16="http://schemas.microsoft.com/office/drawing/2014/main" id="{CDDDC95A-55EF-5EE0-5E42-34448AD20D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2227587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Sous-Categorie_4">
    <p:bg>
      <p:bgPr>
        <a:solidFill>
          <a:srgbClr val="303876"/>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pic>
        <p:nvPicPr>
          <p:cNvPr id="8" name="Image 7" descr="Une image contenant Graphique, symbole, conception&#10;&#10;Description générée automatiquement">
            <a:extLst>
              <a:ext uri="{FF2B5EF4-FFF2-40B4-BE49-F238E27FC236}">
                <a16:creationId xmlns:a16="http://schemas.microsoft.com/office/drawing/2014/main" id="{E27FB8E3-A0B9-0682-B4D3-C55B8135B9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3045632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Sous-Categorie_17">
    <p:bg>
      <p:bgPr>
        <a:solidFill>
          <a:srgbClr val="F3C460"/>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687264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Sous-Categorie_2">
    <p:bg>
      <p:bgPr>
        <a:solidFill>
          <a:srgbClr val="C6CE41"/>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pic>
        <p:nvPicPr>
          <p:cNvPr id="5" name="Image 4">
            <a:extLst>
              <a:ext uri="{FF2B5EF4-FFF2-40B4-BE49-F238E27FC236}">
                <a16:creationId xmlns:a16="http://schemas.microsoft.com/office/drawing/2014/main" id="{9F2FA682-C6F3-6401-789B-610A5B994EE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5C4B8B8B-B22B-56C5-DDF3-893DB12C3E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3428495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Sous-Categorie_5">
    <p:bg>
      <p:bgPr>
        <a:solidFill>
          <a:srgbClr val="B1D6E4"/>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0"/>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pic>
        <p:nvPicPr>
          <p:cNvPr id="10" name="Image 9" descr="Une image contenant Graphique, symbole, conception&#10;&#10;Description générée automatiquement">
            <a:extLst>
              <a:ext uri="{FF2B5EF4-FFF2-40B4-BE49-F238E27FC236}">
                <a16:creationId xmlns:a16="http://schemas.microsoft.com/office/drawing/2014/main" id="{1E8FD891-3CCC-AADE-5CD4-7D212A89E3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1297335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762AA49-8833-2184-9DCE-3C41B9E5B96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0FEF930-8904-16EB-BC7A-A670C1B7E86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41B339-79D0-F631-D6D6-43B5292DAF63}"/>
              </a:ext>
            </a:extLst>
          </p:cNvPr>
          <p:cNvSpPr>
            <a:spLocks noGrp="1"/>
          </p:cNvSpPr>
          <p:nvPr>
            <p:ph type="dt" sz="half" idx="10"/>
          </p:nvPr>
        </p:nvSpPr>
        <p:spPr/>
        <p:txBody>
          <a:bodyPr/>
          <a:lstStyle/>
          <a:p>
            <a:r>
              <a:rPr lang="fr-FR"/>
              <a:t>26/05/2025</a:t>
            </a:r>
          </a:p>
        </p:txBody>
      </p:sp>
      <p:sp>
        <p:nvSpPr>
          <p:cNvPr id="5" name="Espace réservé du pied de page 4">
            <a:extLst>
              <a:ext uri="{FF2B5EF4-FFF2-40B4-BE49-F238E27FC236}">
                <a16:creationId xmlns:a16="http://schemas.microsoft.com/office/drawing/2014/main" id="{E2C26647-4CA3-9A97-397B-9AA9FA600957}"/>
              </a:ext>
            </a:extLst>
          </p:cNvPr>
          <p:cNvSpPr>
            <a:spLocks noGrp="1"/>
          </p:cNvSpPr>
          <p:nvPr>
            <p:ph type="ftr" sz="quarter" idx="11"/>
          </p:nvPr>
        </p:nvSpPr>
        <p:spPr/>
        <p:txBody>
          <a:bodyPr/>
          <a:lstStyle/>
          <a:p>
            <a:r>
              <a:rPr lang="fr-FR"/>
              <a:t>Réseau vélo et marche</a:t>
            </a:r>
          </a:p>
        </p:txBody>
      </p:sp>
      <p:sp>
        <p:nvSpPr>
          <p:cNvPr id="6" name="Espace réservé du numéro de diapositive 5">
            <a:extLst>
              <a:ext uri="{FF2B5EF4-FFF2-40B4-BE49-F238E27FC236}">
                <a16:creationId xmlns:a16="http://schemas.microsoft.com/office/drawing/2014/main" id="{15801242-A50F-260A-CAA7-AD324F6C3FB5}"/>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27226342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05D37E80-FA0C-4B45-A513-A4DDE22DD816}"/>
              </a:ext>
            </a:extLst>
          </p:cNvPr>
          <p:cNvGrpSpPr/>
          <p:nvPr userDrawn="1"/>
        </p:nvGrpSpPr>
        <p:grpSpPr>
          <a:xfrm>
            <a:off x="0" y="0"/>
            <a:ext cx="12191999" cy="6858000"/>
            <a:chOff x="0" y="-1"/>
            <a:chExt cx="12191999" cy="6858000"/>
          </a:xfrm>
        </p:grpSpPr>
        <p:sp>
          <p:nvSpPr>
            <p:cNvPr id="8" name="Rectangle 7">
              <a:extLst>
                <a:ext uri="{FF2B5EF4-FFF2-40B4-BE49-F238E27FC236}">
                  <a16:creationId xmlns:a16="http://schemas.microsoft.com/office/drawing/2014/main" id="{38AC27B9-A1FC-4C4B-9EFC-96521D21D0CA}"/>
                </a:ext>
              </a:extLst>
            </p:cNvPr>
            <p:cNvSpPr/>
            <p:nvPr/>
          </p:nvSpPr>
          <p:spPr>
            <a:xfrm>
              <a:off x="0" y="0"/>
              <a:ext cx="2821756" cy="6857999"/>
            </a:xfrm>
            <a:prstGeom prst="rect">
              <a:avLst/>
            </a:prstGeom>
            <a:gradFill flip="none" rotWithShape="1">
              <a:gsLst>
                <a:gs pos="0">
                  <a:schemeClr val="bg1">
                    <a:lumMod val="75000"/>
                  </a:schemeClr>
                </a:gs>
                <a:gs pos="32000">
                  <a:schemeClr val="bg1">
                    <a:lumMod val="95000"/>
                  </a:schemeClr>
                </a:gs>
                <a:gs pos="70000">
                  <a:schemeClr val="bg1"/>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9" name="Rectangle 8">
              <a:extLst>
                <a:ext uri="{FF2B5EF4-FFF2-40B4-BE49-F238E27FC236}">
                  <a16:creationId xmlns:a16="http://schemas.microsoft.com/office/drawing/2014/main" id="{7266D284-A01D-41C6-8E71-4144783849FE}"/>
                </a:ext>
              </a:extLst>
            </p:cNvPr>
            <p:cNvSpPr/>
            <p:nvPr/>
          </p:nvSpPr>
          <p:spPr>
            <a:xfrm rot="10800000">
              <a:off x="9370242" y="-1"/>
              <a:ext cx="2821757" cy="6858000"/>
            </a:xfrm>
            <a:prstGeom prst="rect">
              <a:avLst/>
            </a:prstGeom>
            <a:gradFill flip="none" rotWithShape="1">
              <a:gsLst>
                <a:gs pos="0">
                  <a:schemeClr val="bg1">
                    <a:lumMod val="75000"/>
                  </a:schemeClr>
                </a:gs>
                <a:gs pos="32000">
                  <a:schemeClr val="bg1">
                    <a:lumMod val="95000"/>
                  </a:schemeClr>
                </a:gs>
                <a:gs pos="70000">
                  <a:schemeClr val="bg1"/>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grpSp>
      <p:sp>
        <p:nvSpPr>
          <p:cNvPr id="2" name="Titre 1">
            <a:extLst>
              <a:ext uri="{FF2B5EF4-FFF2-40B4-BE49-F238E27FC236}">
                <a16:creationId xmlns:a16="http://schemas.microsoft.com/office/drawing/2014/main" id="{ED55FCEF-1B4E-4D1C-91C2-C329CC8444C1}"/>
              </a:ext>
            </a:extLst>
          </p:cNvPr>
          <p:cNvSpPr>
            <a:spLocks noGrp="1"/>
          </p:cNvSpPr>
          <p:nvPr>
            <p:ph type="ctrTitle"/>
          </p:nvPr>
        </p:nvSpPr>
        <p:spPr>
          <a:xfrm>
            <a:off x="1524000" y="1122363"/>
            <a:ext cx="9144000" cy="2387600"/>
          </a:xfrm>
        </p:spPr>
        <p:txBody>
          <a:bodyPr anchor="b">
            <a:normAutofit/>
          </a:bodyPr>
          <a:lstStyle>
            <a:lvl1pPr algn="ctr">
              <a:defRPr sz="4000" b="1" i="1">
                <a:latin typeface="Century Gothic" panose="020B0502020202020204" pitchFamily="34" charset="0"/>
              </a:defRPr>
            </a:lvl1pPr>
          </a:lstStyle>
          <a:p>
            <a:r>
              <a:rPr lang="fr-FR"/>
              <a:t>Modifiez le style du titre</a:t>
            </a:r>
          </a:p>
        </p:txBody>
      </p:sp>
      <p:sp>
        <p:nvSpPr>
          <p:cNvPr id="3" name="Sous-titre 2">
            <a:extLst>
              <a:ext uri="{FF2B5EF4-FFF2-40B4-BE49-F238E27FC236}">
                <a16:creationId xmlns:a16="http://schemas.microsoft.com/office/drawing/2014/main" id="{F4816563-7DB6-45D7-BC7D-6035359540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43898EF-2033-435C-80A9-75FB2A6A1F29}"/>
              </a:ext>
            </a:extLst>
          </p:cNvPr>
          <p:cNvSpPr>
            <a:spLocks noGrp="1"/>
          </p:cNvSpPr>
          <p:nvPr>
            <p:ph type="dt" sz="half" idx="10"/>
          </p:nvPr>
        </p:nvSpPr>
        <p:spPr/>
        <p:txBody>
          <a:bodyPr/>
          <a:lstStyle/>
          <a:p>
            <a:r>
              <a:rPr lang="fr-FR"/>
              <a:t>26/05/2025</a:t>
            </a:r>
          </a:p>
        </p:txBody>
      </p:sp>
      <p:sp>
        <p:nvSpPr>
          <p:cNvPr id="5" name="Espace réservé du pied de page 4">
            <a:extLst>
              <a:ext uri="{FF2B5EF4-FFF2-40B4-BE49-F238E27FC236}">
                <a16:creationId xmlns:a16="http://schemas.microsoft.com/office/drawing/2014/main" id="{C16680C5-0E46-47D6-B306-D704992B29CC}"/>
              </a:ext>
            </a:extLst>
          </p:cNvPr>
          <p:cNvSpPr>
            <a:spLocks noGrp="1"/>
          </p:cNvSpPr>
          <p:nvPr>
            <p:ph type="ftr" sz="quarter" idx="11"/>
          </p:nvPr>
        </p:nvSpPr>
        <p:spPr/>
        <p:txBody>
          <a:bodyPr/>
          <a:lstStyle/>
          <a:p>
            <a:r>
              <a:rPr lang="fr-FR"/>
              <a:t>Réseau vélo et marche</a:t>
            </a:r>
          </a:p>
        </p:txBody>
      </p:sp>
      <p:sp>
        <p:nvSpPr>
          <p:cNvPr id="6" name="Espace réservé du numéro de diapositive 5">
            <a:extLst>
              <a:ext uri="{FF2B5EF4-FFF2-40B4-BE49-F238E27FC236}">
                <a16:creationId xmlns:a16="http://schemas.microsoft.com/office/drawing/2014/main" id="{288C420C-34CA-4604-9F22-240C29A84268}"/>
              </a:ext>
            </a:extLst>
          </p:cNvPr>
          <p:cNvSpPr>
            <a:spLocks noGrp="1"/>
          </p:cNvSpPr>
          <p:nvPr>
            <p:ph type="sldNum" sz="quarter" idx="12"/>
          </p:nvPr>
        </p:nvSpPr>
        <p:spPr/>
        <p:txBody>
          <a:bodyPr/>
          <a:lstStyle/>
          <a:p>
            <a:fld id="{F1C4DB5A-54CD-4445-9887-D6C998479C39}" type="slidenum">
              <a:rPr lang="fr-FR" smtClean="0"/>
              <a:t>‹N°›</a:t>
            </a:fld>
            <a:endParaRPr lang="fr-FR"/>
          </a:p>
        </p:txBody>
      </p:sp>
    </p:spTree>
    <p:extLst>
      <p:ext uri="{BB962C8B-B14F-4D97-AF65-F5344CB8AC3E}">
        <p14:creationId xmlns:p14="http://schemas.microsoft.com/office/powerpoint/2010/main" val="26556892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Slide Texte 1">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9" name="Espace réservé pour une image  37">
            <a:extLst>
              <a:ext uri="{FF2B5EF4-FFF2-40B4-BE49-F238E27FC236}">
                <a16:creationId xmlns:a16="http://schemas.microsoft.com/office/drawing/2014/main" id="{31CF7776-B727-CAB9-FD3E-DB96A670A838}"/>
              </a:ext>
            </a:extLst>
          </p:cNvPr>
          <p:cNvSpPr>
            <a:spLocks noGrp="1"/>
          </p:cNvSpPr>
          <p:nvPr>
            <p:ph type="pic" sz="quarter" idx="16"/>
          </p:nvPr>
        </p:nvSpPr>
        <p:spPr>
          <a:xfrm>
            <a:off x="6096000" y="1604356"/>
            <a:ext cx="5760639" cy="3497504"/>
          </a:xfrm>
          <a:prstGeom prst="roundRect">
            <a:avLst>
              <a:gd name="adj" fmla="val 4050"/>
            </a:avLst>
          </a:prstGeom>
        </p:spPr>
        <p:txBody>
          <a:bodyPr/>
          <a:lstStyle/>
          <a:p>
            <a:endParaRPr lang="fr-FR"/>
          </a:p>
        </p:txBody>
      </p:sp>
      <p:sp>
        <p:nvSpPr>
          <p:cNvPr id="10" name="Espace réservé du texte 31">
            <a:extLst>
              <a:ext uri="{FF2B5EF4-FFF2-40B4-BE49-F238E27FC236}">
                <a16:creationId xmlns:a16="http://schemas.microsoft.com/office/drawing/2014/main" id="{1582ABB5-D167-8755-F26A-D0FF5C2CEAED}"/>
              </a:ext>
            </a:extLst>
          </p:cNvPr>
          <p:cNvSpPr>
            <a:spLocks noGrp="1"/>
          </p:cNvSpPr>
          <p:nvPr>
            <p:ph type="body" sz="quarter" idx="18" hasCustomPrompt="1"/>
          </p:nvPr>
        </p:nvSpPr>
        <p:spPr>
          <a:xfrm>
            <a:off x="2535385" y="5825491"/>
            <a:ext cx="5796789" cy="4297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1" name="Espace réservé du texte 31">
            <a:extLst>
              <a:ext uri="{FF2B5EF4-FFF2-40B4-BE49-F238E27FC236}">
                <a16:creationId xmlns:a16="http://schemas.microsoft.com/office/drawing/2014/main" id="{0FE754F1-A208-2AD8-6988-9CA9ADF7985F}"/>
              </a:ext>
            </a:extLst>
          </p:cNvPr>
          <p:cNvSpPr>
            <a:spLocks noGrp="1"/>
          </p:cNvSpPr>
          <p:nvPr>
            <p:ph type="body" sz="quarter" idx="23" hasCustomPrompt="1"/>
          </p:nvPr>
        </p:nvSpPr>
        <p:spPr>
          <a:xfrm>
            <a:off x="2535386" y="5524331"/>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2" name="Espace réservé du texte 31">
            <a:extLst>
              <a:ext uri="{FF2B5EF4-FFF2-40B4-BE49-F238E27FC236}">
                <a16:creationId xmlns:a16="http://schemas.microsoft.com/office/drawing/2014/main" id="{96D87C4D-49D7-1E36-421C-1E63A8EF650F}"/>
              </a:ext>
            </a:extLst>
          </p:cNvPr>
          <p:cNvSpPr>
            <a:spLocks noGrp="1"/>
          </p:cNvSpPr>
          <p:nvPr>
            <p:ph type="body" sz="quarter" idx="24" hasCustomPrompt="1"/>
          </p:nvPr>
        </p:nvSpPr>
        <p:spPr>
          <a:xfrm>
            <a:off x="1055440" y="1905516"/>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1055440" y="1604356"/>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5" name="Espace réservé du texte 31">
            <a:extLst>
              <a:ext uri="{FF2B5EF4-FFF2-40B4-BE49-F238E27FC236}">
                <a16:creationId xmlns:a16="http://schemas.microsoft.com/office/drawing/2014/main" id="{F08AA16C-9C3A-8861-0E78-228D0CF30AFE}"/>
              </a:ext>
            </a:extLst>
          </p:cNvPr>
          <p:cNvSpPr>
            <a:spLocks noGrp="1"/>
          </p:cNvSpPr>
          <p:nvPr>
            <p:ph type="body" sz="quarter" idx="26" hasCustomPrompt="1"/>
          </p:nvPr>
        </p:nvSpPr>
        <p:spPr>
          <a:xfrm>
            <a:off x="1055440" y="3142676"/>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6" name="Espace réservé du texte 31">
            <a:extLst>
              <a:ext uri="{FF2B5EF4-FFF2-40B4-BE49-F238E27FC236}">
                <a16:creationId xmlns:a16="http://schemas.microsoft.com/office/drawing/2014/main" id="{BB580F02-2ECF-7A48-D73A-47FCA2A24162}"/>
              </a:ext>
            </a:extLst>
          </p:cNvPr>
          <p:cNvSpPr>
            <a:spLocks noGrp="1"/>
          </p:cNvSpPr>
          <p:nvPr>
            <p:ph type="body" sz="quarter" idx="27" hasCustomPrompt="1"/>
          </p:nvPr>
        </p:nvSpPr>
        <p:spPr>
          <a:xfrm>
            <a:off x="1055440" y="2841516"/>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8" name="Espace réservé du texte 31">
            <a:extLst>
              <a:ext uri="{FF2B5EF4-FFF2-40B4-BE49-F238E27FC236}">
                <a16:creationId xmlns:a16="http://schemas.microsoft.com/office/drawing/2014/main" id="{E9CF83B7-8074-B090-092F-1C905B4AA0B4}"/>
              </a:ext>
            </a:extLst>
          </p:cNvPr>
          <p:cNvSpPr>
            <a:spLocks noGrp="1"/>
          </p:cNvSpPr>
          <p:nvPr>
            <p:ph type="body" sz="quarter" idx="28" hasCustomPrompt="1"/>
          </p:nvPr>
        </p:nvSpPr>
        <p:spPr>
          <a:xfrm>
            <a:off x="1055440" y="4375394"/>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9" name="Espace réservé du texte 31">
            <a:extLst>
              <a:ext uri="{FF2B5EF4-FFF2-40B4-BE49-F238E27FC236}">
                <a16:creationId xmlns:a16="http://schemas.microsoft.com/office/drawing/2014/main" id="{FE1E4D67-0761-D9DD-A2F4-A3DB171FFA85}"/>
              </a:ext>
            </a:extLst>
          </p:cNvPr>
          <p:cNvSpPr>
            <a:spLocks noGrp="1"/>
          </p:cNvSpPr>
          <p:nvPr>
            <p:ph type="body" sz="quarter" idx="29" hasCustomPrompt="1"/>
          </p:nvPr>
        </p:nvSpPr>
        <p:spPr>
          <a:xfrm>
            <a:off x="1055440" y="4074234"/>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3" name="Espace réservé du texte 2">
            <a:extLst>
              <a:ext uri="{FF2B5EF4-FFF2-40B4-BE49-F238E27FC236}">
                <a16:creationId xmlns:a16="http://schemas.microsoft.com/office/drawing/2014/main" id="{4F93282C-CF4A-7C9D-A362-3697B78E385D}"/>
              </a:ext>
            </a:extLst>
          </p:cNvPr>
          <p:cNvSpPr>
            <a:spLocks noGrp="1"/>
          </p:cNvSpPr>
          <p:nvPr>
            <p:ph type="body" sz="quarter" idx="30"/>
          </p:nvPr>
        </p:nvSpPr>
        <p:spPr>
          <a:xfrm>
            <a:off x="8616280" y="6541825"/>
            <a:ext cx="2880320" cy="216024"/>
          </a:xfrm>
        </p:spPr>
        <p:txBody>
          <a:bodyPr>
            <a:noAutofit/>
          </a:bodyPr>
          <a:lstStyle>
            <a:lvl1pPr>
              <a:defRPr sz="1000"/>
            </a:lvl1pPr>
          </a:lstStyle>
          <a:p>
            <a:r>
              <a:rPr lang="fr-FR" err="1"/>
              <a:t>Bachelor</a:t>
            </a:r>
            <a:r>
              <a:rPr lang="fr-FR"/>
              <a:t> Tourisme – IEFT Lyon / 7 janvier 2025</a:t>
            </a:r>
          </a:p>
        </p:txBody>
      </p:sp>
    </p:spTree>
    <p:extLst>
      <p:ext uri="{BB962C8B-B14F-4D97-AF65-F5344CB8AC3E}">
        <p14:creationId xmlns:p14="http://schemas.microsoft.com/office/powerpoint/2010/main" val="5967257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ebut_Titre">
    <p:bg>
      <p:bgPr>
        <a:solidFill>
          <a:srgbClr val="F6FAEC">
            <a:alpha val="50000"/>
          </a:srgbClr>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1268760"/>
            <a:ext cx="7323112" cy="360040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atin typeface="Trebuchet MS" panose="020B0703020202090204" pitchFamily="34" charset="0"/>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cxnSp>
        <p:nvCxnSpPr>
          <p:cNvPr id="63" name="Connecteur droit 62">
            <a:extLst>
              <a:ext uri="{FF2B5EF4-FFF2-40B4-BE49-F238E27FC236}">
                <a16:creationId xmlns:a16="http://schemas.microsoft.com/office/drawing/2014/main" id="{7CB5055E-76F9-3414-18CB-07221BDEF079}"/>
              </a:ext>
            </a:extLst>
          </p:cNvPr>
          <p:cNvCxnSpPr>
            <a:cxnSpLocks/>
          </p:cNvCxnSpPr>
          <p:nvPr/>
        </p:nvCxnSpPr>
        <p:spPr>
          <a:xfrm>
            <a:off x="573088" y="5617461"/>
            <a:ext cx="720080" cy="0"/>
          </a:xfrm>
          <a:prstGeom prst="line">
            <a:avLst/>
          </a:prstGeom>
          <a:ln w="12700">
            <a:solidFill>
              <a:srgbClr val="294754"/>
            </a:solidFill>
          </a:ln>
        </p:spPr>
        <p:style>
          <a:lnRef idx="1">
            <a:schemeClr val="accent1"/>
          </a:lnRef>
          <a:fillRef idx="0">
            <a:schemeClr val="accent1"/>
          </a:fillRef>
          <a:effectRef idx="0">
            <a:schemeClr val="accent1"/>
          </a:effectRef>
          <a:fontRef idx="minor">
            <a:schemeClr val="tx1"/>
          </a:fontRef>
        </p:style>
      </p:cxnSp>
      <p:pic>
        <p:nvPicPr>
          <p:cNvPr id="64" name="Image 63" descr="Une image contenant Police, texte, capture d’écran, Graphique&#10;&#10;Description générée automatiquement">
            <a:extLst>
              <a:ext uri="{FF2B5EF4-FFF2-40B4-BE49-F238E27FC236}">
                <a16:creationId xmlns:a16="http://schemas.microsoft.com/office/drawing/2014/main" id="{A0F891AC-43B6-B89A-60CA-4F0D44049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312" y="5266838"/>
            <a:ext cx="3060576" cy="1221858"/>
          </a:xfrm>
          <a:prstGeom prst="rect">
            <a:avLst/>
          </a:prstGeom>
        </p:spPr>
      </p:pic>
      <p:pic>
        <p:nvPicPr>
          <p:cNvPr id="65" name="Image 64" descr="Une image contenant Graphique, Caractère coloré, graphisme, cercle&#10;&#10;Description générée automatiquement">
            <a:extLst>
              <a:ext uri="{FF2B5EF4-FFF2-40B4-BE49-F238E27FC236}">
                <a16:creationId xmlns:a16="http://schemas.microsoft.com/office/drawing/2014/main" id="{0292DF92-7E20-11DD-DED5-06B877B6D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64152" y="0"/>
            <a:ext cx="4727848" cy="4526126"/>
          </a:xfrm>
          <a:prstGeom prst="rect">
            <a:avLst/>
          </a:prstGeom>
        </p:spPr>
      </p:pic>
      <p:sp>
        <p:nvSpPr>
          <p:cNvPr id="2" name="Espace réservé du texte 51">
            <a:extLst>
              <a:ext uri="{FF2B5EF4-FFF2-40B4-BE49-F238E27FC236}">
                <a16:creationId xmlns:a16="http://schemas.microsoft.com/office/drawing/2014/main" id="{503A90EA-C943-E048-1068-F2C82280F555}"/>
              </a:ext>
            </a:extLst>
          </p:cNvPr>
          <p:cNvSpPr>
            <a:spLocks noGrp="1"/>
          </p:cNvSpPr>
          <p:nvPr>
            <p:ph type="body" sz="quarter" idx="22" hasCustomPrompt="1"/>
          </p:nvPr>
        </p:nvSpPr>
        <p:spPr>
          <a:xfrm>
            <a:off x="479376" y="5273784"/>
            <a:ext cx="1850504" cy="149225"/>
          </a:xfrm>
        </p:spPr>
        <p:txBody>
          <a:bodyPr>
            <a:noAutofit/>
          </a:bodyPr>
          <a:lstStyle>
            <a:lvl1pPr>
              <a:defRPr sz="1000">
                <a:solidFill>
                  <a:srgbClr val="294754"/>
                </a:solidFill>
              </a:defRPr>
            </a:lvl1pPr>
          </a:lstStyle>
          <a:p>
            <a:pPr lvl="0"/>
            <a:r>
              <a:rPr lang="fr-FR"/>
              <a:t>NOM DE LA PRESENTATION</a:t>
            </a:r>
          </a:p>
        </p:txBody>
      </p:sp>
      <p:sp>
        <p:nvSpPr>
          <p:cNvPr id="3" name="Espace réservé du texte 51">
            <a:extLst>
              <a:ext uri="{FF2B5EF4-FFF2-40B4-BE49-F238E27FC236}">
                <a16:creationId xmlns:a16="http://schemas.microsoft.com/office/drawing/2014/main" id="{D81F7AC0-F4D9-E2EE-439F-96224326F21E}"/>
              </a:ext>
            </a:extLst>
          </p:cNvPr>
          <p:cNvSpPr>
            <a:spLocks noGrp="1"/>
          </p:cNvSpPr>
          <p:nvPr>
            <p:ph type="body" sz="quarter" idx="24" hasCustomPrompt="1"/>
          </p:nvPr>
        </p:nvSpPr>
        <p:spPr>
          <a:xfrm>
            <a:off x="479376" y="5712195"/>
            <a:ext cx="3528392" cy="585313"/>
          </a:xfrm>
        </p:spPr>
        <p:txBody>
          <a:bodyPr>
            <a:noAutofit/>
          </a:bodyPr>
          <a:lstStyle>
            <a:lvl1pPr>
              <a:lnSpc>
                <a:spcPct val="100000"/>
              </a:lnSpc>
              <a:defRPr sz="1000">
                <a:solidFill>
                  <a:srgbClr val="294754"/>
                </a:solidFill>
              </a:defRPr>
            </a:lvl1pPr>
          </a:lstStyle>
          <a:p>
            <a:pPr lvl="0"/>
            <a:r>
              <a:rPr lang="fr-FR" err="1"/>
              <a:t>Nullam</a:t>
            </a:r>
            <a:r>
              <a:rPr lang="fr-FR"/>
              <a:t> semper </a:t>
            </a:r>
            <a:r>
              <a:rPr lang="fr-FR" err="1"/>
              <a:t>orci</a:t>
            </a:r>
            <a:r>
              <a:rPr lang="fr-FR"/>
              <a:t> non </a:t>
            </a:r>
            <a:r>
              <a:rPr lang="fr-FR" err="1"/>
              <a:t>dapibus</a:t>
            </a:r>
            <a:r>
              <a:rPr lang="fr-FR"/>
              <a:t> </a:t>
            </a:r>
            <a:r>
              <a:rPr lang="fr-FR" err="1"/>
              <a:t>efficitur</a:t>
            </a:r>
            <a:r>
              <a:rPr lang="fr-FR"/>
              <a:t> : </a:t>
            </a:r>
            <a:br>
              <a:rPr lang="fr-FR"/>
            </a:br>
            <a:r>
              <a:rPr lang="fr-FR" err="1"/>
              <a:t>Aliquam</a:t>
            </a:r>
            <a:r>
              <a:rPr lang="fr-FR"/>
              <a:t> diam </a:t>
            </a:r>
            <a:r>
              <a:rPr lang="fr-FR" err="1"/>
              <a:t>Aurna</a:t>
            </a:r>
            <a:r>
              <a:rPr lang="fr-FR"/>
              <a:t>, semper </a:t>
            </a:r>
            <a:r>
              <a:rPr lang="fr-FR" err="1"/>
              <a:t>vel</a:t>
            </a:r>
            <a:r>
              <a:rPr lang="fr-FR"/>
              <a:t> </a:t>
            </a:r>
            <a:r>
              <a:rPr lang="fr-FR" err="1"/>
              <a:t>odio</a:t>
            </a:r>
            <a:r>
              <a:rPr lang="fr-FR"/>
              <a:t> eu.</a:t>
            </a:r>
          </a:p>
        </p:txBody>
      </p:sp>
      <p:cxnSp>
        <p:nvCxnSpPr>
          <p:cNvPr id="4" name="Connecteur droit 3">
            <a:extLst>
              <a:ext uri="{FF2B5EF4-FFF2-40B4-BE49-F238E27FC236}">
                <a16:creationId xmlns:a16="http://schemas.microsoft.com/office/drawing/2014/main" id="{D9241E85-9E64-2F8E-5F99-DA26DEEA83D9}"/>
              </a:ext>
            </a:extLst>
          </p:cNvPr>
          <p:cNvCxnSpPr>
            <a:cxnSpLocks/>
          </p:cNvCxnSpPr>
          <p:nvPr userDrawn="1"/>
        </p:nvCxnSpPr>
        <p:spPr>
          <a:xfrm>
            <a:off x="573088" y="5617461"/>
            <a:ext cx="720080" cy="0"/>
          </a:xfrm>
          <a:prstGeom prst="line">
            <a:avLst/>
          </a:prstGeom>
          <a:ln w="12700">
            <a:solidFill>
              <a:srgbClr val="294754"/>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Police, texte, capture d’écran, Graphique&#10;&#10;Description générée automatiquement">
            <a:extLst>
              <a:ext uri="{FF2B5EF4-FFF2-40B4-BE49-F238E27FC236}">
                <a16:creationId xmlns:a16="http://schemas.microsoft.com/office/drawing/2014/main" id="{F885505D-541A-16DB-5AA9-0A674D6C7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4312" y="5266838"/>
            <a:ext cx="3060576" cy="1221858"/>
          </a:xfrm>
          <a:prstGeom prst="rect">
            <a:avLst/>
          </a:prstGeom>
        </p:spPr>
      </p:pic>
      <p:pic>
        <p:nvPicPr>
          <p:cNvPr id="6" name="Image 5" descr="Une image contenant Graphique, Caractère coloré, graphisme, cercle&#10;&#10;Description générée automatiquement">
            <a:extLst>
              <a:ext uri="{FF2B5EF4-FFF2-40B4-BE49-F238E27FC236}">
                <a16:creationId xmlns:a16="http://schemas.microsoft.com/office/drawing/2014/main" id="{20A337F9-E4F5-1CCC-D3D0-5544AF75B0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64152" y="0"/>
            <a:ext cx="4727848" cy="4526126"/>
          </a:xfrm>
          <a:prstGeom prst="rect">
            <a:avLst/>
          </a:prstGeom>
        </p:spPr>
      </p:pic>
    </p:spTree>
    <p:extLst>
      <p:ext uri="{BB962C8B-B14F-4D97-AF65-F5344CB8AC3E}">
        <p14:creationId xmlns:p14="http://schemas.microsoft.com/office/powerpoint/2010/main" val="1576852269"/>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38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c_Logo_Horizontale_baselin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endParaRPr lang="en-ID"/>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8BA5B012-3534-47C2-884E-A4289FA611DB}" type="slidenum">
              <a:rPr lang="en-ID" smtClean="0"/>
              <a:t>‹N°›</a:t>
            </a:fld>
            <a:endParaRPr lang="en-ID"/>
          </a:p>
        </p:txBody>
      </p:sp>
      <p:pic>
        <p:nvPicPr>
          <p:cNvPr id="2" name="Image 1" descr="Une image contenant Police, texte, capture d’écran, Graphique&#10;&#10;Description générée automatiquement">
            <a:extLst>
              <a:ext uri="{FF2B5EF4-FFF2-40B4-BE49-F238E27FC236}">
                <a16:creationId xmlns:a16="http://schemas.microsoft.com/office/drawing/2014/main" id="{95D00B88-C2AF-4D60-9033-A791B77C3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400" y="260648"/>
            <a:ext cx="2196480" cy="876889"/>
          </a:xfrm>
          <a:prstGeom prst="rect">
            <a:avLst/>
          </a:prstGeom>
        </p:spPr>
      </p:pic>
      <p:pic>
        <p:nvPicPr>
          <p:cNvPr id="5" name="Image 4" descr="Une image contenant Police, texte, capture d’écran, Graphique&#10;&#10;Description générée automatiquement">
            <a:extLst>
              <a:ext uri="{FF2B5EF4-FFF2-40B4-BE49-F238E27FC236}">
                <a16:creationId xmlns:a16="http://schemas.microsoft.com/office/drawing/2014/main" id="{6A3D5A2D-D31A-9E9F-C90D-23DE05510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6400" y="260648"/>
            <a:ext cx="2196480" cy="876889"/>
          </a:xfrm>
          <a:prstGeom prst="rect">
            <a:avLst/>
          </a:prstGeom>
        </p:spPr>
      </p:pic>
    </p:spTree>
    <p:extLst>
      <p:ext uri="{BB962C8B-B14F-4D97-AF65-F5344CB8AC3E}">
        <p14:creationId xmlns:p14="http://schemas.microsoft.com/office/powerpoint/2010/main" val="13247363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c_Logo_Vertical_baselin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endParaRPr lang="en-ID"/>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8BA5B012-3534-47C2-884E-A4289FA611DB}" type="slidenum">
              <a:rPr lang="en-ID" smtClean="0"/>
              <a:t>‹N°›</a:t>
            </a:fld>
            <a:endParaRPr lang="en-ID"/>
          </a:p>
        </p:txBody>
      </p:sp>
      <p:pic>
        <p:nvPicPr>
          <p:cNvPr id="8" name="Image 7" descr="Une image contenant texte, Police, Graphique, capture d’écran&#10;&#10;Description générée automatiquement">
            <a:extLst>
              <a:ext uri="{FF2B5EF4-FFF2-40B4-BE49-F238E27FC236}">
                <a16:creationId xmlns:a16="http://schemas.microsoft.com/office/drawing/2014/main" id="{FCFEC2A3-4302-B797-9E5E-5D1C0F3AF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47" y="260648"/>
            <a:ext cx="1111133" cy="1288091"/>
          </a:xfrm>
          <a:prstGeom prst="rect">
            <a:avLst/>
          </a:prstGeom>
        </p:spPr>
      </p:pic>
      <p:pic>
        <p:nvPicPr>
          <p:cNvPr id="2" name="Image 1" descr="Une image contenant texte, Police, Graphique, capture d’écran&#10;&#10;Description générée automatiquement">
            <a:extLst>
              <a:ext uri="{FF2B5EF4-FFF2-40B4-BE49-F238E27FC236}">
                <a16:creationId xmlns:a16="http://schemas.microsoft.com/office/drawing/2014/main" id="{8A74B9F4-3D07-A3E2-0113-C63BC3CD3F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747" y="260648"/>
            <a:ext cx="1111133" cy="1288091"/>
          </a:xfrm>
          <a:prstGeom prst="rect">
            <a:avLst/>
          </a:prstGeom>
        </p:spPr>
      </p:pic>
    </p:spTree>
    <p:extLst>
      <p:ext uri="{BB962C8B-B14F-4D97-AF65-F5344CB8AC3E}">
        <p14:creationId xmlns:p14="http://schemas.microsoft.com/office/powerpoint/2010/main" val="31023589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c_Logo_favicon">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endParaRPr lang="en-ID"/>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8BA5B012-3534-47C2-884E-A4289FA611DB}" type="slidenum">
              <a:rPr lang="en-ID" smtClean="0"/>
              <a:t>‹N°›</a:t>
            </a:fld>
            <a:endParaRPr lang="en-ID"/>
          </a:p>
        </p:txBody>
      </p:sp>
      <p:pic>
        <p:nvPicPr>
          <p:cNvPr id="6" name="Image 5" descr="Une image contenant Graphique, Police, noir, symbole&#10;&#10;Description générée automatiquement">
            <a:extLst>
              <a:ext uri="{FF2B5EF4-FFF2-40B4-BE49-F238E27FC236}">
                <a16:creationId xmlns:a16="http://schemas.microsoft.com/office/drawing/2014/main" id="{63B97F67-062E-3F5A-3743-F7BAAF45A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260647"/>
            <a:ext cx="756320" cy="592213"/>
          </a:xfrm>
          <a:prstGeom prst="rect">
            <a:avLst/>
          </a:prstGeom>
        </p:spPr>
      </p:pic>
      <p:pic>
        <p:nvPicPr>
          <p:cNvPr id="2" name="Image 1" descr="Une image contenant Graphique, Police, noir, symbole&#10;&#10;Description générée automatiquement">
            <a:extLst>
              <a:ext uri="{FF2B5EF4-FFF2-40B4-BE49-F238E27FC236}">
                <a16:creationId xmlns:a16="http://schemas.microsoft.com/office/drawing/2014/main" id="{730F30F2-C3FC-F1B5-47F8-BD3569BD93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260647"/>
            <a:ext cx="756320" cy="592213"/>
          </a:xfrm>
          <a:prstGeom prst="rect">
            <a:avLst/>
          </a:prstGeom>
        </p:spPr>
      </p:pic>
    </p:spTree>
    <p:extLst>
      <p:ext uri="{BB962C8B-B14F-4D97-AF65-F5344CB8AC3E}">
        <p14:creationId xmlns:p14="http://schemas.microsoft.com/office/powerpoint/2010/main" val="2955228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ommaire">
    <p:bg>
      <p:bgPr>
        <a:solidFill>
          <a:srgbClr val="F6FAEC">
            <a:alpha val="50000"/>
          </a:srgbClr>
        </a:solidFill>
        <a:effectLst/>
      </p:bgPr>
    </p:bg>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4928F15D-0202-ECBA-C3CE-36D2FD52671C}"/>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15" name="Espace réservé du texte 51">
            <a:extLst>
              <a:ext uri="{FF2B5EF4-FFF2-40B4-BE49-F238E27FC236}">
                <a16:creationId xmlns:a16="http://schemas.microsoft.com/office/drawing/2014/main" id="{D3F7E013-E578-FC7A-736F-9CA3C960DE10}"/>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6" name="Espace réservé du texte 29">
            <a:extLst>
              <a:ext uri="{FF2B5EF4-FFF2-40B4-BE49-F238E27FC236}">
                <a16:creationId xmlns:a16="http://schemas.microsoft.com/office/drawing/2014/main" id="{4744AF98-17ED-0A39-FDDD-19CAD10EC1A9}"/>
              </a:ext>
            </a:extLst>
          </p:cNvPr>
          <p:cNvSpPr>
            <a:spLocks noGrp="1"/>
          </p:cNvSpPr>
          <p:nvPr>
            <p:ph type="body" sz="quarter" idx="10" hasCustomPrompt="1"/>
          </p:nvPr>
        </p:nvSpPr>
        <p:spPr>
          <a:xfrm>
            <a:off x="573194" y="1988840"/>
            <a:ext cx="1296344" cy="504651"/>
          </a:xfrm>
        </p:spPr>
        <p:txBody>
          <a:bodyPr>
            <a:noAutofit/>
          </a:bodyPr>
          <a:lstStyle>
            <a:lvl1pPr>
              <a:defRPr sz="3200" b="1">
                <a:solidFill>
                  <a:srgbClr val="E94F35"/>
                </a:solidFill>
              </a:defRPr>
            </a:lvl1pPr>
          </a:lstStyle>
          <a:p>
            <a:pPr lvl="0"/>
            <a:r>
              <a:rPr lang="fr-FR"/>
              <a:t>01</a:t>
            </a:r>
          </a:p>
        </p:txBody>
      </p:sp>
      <p:sp>
        <p:nvSpPr>
          <p:cNvPr id="18" name="Espace réservé du texte 29">
            <a:extLst>
              <a:ext uri="{FF2B5EF4-FFF2-40B4-BE49-F238E27FC236}">
                <a16:creationId xmlns:a16="http://schemas.microsoft.com/office/drawing/2014/main" id="{78A43804-2CB2-4DEB-98CA-0140F238E94C}"/>
              </a:ext>
            </a:extLst>
          </p:cNvPr>
          <p:cNvSpPr>
            <a:spLocks noGrp="1"/>
          </p:cNvSpPr>
          <p:nvPr>
            <p:ph type="body" sz="quarter" idx="23" hasCustomPrompt="1"/>
          </p:nvPr>
        </p:nvSpPr>
        <p:spPr>
          <a:xfrm>
            <a:off x="3638332" y="1988840"/>
            <a:ext cx="1296344" cy="504651"/>
          </a:xfrm>
        </p:spPr>
        <p:txBody>
          <a:bodyPr>
            <a:noAutofit/>
          </a:bodyPr>
          <a:lstStyle>
            <a:lvl1pPr>
              <a:defRPr sz="3200" b="1">
                <a:solidFill>
                  <a:srgbClr val="E94F35"/>
                </a:solidFill>
              </a:defRPr>
            </a:lvl1pPr>
          </a:lstStyle>
          <a:p>
            <a:pPr lvl="0"/>
            <a:r>
              <a:rPr lang="fr-FR"/>
              <a:t>02</a:t>
            </a:r>
          </a:p>
        </p:txBody>
      </p:sp>
      <p:sp>
        <p:nvSpPr>
          <p:cNvPr id="19" name="Espace réservé du texte 29">
            <a:extLst>
              <a:ext uri="{FF2B5EF4-FFF2-40B4-BE49-F238E27FC236}">
                <a16:creationId xmlns:a16="http://schemas.microsoft.com/office/drawing/2014/main" id="{9B6711DD-6B4D-CC2F-BB93-5B58F845633D}"/>
              </a:ext>
            </a:extLst>
          </p:cNvPr>
          <p:cNvSpPr>
            <a:spLocks noGrp="1"/>
          </p:cNvSpPr>
          <p:nvPr>
            <p:ph type="body" sz="quarter" idx="24" hasCustomPrompt="1"/>
          </p:nvPr>
        </p:nvSpPr>
        <p:spPr>
          <a:xfrm>
            <a:off x="6703470" y="1988840"/>
            <a:ext cx="1296344" cy="504651"/>
          </a:xfrm>
        </p:spPr>
        <p:txBody>
          <a:bodyPr>
            <a:noAutofit/>
          </a:bodyPr>
          <a:lstStyle>
            <a:lvl1pPr>
              <a:defRPr sz="3200" b="1">
                <a:solidFill>
                  <a:srgbClr val="E94F35"/>
                </a:solidFill>
              </a:defRPr>
            </a:lvl1pPr>
          </a:lstStyle>
          <a:p>
            <a:pPr lvl="0"/>
            <a:r>
              <a:rPr lang="fr-FR"/>
              <a:t>03</a:t>
            </a:r>
          </a:p>
        </p:txBody>
      </p:sp>
      <p:sp>
        <p:nvSpPr>
          <p:cNvPr id="21" name="Espace réservé du texte 29">
            <a:extLst>
              <a:ext uri="{FF2B5EF4-FFF2-40B4-BE49-F238E27FC236}">
                <a16:creationId xmlns:a16="http://schemas.microsoft.com/office/drawing/2014/main" id="{F2C260F6-949D-2D18-FBDE-CF8E92F200B2}"/>
              </a:ext>
            </a:extLst>
          </p:cNvPr>
          <p:cNvSpPr>
            <a:spLocks noGrp="1"/>
          </p:cNvSpPr>
          <p:nvPr>
            <p:ph type="body" sz="quarter" idx="26" hasCustomPrompt="1"/>
          </p:nvPr>
        </p:nvSpPr>
        <p:spPr>
          <a:xfrm>
            <a:off x="573194" y="4224119"/>
            <a:ext cx="1296344" cy="504651"/>
          </a:xfrm>
        </p:spPr>
        <p:txBody>
          <a:bodyPr>
            <a:noAutofit/>
          </a:bodyPr>
          <a:lstStyle>
            <a:lvl1pPr>
              <a:defRPr sz="3200" b="1">
                <a:solidFill>
                  <a:srgbClr val="E94F35"/>
                </a:solidFill>
              </a:defRPr>
            </a:lvl1pPr>
          </a:lstStyle>
          <a:p>
            <a:pPr lvl="0"/>
            <a:r>
              <a:rPr lang="fr-FR"/>
              <a:t>04</a:t>
            </a:r>
          </a:p>
        </p:txBody>
      </p:sp>
      <p:sp>
        <p:nvSpPr>
          <p:cNvPr id="22" name="Espace réservé du texte 29">
            <a:extLst>
              <a:ext uri="{FF2B5EF4-FFF2-40B4-BE49-F238E27FC236}">
                <a16:creationId xmlns:a16="http://schemas.microsoft.com/office/drawing/2014/main" id="{42315582-411E-2D0A-99AD-EBDD976985E1}"/>
              </a:ext>
            </a:extLst>
          </p:cNvPr>
          <p:cNvSpPr>
            <a:spLocks noGrp="1"/>
          </p:cNvSpPr>
          <p:nvPr>
            <p:ph type="body" sz="quarter" idx="27" hasCustomPrompt="1"/>
          </p:nvPr>
        </p:nvSpPr>
        <p:spPr>
          <a:xfrm>
            <a:off x="3638332" y="4224119"/>
            <a:ext cx="1296344" cy="504651"/>
          </a:xfrm>
        </p:spPr>
        <p:txBody>
          <a:bodyPr>
            <a:noAutofit/>
          </a:bodyPr>
          <a:lstStyle>
            <a:lvl1pPr>
              <a:defRPr sz="3200" b="1">
                <a:solidFill>
                  <a:srgbClr val="E94F35"/>
                </a:solidFill>
              </a:defRPr>
            </a:lvl1pPr>
          </a:lstStyle>
          <a:p>
            <a:pPr lvl="0"/>
            <a:r>
              <a:rPr lang="fr-FR"/>
              <a:t>05</a:t>
            </a:r>
          </a:p>
        </p:txBody>
      </p:sp>
      <p:sp>
        <p:nvSpPr>
          <p:cNvPr id="23" name="Espace réservé du texte 29">
            <a:extLst>
              <a:ext uri="{FF2B5EF4-FFF2-40B4-BE49-F238E27FC236}">
                <a16:creationId xmlns:a16="http://schemas.microsoft.com/office/drawing/2014/main" id="{44D643A3-6717-5572-9C59-00C2790FF90C}"/>
              </a:ext>
            </a:extLst>
          </p:cNvPr>
          <p:cNvSpPr>
            <a:spLocks noGrp="1"/>
          </p:cNvSpPr>
          <p:nvPr>
            <p:ph type="body" sz="quarter" idx="28" hasCustomPrompt="1"/>
          </p:nvPr>
        </p:nvSpPr>
        <p:spPr>
          <a:xfrm>
            <a:off x="6703470" y="4224119"/>
            <a:ext cx="1296344" cy="504651"/>
          </a:xfrm>
        </p:spPr>
        <p:txBody>
          <a:bodyPr>
            <a:noAutofit/>
          </a:bodyPr>
          <a:lstStyle>
            <a:lvl1pPr>
              <a:defRPr sz="3200" b="1">
                <a:solidFill>
                  <a:srgbClr val="E94F35"/>
                </a:solidFill>
              </a:defRPr>
            </a:lvl1pPr>
          </a:lstStyle>
          <a:p>
            <a:pPr lvl="0"/>
            <a:r>
              <a:rPr lang="fr-FR"/>
              <a:t>06</a:t>
            </a:r>
          </a:p>
        </p:txBody>
      </p:sp>
      <p:sp>
        <p:nvSpPr>
          <p:cNvPr id="25" name="Espace réservé du texte 31">
            <a:extLst>
              <a:ext uri="{FF2B5EF4-FFF2-40B4-BE49-F238E27FC236}">
                <a16:creationId xmlns:a16="http://schemas.microsoft.com/office/drawing/2014/main" id="{02B05832-7AC9-805D-98B9-1047B24D4218}"/>
              </a:ext>
            </a:extLst>
          </p:cNvPr>
          <p:cNvSpPr>
            <a:spLocks noGrp="1"/>
          </p:cNvSpPr>
          <p:nvPr>
            <p:ph type="body" sz="quarter" idx="21" hasCustomPrompt="1"/>
          </p:nvPr>
        </p:nvSpPr>
        <p:spPr>
          <a:xfrm>
            <a:off x="573088"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01 DE LA PRESENTATION</a:t>
            </a:r>
          </a:p>
        </p:txBody>
      </p:sp>
      <p:sp>
        <p:nvSpPr>
          <p:cNvPr id="27" name="Espace réservé du texte 31">
            <a:extLst>
              <a:ext uri="{FF2B5EF4-FFF2-40B4-BE49-F238E27FC236}">
                <a16:creationId xmlns:a16="http://schemas.microsoft.com/office/drawing/2014/main" id="{53AEB1C4-99CF-3053-9649-3C32949C7526}"/>
              </a:ext>
            </a:extLst>
          </p:cNvPr>
          <p:cNvSpPr>
            <a:spLocks noGrp="1"/>
          </p:cNvSpPr>
          <p:nvPr>
            <p:ph type="body" sz="quarter" idx="30" hasCustomPrompt="1"/>
          </p:nvPr>
        </p:nvSpPr>
        <p:spPr>
          <a:xfrm>
            <a:off x="3611255"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02 DE LA PRESENTATION</a:t>
            </a:r>
          </a:p>
        </p:txBody>
      </p:sp>
      <p:sp>
        <p:nvSpPr>
          <p:cNvPr id="28" name="Espace réservé du texte 31">
            <a:extLst>
              <a:ext uri="{FF2B5EF4-FFF2-40B4-BE49-F238E27FC236}">
                <a16:creationId xmlns:a16="http://schemas.microsoft.com/office/drawing/2014/main" id="{BA349A87-1300-91C9-010A-2A403A6C37F8}"/>
              </a:ext>
            </a:extLst>
          </p:cNvPr>
          <p:cNvSpPr>
            <a:spLocks noGrp="1"/>
          </p:cNvSpPr>
          <p:nvPr>
            <p:ph type="body" sz="quarter" idx="31" hasCustomPrompt="1"/>
          </p:nvPr>
        </p:nvSpPr>
        <p:spPr>
          <a:xfrm>
            <a:off x="6649423"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03 DE LA PRESENTATION</a:t>
            </a:r>
          </a:p>
        </p:txBody>
      </p:sp>
      <p:sp>
        <p:nvSpPr>
          <p:cNvPr id="29" name="Espace réservé du texte 31">
            <a:extLst>
              <a:ext uri="{FF2B5EF4-FFF2-40B4-BE49-F238E27FC236}">
                <a16:creationId xmlns:a16="http://schemas.microsoft.com/office/drawing/2014/main" id="{DE648FED-0588-FD7E-AF20-FA1E572726C1}"/>
              </a:ext>
            </a:extLst>
          </p:cNvPr>
          <p:cNvSpPr>
            <a:spLocks noGrp="1"/>
          </p:cNvSpPr>
          <p:nvPr>
            <p:ph type="body" sz="quarter" idx="32" hasCustomPrompt="1"/>
          </p:nvPr>
        </p:nvSpPr>
        <p:spPr>
          <a:xfrm>
            <a:off x="573088"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04 DE LA PRESENTATION</a:t>
            </a:r>
          </a:p>
        </p:txBody>
      </p:sp>
      <p:sp>
        <p:nvSpPr>
          <p:cNvPr id="31" name="Espace réservé du texte 31">
            <a:extLst>
              <a:ext uri="{FF2B5EF4-FFF2-40B4-BE49-F238E27FC236}">
                <a16:creationId xmlns:a16="http://schemas.microsoft.com/office/drawing/2014/main" id="{4DE57A12-163A-55FB-C2D3-CB5B5B2DEDDE}"/>
              </a:ext>
            </a:extLst>
          </p:cNvPr>
          <p:cNvSpPr>
            <a:spLocks noGrp="1"/>
          </p:cNvSpPr>
          <p:nvPr>
            <p:ph type="body" sz="quarter" idx="33" hasCustomPrompt="1"/>
          </p:nvPr>
        </p:nvSpPr>
        <p:spPr>
          <a:xfrm>
            <a:off x="3611255"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05 DE LA PRESENTATION</a:t>
            </a:r>
          </a:p>
        </p:txBody>
      </p:sp>
      <p:sp>
        <p:nvSpPr>
          <p:cNvPr id="37" name="Espace réservé du texte 31">
            <a:extLst>
              <a:ext uri="{FF2B5EF4-FFF2-40B4-BE49-F238E27FC236}">
                <a16:creationId xmlns:a16="http://schemas.microsoft.com/office/drawing/2014/main" id="{183BD4D8-6EF8-7AD2-F801-25F328784382}"/>
              </a:ext>
            </a:extLst>
          </p:cNvPr>
          <p:cNvSpPr>
            <a:spLocks noGrp="1"/>
          </p:cNvSpPr>
          <p:nvPr>
            <p:ph type="body" sz="quarter" idx="34" hasCustomPrompt="1"/>
          </p:nvPr>
        </p:nvSpPr>
        <p:spPr>
          <a:xfrm>
            <a:off x="6649423"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06 DE LA PRESENTATION</a:t>
            </a:r>
          </a:p>
        </p:txBody>
      </p:sp>
      <p:pic>
        <p:nvPicPr>
          <p:cNvPr id="46" name="Image 45" descr="Une image contenant Graphique, Caractère coloré&#10;&#10;Description générée automatiquement">
            <a:extLst>
              <a:ext uri="{FF2B5EF4-FFF2-40B4-BE49-F238E27FC236}">
                <a16:creationId xmlns:a16="http://schemas.microsoft.com/office/drawing/2014/main" id="{FE220641-F13F-5A12-1971-FC009211A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23246">
            <a:off x="6948573" y="1353926"/>
            <a:ext cx="11609631" cy="3749286"/>
          </a:xfrm>
          <a:prstGeom prst="rect">
            <a:avLst/>
          </a:prstGeom>
        </p:spPr>
      </p:pic>
      <p:pic>
        <p:nvPicPr>
          <p:cNvPr id="2" name="Image 1" descr="Une image contenant Graphique, Caractère coloré&#10;&#10;Description générée automatiquement">
            <a:extLst>
              <a:ext uri="{FF2B5EF4-FFF2-40B4-BE49-F238E27FC236}">
                <a16:creationId xmlns:a16="http://schemas.microsoft.com/office/drawing/2014/main" id="{E1972497-378C-BA39-4164-C6DA6581BD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523246">
            <a:off x="6948573" y="1353926"/>
            <a:ext cx="11609631" cy="3749286"/>
          </a:xfrm>
          <a:prstGeom prst="rect">
            <a:avLst/>
          </a:prstGeom>
        </p:spPr>
      </p:pic>
    </p:spTree>
    <p:extLst>
      <p:ext uri="{BB962C8B-B14F-4D97-AF65-F5344CB8AC3E}">
        <p14:creationId xmlns:p14="http://schemas.microsoft.com/office/powerpoint/2010/main" val="708870177"/>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ous-Categorie_1">
    <p:bg>
      <p:bgPr>
        <a:solidFill>
          <a:srgbClr val="294754"/>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F6FAEC"/>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F6FAEC"/>
                </a:solidFill>
                <a:latin typeface="Trebuchet MS" panose="020B0703020202090204" pitchFamily="34" charset="0"/>
                <a:cs typeface="Arial" panose="020B0604020202020204" pitchFamily="34" charset="0"/>
              </a:rPr>
              <a:t>RÉSEAU VÉLO ET MARCHE</a:t>
            </a:r>
          </a:p>
        </p:txBody>
      </p:sp>
      <p:pic>
        <p:nvPicPr>
          <p:cNvPr id="8" name="Image 7" descr="Une image contenant Graphique, symbole, conception&#10;&#10;Description générée automatiquement">
            <a:extLst>
              <a:ext uri="{FF2B5EF4-FFF2-40B4-BE49-F238E27FC236}">
                <a16:creationId xmlns:a16="http://schemas.microsoft.com/office/drawing/2014/main" id="{E27FB8E3-A0B9-0682-B4D3-C55B8135B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pic>
        <p:nvPicPr>
          <p:cNvPr id="5" name="Image 4">
            <a:extLst>
              <a:ext uri="{FF2B5EF4-FFF2-40B4-BE49-F238E27FC236}">
                <a16:creationId xmlns:a16="http://schemas.microsoft.com/office/drawing/2014/main" id="{E55B99DC-75FA-95D4-0BCB-D5A65C4781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6" name="ZoneTexte 5">
            <a:extLst>
              <a:ext uri="{FF2B5EF4-FFF2-40B4-BE49-F238E27FC236}">
                <a16:creationId xmlns:a16="http://schemas.microsoft.com/office/drawing/2014/main" id="{6402386F-054F-C921-CA93-C7076DDB0A8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F6FAEC"/>
                </a:solidFill>
                <a:latin typeface="Trebuchet MS" panose="020B0703020202090204" pitchFamily="34" charset="0"/>
                <a:cs typeface="Arial" panose="020B0604020202020204" pitchFamily="34" charset="0"/>
              </a:rPr>
              <a:t>RÉSEAU VÉLO ET MARCHE</a:t>
            </a:r>
          </a:p>
        </p:txBody>
      </p:sp>
      <p:pic>
        <p:nvPicPr>
          <p:cNvPr id="9" name="Image 8" descr="Une image contenant Graphique, symbole, conception&#10;&#10;Description générée automatiquement">
            <a:extLst>
              <a:ext uri="{FF2B5EF4-FFF2-40B4-BE49-F238E27FC236}">
                <a16:creationId xmlns:a16="http://schemas.microsoft.com/office/drawing/2014/main" id="{40A20F02-F268-08B8-ACA3-EA7C15B135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1689529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ous-Categorie_2">
    <p:bg>
      <p:bgPr>
        <a:solidFill>
          <a:srgbClr val="C6CE41"/>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9F2FA682-C6F3-6401-789B-610A5B994E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5C4B8B8B-B22B-56C5-DDF3-893DB12C3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
        <p:nvSpPr>
          <p:cNvPr id="3" name="ZoneTexte 2">
            <a:extLst>
              <a:ext uri="{FF2B5EF4-FFF2-40B4-BE49-F238E27FC236}">
                <a16:creationId xmlns:a16="http://schemas.microsoft.com/office/drawing/2014/main" id="{973B1FA8-3CD1-DFE2-50F5-FEEF1F99C63E}"/>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8" name="Image 7">
            <a:extLst>
              <a:ext uri="{FF2B5EF4-FFF2-40B4-BE49-F238E27FC236}">
                <a16:creationId xmlns:a16="http://schemas.microsoft.com/office/drawing/2014/main" id="{85A00CC8-4B19-F550-A9F2-1B6E092198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9" name="Image 8" descr="Une image contenant Graphique, symbole, conception&#10;&#10;Description générée automatiquement">
            <a:extLst>
              <a:ext uri="{FF2B5EF4-FFF2-40B4-BE49-F238E27FC236}">
                <a16:creationId xmlns:a16="http://schemas.microsoft.com/office/drawing/2014/main" id="{CD2EED37-6E92-B0F8-3E79-A870FD2C45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2004343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Sommaire">
    <p:bg>
      <p:bgPr>
        <a:solidFill>
          <a:srgbClr val="F6FAEC">
            <a:alpha val="50000"/>
          </a:srgbClr>
        </a:solidFill>
        <a:effectLst/>
      </p:bgPr>
    </p:bg>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4928F15D-0202-ECBA-C3CE-36D2FD52671C}"/>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15" name="Espace réservé du texte 51">
            <a:extLst>
              <a:ext uri="{FF2B5EF4-FFF2-40B4-BE49-F238E27FC236}">
                <a16:creationId xmlns:a16="http://schemas.microsoft.com/office/drawing/2014/main" id="{D3F7E013-E578-FC7A-736F-9CA3C960DE10}"/>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6" name="Espace réservé du texte 29">
            <a:extLst>
              <a:ext uri="{FF2B5EF4-FFF2-40B4-BE49-F238E27FC236}">
                <a16:creationId xmlns:a16="http://schemas.microsoft.com/office/drawing/2014/main" id="{4744AF98-17ED-0A39-FDDD-19CAD10EC1A9}"/>
              </a:ext>
            </a:extLst>
          </p:cNvPr>
          <p:cNvSpPr>
            <a:spLocks noGrp="1"/>
          </p:cNvSpPr>
          <p:nvPr>
            <p:ph type="body" sz="quarter" idx="10" hasCustomPrompt="1"/>
          </p:nvPr>
        </p:nvSpPr>
        <p:spPr>
          <a:xfrm>
            <a:off x="573194" y="1988840"/>
            <a:ext cx="1296344" cy="504651"/>
          </a:xfrm>
        </p:spPr>
        <p:txBody>
          <a:bodyPr>
            <a:noAutofit/>
          </a:bodyPr>
          <a:lstStyle>
            <a:lvl1pPr>
              <a:defRPr sz="3200" b="1">
                <a:solidFill>
                  <a:srgbClr val="E94F35"/>
                </a:solidFill>
              </a:defRPr>
            </a:lvl1pPr>
          </a:lstStyle>
          <a:p>
            <a:pPr lvl="0"/>
            <a:r>
              <a:rPr lang="fr-FR"/>
              <a:t>01</a:t>
            </a:r>
          </a:p>
        </p:txBody>
      </p:sp>
      <p:sp>
        <p:nvSpPr>
          <p:cNvPr id="18" name="Espace réservé du texte 29">
            <a:extLst>
              <a:ext uri="{FF2B5EF4-FFF2-40B4-BE49-F238E27FC236}">
                <a16:creationId xmlns:a16="http://schemas.microsoft.com/office/drawing/2014/main" id="{78A43804-2CB2-4DEB-98CA-0140F238E94C}"/>
              </a:ext>
            </a:extLst>
          </p:cNvPr>
          <p:cNvSpPr>
            <a:spLocks noGrp="1"/>
          </p:cNvSpPr>
          <p:nvPr>
            <p:ph type="body" sz="quarter" idx="23" hasCustomPrompt="1"/>
          </p:nvPr>
        </p:nvSpPr>
        <p:spPr>
          <a:xfrm>
            <a:off x="3638332" y="1988840"/>
            <a:ext cx="1296344" cy="504651"/>
          </a:xfrm>
        </p:spPr>
        <p:txBody>
          <a:bodyPr>
            <a:noAutofit/>
          </a:bodyPr>
          <a:lstStyle>
            <a:lvl1pPr>
              <a:defRPr sz="3200" b="1">
                <a:solidFill>
                  <a:srgbClr val="E94F35"/>
                </a:solidFill>
              </a:defRPr>
            </a:lvl1pPr>
          </a:lstStyle>
          <a:p>
            <a:pPr lvl="0"/>
            <a:r>
              <a:rPr lang="fr-FR"/>
              <a:t>02</a:t>
            </a:r>
          </a:p>
        </p:txBody>
      </p:sp>
      <p:sp>
        <p:nvSpPr>
          <p:cNvPr id="19" name="Espace réservé du texte 29">
            <a:extLst>
              <a:ext uri="{FF2B5EF4-FFF2-40B4-BE49-F238E27FC236}">
                <a16:creationId xmlns:a16="http://schemas.microsoft.com/office/drawing/2014/main" id="{9B6711DD-6B4D-CC2F-BB93-5B58F845633D}"/>
              </a:ext>
            </a:extLst>
          </p:cNvPr>
          <p:cNvSpPr>
            <a:spLocks noGrp="1"/>
          </p:cNvSpPr>
          <p:nvPr>
            <p:ph type="body" sz="quarter" idx="24" hasCustomPrompt="1"/>
          </p:nvPr>
        </p:nvSpPr>
        <p:spPr>
          <a:xfrm>
            <a:off x="6703470" y="1988840"/>
            <a:ext cx="1296344" cy="504651"/>
          </a:xfrm>
        </p:spPr>
        <p:txBody>
          <a:bodyPr>
            <a:noAutofit/>
          </a:bodyPr>
          <a:lstStyle>
            <a:lvl1pPr>
              <a:defRPr sz="3200" b="1">
                <a:solidFill>
                  <a:srgbClr val="E94F35"/>
                </a:solidFill>
              </a:defRPr>
            </a:lvl1pPr>
          </a:lstStyle>
          <a:p>
            <a:pPr lvl="0"/>
            <a:r>
              <a:rPr lang="fr-FR"/>
              <a:t>03</a:t>
            </a:r>
          </a:p>
        </p:txBody>
      </p:sp>
      <p:sp>
        <p:nvSpPr>
          <p:cNvPr id="21" name="Espace réservé du texte 29">
            <a:extLst>
              <a:ext uri="{FF2B5EF4-FFF2-40B4-BE49-F238E27FC236}">
                <a16:creationId xmlns:a16="http://schemas.microsoft.com/office/drawing/2014/main" id="{F2C260F6-949D-2D18-FBDE-CF8E92F200B2}"/>
              </a:ext>
            </a:extLst>
          </p:cNvPr>
          <p:cNvSpPr>
            <a:spLocks noGrp="1"/>
          </p:cNvSpPr>
          <p:nvPr>
            <p:ph type="body" sz="quarter" idx="26" hasCustomPrompt="1"/>
          </p:nvPr>
        </p:nvSpPr>
        <p:spPr>
          <a:xfrm>
            <a:off x="573194" y="4224119"/>
            <a:ext cx="1296344" cy="504651"/>
          </a:xfrm>
        </p:spPr>
        <p:txBody>
          <a:bodyPr>
            <a:noAutofit/>
          </a:bodyPr>
          <a:lstStyle>
            <a:lvl1pPr>
              <a:defRPr sz="3200" b="1">
                <a:solidFill>
                  <a:srgbClr val="E94F35"/>
                </a:solidFill>
              </a:defRPr>
            </a:lvl1pPr>
          </a:lstStyle>
          <a:p>
            <a:pPr lvl="0"/>
            <a:r>
              <a:rPr lang="fr-FR"/>
              <a:t>04</a:t>
            </a:r>
          </a:p>
        </p:txBody>
      </p:sp>
      <p:sp>
        <p:nvSpPr>
          <p:cNvPr id="22" name="Espace réservé du texte 29">
            <a:extLst>
              <a:ext uri="{FF2B5EF4-FFF2-40B4-BE49-F238E27FC236}">
                <a16:creationId xmlns:a16="http://schemas.microsoft.com/office/drawing/2014/main" id="{42315582-411E-2D0A-99AD-EBDD976985E1}"/>
              </a:ext>
            </a:extLst>
          </p:cNvPr>
          <p:cNvSpPr>
            <a:spLocks noGrp="1"/>
          </p:cNvSpPr>
          <p:nvPr>
            <p:ph type="body" sz="quarter" idx="27" hasCustomPrompt="1"/>
          </p:nvPr>
        </p:nvSpPr>
        <p:spPr>
          <a:xfrm>
            <a:off x="3638332" y="4224119"/>
            <a:ext cx="1296344" cy="504651"/>
          </a:xfrm>
        </p:spPr>
        <p:txBody>
          <a:bodyPr>
            <a:noAutofit/>
          </a:bodyPr>
          <a:lstStyle>
            <a:lvl1pPr>
              <a:defRPr sz="3200" b="1">
                <a:solidFill>
                  <a:srgbClr val="E94F35"/>
                </a:solidFill>
              </a:defRPr>
            </a:lvl1pPr>
          </a:lstStyle>
          <a:p>
            <a:pPr lvl="0"/>
            <a:r>
              <a:rPr lang="fr-FR"/>
              <a:t>05</a:t>
            </a:r>
          </a:p>
        </p:txBody>
      </p:sp>
      <p:sp>
        <p:nvSpPr>
          <p:cNvPr id="23" name="Espace réservé du texte 29">
            <a:extLst>
              <a:ext uri="{FF2B5EF4-FFF2-40B4-BE49-F238E27FC236}">
                <a16:creationId xmlns:a16="http://schemas.microsoft.com/office/drawing/2014/main" id="{44D643A3-6717-5572-9C59-00C2790FF90C}"/>
              </a:ext>
            </a:extLst>
          </p:cNvPr>
          <p:cNvSpPr>
            <a:spLocks noGrp="1"/>
          </p:cNvSpPr>
          <p:nvPr>
            <p:ph type="body" sz="quarter" idx="28" hasCustomPrompt="1"/>
          </p:nvPr>
        </p:nvSpPr>
        <p:spPr>
          <a:xfrm>
            <a:off x="6703470" y="4224119"/>
            <a:ext cx="1296344" cy="504651"/>
          </a:xfrm>
        </p:spPr>
        <p:txBody>
          <a:bodyPr>
            <a:noAutofit/>
          </a:bodyPr>
          <a:lstStyle>
            <a:lvl1pPr>
              <a:defRPr sz="3200" b="1">
                <a:solidFill>
                  <a:srgbClr val="E94F35"/>
                </a:solidFill>
              </a:defRPr>
            </a:lvl1pPr>
          </a:lstStyle>
          <a:p>
            <a:pPr lvl="0"/>
            <a:r>
              <a:rPr lang="fr-FR"/>
              <a:t>06</a:t>
            </a:r>
          </a:p>
        </p:txBody>
      </p:sp>
      <p:sp>
        <p:nvSpPr>
          <p:cNvPr id="25" name="Espace réservé du texte 31">
            <a:extLst>
              <a:ext uri="{FF2B5EF4-FFF2-40B4-BE49-F238E27FC236}">
                <a16:creationId xmlns:a16="http://schemas.microsoft.com/office/drawing/2014/main" id="{02B05832-7AC9-805D-98B9-1047B24D4218}"/>
              </a:ext>
            </a:extLst>
          </p:cNvPr>
          <p:cNvSpPr>
            <a:spLocks noGrp="1"/>
          </p:cNvSpPr>
          <p:nvPr>
            <p:ph type="body" sz="quarter" idx="21" hasCustomPrompt="1"/>
          </p:nvPr>
        </p:nvSpPr>
        <p:spPr>
          <a:xfrm>
            <a:off x="573088"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01 DE LA PRESENTATION</a:t>
            </a:r>
          </a:p>
        </p:txBody>
      </p:sp>
      <p:sp>
        <p:nvSpPr>
          <p:cNvPr id="27" name="Espace réservé du texte 31">
            <a:extLst>
              <a:ext uri="{FF2B5EF4-FFF2-40B4-BE49-F238E27FC236}">
                <a16:creationId xmlns:a16="http://schemas.microsoft.com/office/drawing/2014/main" id="{53AEB1C4-99CF-3053-9649-3C32949C7526}"/>
              </a:ext>
            </a:extLst>
          </p:cNvPr>
          <p:cNvSpPr>
            <a:spLocks noGrp="1"/>
          </p:cNvSpPr>
          <p:nvPr>
            <p:ph type="body" sz="quarter" idx="30" hasCustomPrompt="1"/>
          </p:nvPr>
        </p:nvSpPr>
        <p:spPr>
          <a:xfrm>
            <a:off x="3611255"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02 DE LA PRESENTATION</a:t>
            </a:r>
          </a:p>
        </p:txBody>
      </p:sp>
      <p:sp>
        <p:nvSpPr>
          <p:cNvPr id="28" name="Espace réservé du texte 31">
            <a:extLst>
              <a:ext uri="{FF2B5EF4-FFF2-40B4-BE49-F238E27FC236}">
                <a16:creationId xmlns:a16="http://schemas.microsoft.com/office/drawing/2014/main" id="{BA349A87-1300-91C9-010A-2A403A6C37F8}"/>
              </a:ext>
            </a:extLst>
          </p:cNvPr>
          <p:cNvSpPr>
            <a:spLocks noGrp="1"/>
          </p:cNvSpPr>
          <p:nvPr>
            <p:ph type="body" sz="quarter" idx="31" hasCustomPrompt="1"/>
          </p:nvPr>
        </p:nvSpPr>
        <p:spPr>
          <a:xfrm>
            <a:off x="6649423"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03 DE LA PRESENTATION</a:t>
            </a:r>
          </a:p>
        </p:txBody>
      </p:sp>
      <p:sp>
        <p:nvSpPr>
          <p:cNvPr id="29" name="Espace réservé du texte 31">
            <a:extLst>
              <a:ext uri="{FF2B5EF4-FFF2-40B4-BE49-F238E27FC236}">
                <a16:creationId xmlns:a16="http://schemas.microsoft.com/office/drawing/2014/main" id="{DE648FED-0588-FD7E-AF20-FA1E572726C1}"/>
              </a:ext>
            </a:extLst>
          </p:cNvPr>
          <p:cNvSpPr>
            <a:spLocks noGrp="1"/>
          </p:cNvSpPr>
          <p:nvPr>
            <p:ph type="body" sz="quarter" idx="32" hasCustomPrompt="1"/>
          </p:nvPr>
        </p:nvSpPr>
        <p:spPr>
          <a:xfrm>
            <a:off x="573088"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04 DE LA PRESENTATION</a:t>
            </a:r>
          </a:p>
        </p:txBody>
      </p:sp>
      <p:sp>
        <p:nvSpPr>
          <p:cNvPr id="31" name="Espace réservé du texte 31">
            <a:extLst>
              <a:ext uri="{FF2B5EF4-FFF2-40B4-BE49-F238E27FC236}">
                <a16:creationId xmlns:a16="http://schemas.microsoft.com/office/drawing/2014/main" id="{4DE57A12-163A-55FB-C2D3-CB5B5B2DEDDE}"/>
              </a:ext>
            </a:extLst>
          </p:cNvPr>
          <p:cNvSpPr>
            <a:spLocks noGrp="1"/>
          </p:cNvSpPr>
          <p:nvPr>
            <p:ph type="body" sz="quarter" idx="33" hasCustomPrompt="1"/>
          </p:nvPr>
        </p:nvSpPr>
        <p:spPr>
          <a:xfrm>
            <a:off x="3611255"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05 DE LA PRESENTATION</a:t>
            </a:r>
          </a:p>
        </p:txBody>
      </p:sp>
      <p:sp>
        <p:nvSpPr>
          <p:cNvPr id="37" name="Espace réservé du texte 31">
            <a:extLst>
              <a:ext uri="{FF2B5EF4-FFF2-40B4-BE49-F238E27FC236}">
                <a16:creationId xmlns:a16="http://schemas.microsoft.com/office/drawing/2014/main" id="{183BD4D8-6EF8-7AD2-F801-25F328784382}"/>
              </a:ext>
            </a:extLst>
          </p:cNvPr>
          <p:cNvSpPr>
            <a:spLocks noGrp="1"/>
          </p:cNvSpPr>
          <p:nvPr>
            <p:ph type="body" sz="quarter" idx="34" hasCustomPrompt="1"/>
          </p:nvPr>
        </p:nvSpPr>
        <p:spPr>
          <a:xfrm>
            <a:off x="6649423"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06 DE LA PRESENTATION</a:t>
            </a:r>
          </a:p>
        </p:txBody>
      </p:sp>
      <p:pic>
        <p:nvPicPr>
          <p:cNvPr id="46" name="Image 45" descr="Une image contenant Graphique, Caractère coloré&#10;&#10;Description générée automatiquement">
            <a:extLst>
              <a:ext uri="{FF2B5EF4-FFF2-40B4-BE49-F238E27FC236}">
                <a16:creationId xmlns:a16="http://schemas.microsoft.com/office/drawing/2014/main" id="{FE220641-F13F-5A12-1971-FC009211A9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523246">
            <a:off x="6948573" y="1353926"/>
            <a:ext cx="11609631" cy="3749286"/>
          </a:xfrm>
          <a:prstGeom prst="rect">
            <a:avLst/>
          </a:prstGeom>
        </p:spPr>
      </p:pic>
    </p:spTree>
    <p:extLst>
      <p:ext uri="{BB962C8B-B14F-4D97-AF65-F5344CB8AC3E}">
        <p14:creationId xmlns:p14="http://schemas.microsoft.com/office/powerpoint/2010/main" val="2846199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ous-Categorie_3">
    <p:bg>
      <p:bgPr>
        <a:solidFill>
          <a:srgbClr val="E94F35"/>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F6FAEC"/>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F6FAEC"/>
                </a:solidFill>
                <a:latin typeface="Arial" panose="020B0604020202020204" pitchFamily="34" charset="0"/>
                <a:cs typeface="Arial" panose="020B0604020202020204" pitchFamily="34" charset="0"/>
              </a:rPr>
              <a:t>RÉSEAU VÉLO ET MARCHE</a:t>
            </a:r>
          </a:p>
        </p:txBody>
      </p:sp>
      <p:pic>
        <p:nvPicPr>
          <p:cNvPr id="5" name="Image 4" descr="Une image contenant Graphique, symbole, conception&#10;&#10;Description générée automatiquement">
            <a:extLst>
              <a:ext uri="{FF2B5EF4-FFF2-40B4-BE49-F238E27FC236}">
                <a16:creationId xmlns:a16="http://schemas.microsoft.com/office/drawing/2014/main" id="{7FEBDD3E-77B8-C9FE-A6E0-CBCD0D8BF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pic>
        <p:nvPicPr>
          <p:cNvPr id="6" name="Image 5">
            <a:extLst>
              <a:ext uri="{FF2B5EF4-FFF2-40B4-BE49-F238E27FC236}">
                <a16:creationId xmlns:a16="http://schemas.microsoft.com/office/drawing/2014/main" id="{94ED4D22-DFA0-A367-08B2-54CEE12739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8" name="ZoneTexte 7">
            <a:extLst>
              <a:ext uri="{FF2B5EF4-FFF2-40B4-BE49-F238E27FC236}">
                <a16:creationId xmlns:a16="http://schemas.microsoft.com/office/drawing/2014/main" id="{FA356556-F9E2-2E38-8ADC-D9CB18F091C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F6FAEC"/>
                </a:solidFill>
                <a:latin typeface="Arial" panose="020B0604020202020204" pitchFamily="34" charset="0"/>
                <a:cs typeface="Arial" panose="020B0604020202020204" pitchFamily="34" charset="0"/>
              </a:rPr>
              <a:t>RÉSEAU VÉLO ET MARCHE</a:t>
            </a:r>
          </a:p>
        </p:txBody>
      </p:sp>
      <p:pic>
        <p:nvPicPr>
          <p:cNvPr id="9" name="Image 8" descr="Une image contenant Graphique, symbole, conception&#10;&#10;Description générée automatiquement">
            <a:extLst>
              <a:ext uri="{FF2B5EF4-FFF2-40B4-BE49-F238E27FC236}">
                <a16:creationId xmlns:a16="http://schemas.microsoft.com/office/drawing/2014/main" id="{13BC093E-F793-04C3-8C42-4476226821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2006330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ous-Categorie_4">
    <p:bg>
      <p:bgPr>
        <a:solidFill>
          <a:srgbClr val="303876"/>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F6FAEC"/>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F6FAEC"/>
                </a:solidFill>
                <a:latin typeface="Arial" panose="020B0604020202020204" pitchFamily="34" charset="0"/>
                <a:cs typeface="Arial" panose="020B0604020202020204" pitchFamily="34" charset="0"/>
              </a:rPr>
              <a:t>RÉSEAU VÉLO ET MARCHE</a:t>
            </a:r>
          </a:p>
        </p:txBody>
      </p:sp>
      <p:pic>
        <p:nvPicPr>
          <p:cNvPr id="8" name="Image 7" descr="Une image contenant Graphique, symbole, conception&#10;&#10;Description générée automatiquement">
            <a:extLst>
              <a:ext uri="{FF2B5EF4-FFF2-40B4-BE49-F238E27FC236}">
                <a16:creationId xmlns:a16="http://schemas.microsoft.com/office/drawing/2014/main" id="{E27FB8E3-A0B9-0682-B4D3-C55B8135B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pic>
        <p:nvPicPr>
          <p:cNvPr id="5" name="Image 4">
            <a:extLst>
              <a:ext uri="{FF2B5EF4-FFF2-40B4-BE49-F238E27FC236}">
                <a16:creationId xmlns:a16="http://schemas.microsoft.com/office/drawing/2014/main" id="{C4D05036-8BD7-F593-1D4E-CBAE3EB7A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6" name="ZoneTexte 5">
            <a:extLst>
              <a:ext uri="{FF2B5EF4-FFF2-40B4-BE49-F238E27FC236}">
                <a16:creationId xmlns:a16="http://schemas.microsoft.com/office/drawing/2014/main" id="{3600407A-08C6-EB13-3A14-764BC876C337}"/>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F6FAEC"/>
                </a:solidFill>
                <a:latin typeface="Arial" panose="020B0604020202020204" pitchFamily="34" charset="0"/>
                <a:cs typeface="Arial" panose="020B0604020202020204" pitchFamily="34" charset="0"/>
              </a:rPr>
              <a:t>RÉSEAU VÉLO ET MARCHE</a:t>
            </a:r>
          </a:p>
        </p:txBody>
      </p:sp>
      <p:pic>
        <p:nvPicPr>
          <p:cNvPr id="9" name="Image 8" descr="Une image contenant Graphique, symbole, conception&#10;&#10;Description générée automatiquement">
            <a:extLst>
              <a:ext uri="{FF2B5EF4-FFF2-40B4-BE49-F238E27FC236}">
                <a16:creationId xmlns:a16="http://schemas.microsoft.com/office/drawing/2014/main" id="{C2E4A6F0-4628-B5E9-A865-F7D2B04CA9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996255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ous-Categorie_5">
    <p:bg>
      <p:bgPr>
        <a:solidFill>
          <a:srgbClr val="B1D6E4"/>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10" name="Image 9" descr="Une image contenant Graphique, symbole, conception&#10;&#10;Description générée automatiquement">
            <a:extLst>
              <a:ext uri="{FF2B5EF4-FFF2-40B4-BE49-F238E27FC236}">
                <a16:creationId xmlns:a16="http://schemas.microsoft.com/office/drawing/2014/main" id="{1E8FD891-3CCC-AADE-5CD4-7D212A89E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pic>
        <p:nvPicPr>
          <p:cNvPr id="5" name="Image 4">
            <a:extLst>
              <a:ext uri="{FF2B5EF4-FFF2-40B4-BE49-F238E27FC236}">
                <a16:creationId xmlns:a16="http://schemas.microsoft.com/office/drawing/2014/main" id="{D05BD2EC-756F-9DC3-7513-AEEEFA6734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sp>
        <p:nvSpPr>
          <p:cNvPr id="6" name="ZoneTexte 5">
            <a:extLst>
              <a:ext uri="{FF2B5EF4-FFF2-40B4-BE49-F238E27FC236}">
                <a16:creationId xmlns:a16="http://schemas.microsoft.com/office/drawing/2014/main" id="{1ABEFAAB-BCFA-014D-B181-96FFE1D6A435}"/>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8" name="Image 7" descr="Une image contenant Graphique, symbole, conception&#10;&#10;Description générée automatiquement">
            <a:extLst>
              <a:ext uri="{FF2B5EF4-FFF2-40B4-BE49-F238E27FC236}">
                <a16:creationId xmlns:a16="http://schemas.microsoft.com/office/drawing/2014/main" id="{04E7EC38-52FF-B56F-864F-AF115DD264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1561274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ous-Categorie_6">
    <p:bg>
      <p:bgPr>
        <a:solidFill>
          <a:srgbClr val="9185BE"/>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
        <p:nvSpPr>
          <p:cNvPr id="3" name="ZoneTexte 2">
            <a:extLst>
              <a:ext uri="{FF2B5EF4-FFF2-40B4-BE49-F238E27FC236}">
                <a16:creationId xmlns:a16="http://schemas.microsoft.com/office/drawing/2014/main" id="{5D0A7654-39D1-8917-31C6-5B8E017F9B7D}"/>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8" name="Image 7">
            <a:extLst>
              <a:ext uri="{FF2B5EF4-FFF2-40B4-BE49-F238E27FC236}">
                <a16:creationId xmlns:a16="http://schemas.microsoft.com/office/drawing/2014/main" id="{89C23169-55FE-46BC-D803-1E2461D1D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9" name="Image 8" descr="Une image contenant Graphique, symbole, conception&#10;&#10;Description générée automatiquement">
            <a:extLst>
              <a:ext uri="{FF2B5EF4-FFF2-40B4-BE49-F238E27FC236}">
                <a16:creationId xmlns:a16="http://schemas.microsoft.com/office/drawing/2014/main" id="{ED8EC31F-E850-44FC-2D20-3E36969D20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35382336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ous-Categorie_17">
    <p:bg>
      <p:bgPr>
        <a:solidFill>
          <a:srgbClr val="F3C460"/>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
        <p:nvSpPr>
          <p:cNvPr id="3" name="ZoneTexte 2">
            <a:extLst>
              <a:ext uri="{FF2B5EF4-FFF2-40B4-BE49-F238E27FC236}">
                <a16:creationId xmlns:a16="http://schemas.microsoft.com/office/drawing/2014/main" id="{35E2C08D-375D-D501-8D38-2DFABC448016}"/>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8" name="Image 7">
            <a:extLst>
              <a:ext uri="{FF2B5EF4-FFF2-40B4-BE49-F238E27FC236}">
                <a16:creationId xmlns:a16="http://schemas.microsoft.com/office/drawing/2014/main" id="{357DD5C3-8F00-259B-80E0-B410BA1BD5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9" name="Image 8" descr="Une image contenant Graphique, symbole, conception&#10;&#10;Description générée automatiquement">
            <a:extLst>
              <a:ext uri="{FF2B5EF4-FFF2-40B4-BE49-F238E27FC236}">
                <a16:creationId xmlns:a16="http://schemas.microsoft.com/office/drawing/2014/main" id="{EDC39F56-A16D-12A8-FE1D-3EA00051CA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908864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ous-Categorie_7">
    <p:bg>
      <p:bgPr>
        <a:solidFill>
          <a:srgbClr val="ECB2D2"/>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
        <p:nvSpPr>
          <p:cNvPr id="3" name="ZoneTexte 2">
            <a:extLst>
              <a:ext uri="{FF2B5EF4-FFF2-40B4-BE49-F238E27FC236}">
                <a16:creationId xmlns:a16="http://schemas.microsoft.com/office/drawing/2014/main" id="{442E6170-740E-17DB-9ACA-61321A44EE22}"/>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8" name="Image 7">
            <a:extLst>
              <a:ext uri="{FF2B5EF4-FFF2-40B4-BE49-F238E27FC236}">
                <a16:creationId xmlns:a16="http://schemas.microsoft.com/office/drawing/2014/main" id="{65FB9179-D7FC-3697-C83C-6D4374AE09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9" name="Image 8" descr="Une image contenant Graphique, symbole, conception&#10;&#10;Description générée automatiquement">
            <a:extLst>
              <a:ext uri="{FF2B5EF4-FFF2-40B4-BE49-F238E27FC236}">
                <a16:creationId xmlns:a16="http://schemas.microsoft.com/office/drawing/2014/main" id="{002113A2-6183-8C1E-3C68-72B943C8F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901091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hiffres_clés">
    <p:bg>
      <p:bgRef idx="1001">
        <a:schemeClr val="bg1"/>
      </p:bgRef>
    </p:bg>
    <p:spTree>
      <p:nvGrpSpPr>
        <p:cNvPr id="1" name=""/>
        <p:cNvGrpSpPr/>
        <p:nvPr/>
      </p:nvGrpSpPr>
      <p:grpSpPr>
        <a:xfrm>
          <a:off x="0" y="0"/>
          <a:ext cx="0" cy="0"/>
          <a:chOff x="0" y="0"/>
          <a:chExt cx="0" cy="0"/>
        </a:xfrm>
      </p:grpSpPr>
      <p:pic>
        <p:nvPicPr>
          <p:cNvPr id="17" name="Image 16" descr="Une image contenant Graphique, Police, logo, symbole&#10;&#10;Description générée automatiquement">
            <a:extLst>
              <a:ext uri="{FF2B5EF4-FFF2-40B4-BE49-F238E27FC236}">
                <a16:creationId xmlns:a16="http://schemas.microsoft.com/office/drawing/2014/main" id="{8B95F8A5-C780-CEE7-C165-9DD69411F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latin typeface="Trebuchet MS" panose="020B0703020202090204" pitchFamily="34" charset="0"/>
              </a:defRPr>
            </a:lvl1pPr>
          </a:lstStyle>
          <a:p>
            <a:r>
              <a:rPr lang="fr-FR"/>
              <a:t>Lorem ipsum </a:t>
            </a:r>
            <a:r>
              <a:rPr lang="fr-FR" err="1"/>
              <a:t>dolor</a:t>
            </a:r>
            <a:r>
              <a:rPr lang="fr-FR"/>
              <a:t> </a:t>
            </a:r>
            <a:r>
              <a:rPr lang="fr-FR" err="1"/>
              <a:t>sit</a:t>
            </a:r>
            <a:r>
              <a:rPr lang="fr-FR"/>
              <a:t> </a:t>
            </a:r>
            <a:r>
              <a:rPr lang="fr-FR" err="1"/>
              <a:t>amet</a:t>
            </a:r>
            <a:endParaRPr lang="fr-FR"/>
          </a:p>
        </p:txBody>
      </p:sp>
      <p:sp>
        <p:nvSpPr>
          <p:cNvPr id="30" name="Espace réservé du texte 29">
            <a:extLst>
              <a:ext uri="{FF2B5EF4-FFF2-40B4-BE49-F238E27FC236}">
                <a16:creationId xmlns:a16="http://schemas.microsoft.com/office/drawing/2014/main" id="{7F5EAC3E-010B-9602-3B65-FEF130359C7F}"/>
              </a:ext>
            </a:extLst>
          </p:cNvPr>
          <p:cNvSpPr>
            <a:spLocks noGrp="1"/>
          </p:cNvSpPr>
          <p:nvPr>
            <p:ph type="body" sz="quarter" idx="10" hasCustomPrompt="1"/>
          </p:nvPr>
        </p:nvSpPr>
        <p:spPr>
          <a:xfrm>
            <a:off x="573194"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32" name="Espace réservé du texte 31">
            <a:extLst>
              <a:ext uri="{FF2B5EF4-FFF2-40B4-BE49-F238E27FC236}">
                <a16:creationId xmlns:a16="http://schemas.microsoft.com/office/drawing/2014/main" id="{77CBA817-4F4B-D375-4185-D2B6A4B97646}"/>
              </a:ext>
            </a:extLst>
          </p:cNvPr>
          <p:cNvSpPr>
            <a:spLocks noGrp="1"/>
          </p:cNvSpPr>
          <p:nvPr>
            <p:ph type="body" sz="quarter" idx="11" hasCustomPrompt="1"/>
          </p:nvPr>
        </p:nvSpPr>
        <p:spPr>
          <a:xfrm>
            <a:off x="573194"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3" name="Espace réservé du texte 29">
            <a:extLst>
              <a:ext uri="{FF2B5EF4-FFF2-40B4-BE49-F238E27FC236}">
                <a16:creationId xmlns:a16="http://schemas.microsoft.com/office/drawing/2014/main" id="{B2DE3B23-D53E-9910-39F5-3C344A62E722}"/>
              </a:ext>
            </a:extLst>
          </p:cNvPr>
          <p:cNvSpPr>
            <a:spLocks noGrp="1"/>
          </p:cNvSpPr>
          <p:nvPr>
            <p:ph type="body" sz="quarter" idx="12" hasCustomPrompt="1"/>
          </p:nvPr>
        </p:nvSpPr>
        <p:spPr>
          <a:xfrm>
            <a:off x="2855639"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35" name="Espace réservé du texte 29">
            <a:extLst>
              <a:ext uri="{FF2B5EF4-FFF2-40B4-BE49-F238E27FC236}">
                <a16:creationId xmlns:a16="http://schemas.microsoft.com/office/drawing/2014/main" id="{9A0A9B53-FF87-CBBD-E47B-7DBF7B5AD02A}"/>
              </a:ext>
            </a:extLst>
          </p:cNvPr>
          <p:cNvSpPr>
            <a:spLocks noGrp="1"/>
          </p:cNvSpPr>
          <p:nvPr>
            <p:ph type="body" sz="quarter" idx="14" hasCustomPrompt="1"/>
          </p:nvPr>
        </p:nvSpPr>
        <p:spPr>
          <a:xfrm>
            <a:off x="5231903"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40" name="Espace réservé pour une image  37">
            <a:extLst>
              <a:ext uri="{FF2B5EF4-FFF2-40B4-BE49-F238E27FC236}">
                <a16:creationId xmlns:a16="http://schemas.microsoft.com/office/drawing/2014/main" id="{F580E920-32DC-69B0-6FD2-836E218B4F78}"/>
              </a:ext>
            </a:extLst>
          </p:cNvPr>
          <p:cNvSpPr>
            <a:spLocks noGrp="1"/>
          </p:cNvSpPr>
          <p:nvPr>
            <p:ph type="pic" sz="quarter" idx="16"/>
          </p:nvPr>
        </p:nvSpPr>
        <p:spPr>
          <a:xfrm>
            <a:off x="7536160" y="836764"/>
            <a:ext cx="3960440" cy="5104963"/>
          </a:xfrm>
          <a:prstGeom prst="roundRect">
            <a:avLst>
              <a:gd name="adj" fmla="val 4050"/>
            </a:avLst>
          </a:prstGeom>
        </p:spPr>
        <p:txBody>
          <a:bodyPr/>
          <a:lstStyle>
            <a:lvl1pPr>
              <a:defRPr>
                <a:latin typeface="Trebuchet MS" panose="020B0703020202090204" pitchFamily="34" charset="0"/>
              </a:defRPr>
            </a:lvl1pPr>
          </a:lstStyle>
          <a:p>
            <a:r>
              <a:rPr lang="fr-FR"/>
              <a:t>Cliquez sur l'icône pour ajouter une image</a:t>
            </a:r>
          </a:p>
        </p:txBody>
      </p:sp>
      <p:pic>
        <p:nvPicPr>
          <p:cNvPr id="41" name="Image 40" descr="Une image contenant Caractère coloré, capture d’écran, art&#10;&#10;Description générée automatiquement">
            <a:extLst>
              <a:ext uri="{FF2B5EF4-FFF2-40B4-BE49-F238E27FC236}">
                <a16:creationId xmlns:a16="http://schemas.microsoft.com/office/drawing/2014/main" id="{4897DFA3-29F9-E567-7797-695735CCF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824" y="3645024"/>
            <a:ext cx="7772400" cy="5440679"/>
          </a:xfrm>
          <a:prstGeom prst="rect">
            <a:avLst/>
          </a:prstGeom>
        </p:spPr>
      </p:pic>
      <p:sp>
        <p:nvSpPr>
          <p:cNvPr id="50" name="Espace réservé du texte 31">
            <a:extLst>
              <a:ext uri="{FF2B5EF4-FFF2-40B4-BE49-F238E27FC236}">
                <a16:creationId xmlns:a16="http://schemas.microsoft.com/office/drawing/2014/main" id="{9CBFC7EA-FFFC-9C9A-A07D-96E7B1C85681}"/>
              </a:ext>
            </a:extLst>
          </p:cNvPr>
          <p:cNvSpPr>
            <a:spLocks noGrp="1"/>
          </p:cNvSpPr>
          <p:nvPr>
            <p:ph type="body" sz="quarter" idx="21" hasCustomPrompt="1"/>
          </p:nvPr>
        </p:nvSpPr>
        <p:spPr>
          <a:xfrm>
            <a:off x="1037754" y="5301208"/>
            <a:ext cx="3204212" cy="296717"/>
          </a:xfrm>
        </p:spPr>
        <p:txBody>
          <a:bodyPr anchor="ctr">
            <a:noAutofit/>
          </a:bodyPr>
          <a:lstStyle>
            <a:lvl1pPr algn="l">
              <a:defRPr sz="1200" b="1">
                <a:solidFill>
                  <a:srgbClr val="E94F35"/>
                </a:solidFill>
                <a:latin typeface="Trebuchet MS" panose="020B0703020202090204" pitchFamily="34" charset="0"/>
              </a:defRPr>
            </a:lvl1pPr>
            <a:lvl2pPr algn="l">
              <a:defRPr/>
            </a:lvl2pPr>
          </a:lstStyle>
          <a:p>
            <a:pPr lvl="0"/>
            <a:r>
              <a:rPr lang="en-US"/>
              <a:t>SOUS TITRE</a:t>
            </a: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atin typeface="Trebuchet MS" panose="020B0703020202090204" pitchFamily="34" charset="0"/>
              </a:defRPr>
            </a:lvl1pPr>
          </a:lstStyle>
          <a:p>
            <a:pPr lvl="0"/>
            <a:r>
              <a:rPr lang="fr-FR"/>
              <a:t>NOM DE LA PRESENTATION</a:t>
            </a:r>
          </a:p>
        </p:txBody>
      </p:sp>
      <p:sp>
        <p:nvSpPr>
          <p:cNvPr id="2" name="Espace réservé du texte 31">
            <a:extLst>
              <a:ext uri="{FF2B5EF4-FFF2-40B4-BE49-F238E27FC236}">
                <a16:creationId xmlns:a16="http://schemas.microsoft.com/office/drawing/2014/main" id="{180175AE-2636-82C0-2F84-037610731F23}"/>
              </a:ext>
            </a:extLst>
          </p:cNvPr>
          <p:cNvSpPr>
            <a:spLocks noGrp="1"/>
          </p:cNvSpPr>
          <p:nvPr>
            <p:ph type="body" sz="quarter" idx="23" hasCustomPrompt="1"/>
          </p:nvPr>
        </p:nvSpPr>
        <p:spPr>
          <a:xfrm>
            <a:off x="2854278"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 name="Espace réservé du texte 31">
            <a:extLst>
              <a:ext uri="{FF2B5EF4-FFF2-40B4-BE49-F238E27FC236}">
                <a16:creationId xmlns:a16="http://schemas.microsoft.com/office/drawing/2014/main" id="{6F021FFC-1EEC-3429-6C21-73FFB7B8CCEE}"/>
              </a:ext>
            </a:extLst>
          </p:cNvPr>
          <p:cNvSpPr>
            <a:spLocks noGrp="1"/>
          </p:cNvSpPr>
          <p:nvPr>
            <p:ph type="body" sz="quarter" idx="24" hasCustomPrompt="1"/>
          </p:nvPr>
        </p:nvSpPr>
        <p:spPr>
          <a:xfrm>
            <a:off x="5233685"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4" name="Espace réservé du texte 31">
            <a:extLst>
              <a:ext uri="{FF2B5EF4-FFF2-40B4-BE49-F238E27FC236}">
                <a16:creationId xmlns:a16="http://schemas.microsoft.com/office/drawing/2014/main" id="{5F29E9A0-3AAA-376D-9599-83CB70E95061}"/>
              </a:ext>
            </a:extLst>
          </p:cNvPr>
          <p:cNvSpPr>
            <a:spLocks noGrp="1"/>
          </p:cNvSpPr>
          <p:nvPr>
            <p:ph type="body" sz="quarter" idx="25" hasCustomPrompt="1"/>
          </p:nvPr>
        </p:nvSpPr>
        <p:spPr>
          <a:xfrm>
            <a:off x="1037754" y="5625556"/>
            <a:ext cx="3204212" cy="658178"/>
          </a:xfrm>
        </p:spPr>
        <p:txBody>
          <a:bodyPr>
            <a:noAutofit/>
          </a:bodyPr>
          <a:lstStyle>
            <a:lvl1pPr algn="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pic>
        <p:nvPicPr>
          <p:cNvPr id="5" name="Image 4" descr="Une image contenant Graphique, Police, logo, symbole&#10;&#10;Description générée automatiquement">
            <a:extLst>
              <a:ext uri="{FF2B5EF4-FFF2-40B4-BE49-F238E27FC236}">
                <a16:creationId xmlns:a16="http://schemas.microsoft.com/office/drawing/2014/main" id="{4B0B1DFF-20B2-B91D-55C7-543D861D41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6" name="Image 5" descr="Une image contenant Caractère coloré, capture d’écran, art&#10;&#10;Description générée automatiquement">
            <a:extLst>
              <a:ext uri="{FF2B5EF4-FFF2-40B4-BE49-F238E27FC236}">
                <a16:creationId xmlns:a16="http://schemas.microsoft.com/office/drawing/2014/main" id="{C939DB57-E287-924C-83B5-B2152E2D4A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1824" y="3645024"/>
            <a:ext cx="7772400" cy="5440679"/>
          </a:xfrm>
          <a:prstGeom prst="rect">
            <a:avLst/>
          </a:prstGeom>
        </p:spPr>
      </p:pic>
    </p:spTree>
    <p:extLst>
      <p:ext uri="{BB962C8B-B14F-4D97-AF65-F5344CB8AC3E}">
        <p14:creationId xmlns:p14="http://schemas.microsoft.com/office/powerpoint/2010/main" val="26972718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exte_1">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8" name="Arc 7">
            <a:extLst>
              <a:ext uri="{FF2B5EF4-FFF2-40B4-BE49-F238E27FC236}">
                <a16:creationId xmlns:a16="http://schemas.microsoft.com/office/drawing/2014/main" id="{4D40EBBE-FC97-03F0-67AE-5980BB128154}"/>
              </a:ext>
            </a:extLst>
          </p:cNvPr>
          <p:cNvSpPr/>
          <p:nvPr/>
        </p:nvSpPr>
        <p:spPr>
          <a:xfrm rot="10800000">
            <a:off x="1775520" y="4586989"/>
            <a:ext cx="1123546" cy="1034186"/>
          </a:xfrm>
          <a:prstGeom prst="arc">
            <a:avLst/>
          </a:prstGeom>
          <a:ln w="76200">
            <a:solidFill>
              <a:srgbClr val="2947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Espace réservé pour une image  37">
            <a:extLst>
              <a:ext uri="{FF2B5EF4-FFF2-40B4-BE49-F238E27FC236}">
                <a16:creationId xmlns:a16="http://schemas.microsoft.com/office/drawing/2014/main" id="{31CF7776-B727-CAB9-FD3E-DB96A670A838}"/>
              </a:ext>
            </a:extLst>
          </p:cNvPr>
          <p:cNvSpPr>
            <a:spLocks noGrp="1"/>
          </p:cNvSpPr>
          <p:nvPr>
            <p:ph type="pic" sz="quarter" idx="16"/>
          </p:nvPr>
        </p:nvSpPr>
        <p:spPr>
          <a:xfrm>
            <a:off x="6096000" y="1604356"/>
            <a:ext cx="5760639" cy="3497504"/>
          </a:xfrm>
          <a:prstGeom prst="roundRect">
            <a:avLst>
              <a:gd name="adj" fmla="val 4050"/>
            </a:avLst>
          </a:prstGeom>
        </p:spPr>
        <p:txBody>
          <a:bodyPr/>
          <a:lstStyle/>
          <a:p>
            <a:r>
              <a:rPr lang="fr-FR"/>
              <a:t>Cliquez sur l'icône pour ajouter une image</a:t>
            </a:r>
          </a:p>
        </p:txBody>
      </p:sp>
      <p:sp>
        <p:nvSpPr>
          <p:cNvPr id="10" name="Espace réservé du texte 31">
            <a:extLst>
              <a:ext uri="{FF2B5EF4-FFF2-40B4-BE49-F238E27FC236}">
                <a16:creationId xmlns:a16="http://schemas.microsoft.com/office/drawing/2014/main" id="{1582ABB5-D167-8755-F26A-D0FF5C2CEAED}"/>
              </a:ext>
            </a:extLst>
          </p:cNvPr>
          <p:cNvSpPr>
            <a:spLocks noGrp="1"/>
          </p:cNvSpPr>
          <p:nvPr>
            <p:ph type="body" sz="quarter" idx="18" hasCustomPrompt="1"/>
          </p:nvPr>
        </p:nvSpPr>
        <p:spPr>
          <a:xfrm>
            <a:off x="2535385" y="5825491"/>
            <a:ext cx="5796789" cy="4297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1" name="Espace réservé du texte 31">
            <a:extLst>
              <a:ext uri="{FF2B5EF4-FFF2-40B4-BE49-F238E27FC236}">
                <a16:creationId xmlns:a16="http://schemas.microsoft.com/office/drawing/2014/main" id="{0FE754F1-A208-2AD8-6988-9CA9ADF7985F}"/>
              </a:ext>
            </a:extLst>
          </p:cNvPr>
          <p:cNvSpPr>
            <a:spLocks noGrp="1"/>
          </p:cNvSpPr>
          <p:nvPr>
            <p:ph type="body" sz="quarter" idx="23" hasCustomPrompt="1"/>
          </p:nvPr>
        </p:nvSpPr>
        <p:spPr>
          <a:xfrm>
            <a:off x="2535386" y="5524331"/>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1055440" y="1604356"/>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5" name="Espace réservé du texte 31">
            <a:extLst>
              <a:ext uri="{FF2B5EF4-FFF2-40B4-BE49-F238E27FC236}">
                <a16:creationId xmlns:a16="http://schemas.microsoft.com/office/drawing/2014/main" id="{F08AA16C-9C3A-8861-0E78-228D0CF30AFE}"/>
              </a:ext>
            </a:extLst>
          </p:cNvPr>
          <p:cNvSpPr>
            <a:spLocks noGrp="1"/>
          </p:cNvSpPr>
          <p:nvPr>
            <p:ph type="body" sz="quarter" idx="26" hasCustomPrompt="1"/>
          </p:nvPr>
        </p:nvSpPr>
        <p:spPr>
          <a:xfrm>
            <a:off x="1055440" y="3142676"/>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6" name="Espace réservé du texte 31">
            <a:extLst>
              <a:ext uri="{FF2B5EF4-FFF2-40B4-BE49-F238E27FC236}">
                <a16:creationId xmlns:a16="http://schemas.microsoft.com/office/drawing/2014/main" id="{BB580F02-2ECF-7A48-D73A-47FCA2A24162}"/>
              </a:ext>
            </a:extLst>
          </p:cNvPr>
          <p:cNvSpPr>
            <a:spLocks noGrp="1"/>
          </p:cNvSpPr>
          <p:nvPr>
            <p:ph type="body" sz="quarter" idx="27" hasCustomPrompt="1"/>
          </p:nvPr>
        </p:nvSpPr>
        <p:spPr>
          <a:xfrm>
            <a:off x="1055440" y="2841516"/>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8" name="Espace réservé du texte 31">
            <a:extLst>
              <a:ext uri="{FF2B5EF4-FFF2-40B4-BE49-F238E27FC236}">
                <a16:creationId xmlns:a16="http://schemas.microsoft.com/office/drawing/2014/main" id="{E9CF83B7-8074-B090-092F-1C905B4AA0B4}"/>
              </a:ext>
            </a:extLst>
          </p:cNvPr>
          <p:cNvSpPr>
            <a:spLocks noGrp="1"/>
          </p:cNvSpPr>
          <p:nvPr>
            <p:ph type="body" sz="quarter" idx="28" hasCustomPrompt="1"/>
          </p:nvPr>
        </p:nvSpPr>
        <p:spPr>
          <a:xfrm>
            <a:off x="1055440" y="4375394"/>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9" name="Espace réservé du texte 31">
            <a:extLst>
              <a:ext uri="{FF2B5EF4-FFF2-40B4-BE49-F238E27FC236}">
                <a16:creationId xmlns:a16="http://schemas.microsoft.com/office/drawing/2014/main" id="{FE1E4D67-0761-D9DD-A2F4-A3DB171FFA85}"/>
              </a:ext>
            </a:extLst>
          </p:cNvPr>
          <p:cNvSpPr>
            <a:spLocks noGrp="1"/>
          </p:cNvSpPr>
          <p:nvPr>
            <p:ph type="body" sz="quarter" idx="29" hasCustomPrompt="1"/>
          </p:nvPr>
        </p:nvSpPr>
        <p:spPr>
          <a:xfrm>
            <a:off x="1055440" y="4074234"/>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3" name="Espace réservé du texte 31">
            <a:extLst>
              <a:ext uri="{FF2B5EF4-FFF2-40B4-BE49-F238E27FC236}">
                <a16:creationId xmlns:a16="http://schemas.microsoft.com/office/drawing/2014/main" id="{2775CA22-AFA9-41C4-8DDD-5CBC2B1FB1F4}"/>
              </a:ext>
            </a:extLst>
          </p:cNvPr>
          <p:cNvSpPr>
            <a:spLocks noGrp="1"/>
          </p:cNvSpPr>
          <p:nvPr>
            <p:ph type="body" sz="quarter" idx="30" hasCustomPrompt="1"/>
          </p:nvPr>
        </p:nvSpPr>
        <p:spPr>
          <a:xfrm>
            <a:off x="1055440" y="1904185"/>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pic>
        <p:nvPicPr>
          <p:cNvPr id="4" name="Image 3" descr="Une image contenant Graphique, Police, logo, symbole&#10;&#10;Description générée automatiquement">
            <a:extLst>
              <a:ext uri="{FF2B5EF4-FFF2-40B4-BE49-F238E27FC236}">
                <a16:creationId xmlns:a16="http://schemas.microsoft.com/office/drawing/2014/main" id="{60548864-1C10-D5B7-C2E0-9D2B0B8FE8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5" name="Arc 4">
            <a:extLst>
              <a:ext uri="{FF2B5EF4-FFF2-40B4-BE49-F238E27FC236}">
                <a16:creationId xmlns:a16="http://schemas.microsoft.com/office/drawing/2014/main" id="{8B45F902-4391-4D93-751E-2878D7B3EAFD}"/>
              </a:ext>
            </a:extLst>
          </p:cNvPr>
          <p:cNvSpPr/>
          <p:nvPr userDrawn="1"/>
        </p:nvSpPr>
        <p:spPr>
          <a:xfrm rot="10800000">
            <a:off x="1775520" y="4586989"/>
            <a:ext cx="1123546" cy="1034186"/>
          </a:xfrm>
          <a:prstGeom prst="arc">
            <a:avLst/>
          </a:prstGeom>
          <a:ln w="76200">
            <a:solidFill>
              <a:srgbClr val="2947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1368803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exte_2">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9" name="Espace réservé pour une image  37">
            <a:extLst>
              <a:ext uri="{FF2B5EF4-FFF2-40B4-BE49-F238E27FC236}">
                <a16:creationId xmlns:a16="http://schemas.microsoft.com/office/drawing/2014/main" id="{31CF7776-B727-CAB9-FD3E-DB96A670A838}"/>
              </a:ext>
            </a:extLst>
          </p:cNvPr>
          <p:cNvSpPr>
            <a:spLocks noGrp="1"/>
          </p:cNvSpPr>
          <p:nvPr>
            <p:ph type="pic" sz="quarter" idx="16"/>
          </p:nvPr>
        </p:nvSpPr>
        <p:spPr>
          <a:xfrm>
            <a:off x="6816079" y="980728"/>
            <a:ext cx="4680521" cy="5328592"/>
          </a:xfrm>
          <a:prstGeom prst="roundRect">
            <a:avLst>
              <a:gd name="adj" fmla="val 4050"/>
            </a:avLst>
          </a:prstGeom>
        </p:spPr>
        <p:txBody>
          <a:bodyPr/>
          <a:lstStyle/>
          <a:p>
            <a:r>
              <a:rPr lang="fr-FR"/>
              <a:t>Cliquez sur l'icône pour ajouter une image</a:t>
            </a:r>
          </a:p>
        </p:txBody>
      </p:sp>
      <p:sp>
        <p:nvSpPr>
          <p:cNvPr id="12" name="Espace réservé du texte 31">
            <a:extLst>
              <a:ext uri="{FF2B5EF4-FFF2-40B4-BE49-F238E27FC236}">
                <a16:creationId xmlns:a16="http://schemas.microsoft.com/office/drawing/2014/main" id="{96D87C4D-49D7-1E36-421C-1E63A8EF650F}"/>
              </a:ext>
            </a:extLst>
          </p:cNvPr>
          <p:cNvSpPr>
            <a:spLocks noGrp="1"/>
          </p:cNvSpPr>
          <p:nvPr>
            <p:ph type="body" sz="quarter" idx="24" hasCustomPrompt="1"/>
          </p:nvPr>
        </p:nvSpPr>
        <p:spPr>
          <a:xfrm>
            <a:off x="573088" y="3867968"/>
            <a:ext cx="4802727" cy="7264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54451BA2-C044-61B9-5417-B7E8220B215B}"/>
              </a:ext>
            </a:extLst>
          </p:cNvPr>
          <p:cNvSpPr>
            <a:spLocks noGrp="1"/>
          </p:cNvSpPr>
          <p:nvPr>
            <p:ph type="body" sz="quarter" idx="26" hasCustomPrompt="1"/>
          </p:nvPr>
        </p:nvSpPr>
        <p:spPr>
          <a:xfrm>
            <a:off x="573088" y="3376375"/>
            <a:ext cx="4802727" cy="385773"/>
          </a:xfrm>
        </p:spPr>
        <p:txBody>
          <a:bodyPr anchor="b">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pic>
        <p:nvPicPr>
          <p:cNvPr id="33" name="Image 32" descr="Une image contenant Graphique, Police, graphisme, symbole&#10;&#10;Description générée automatiquement">
            <a:extLst>
              <a:ext uri="{FF2B5EF4-FFF2-40B4-BE49-F238E27FC236}">
                <a16:creationId xmlns:a16="http://schemas.microsoft.com/office/drawing/2014/main" id="{6C58A8F8-B2D6-2DC9-363B-60AC50E0C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36360" y="5615078"/>
            <a:ext cx="2855640" cy="1242922"/>
          </a:xfrm>
          <a:prstGeom prst="rect">
            <a:avLst/>
          </a:prstGeom>
        </p:spPr>
      </p:pic>
      <p:sp>
        <p:nvSpPr>
          <p:cNvPr id="40" name="Espace réservé du texte 31">
            <a:extLst>
              <a:ext uri="{FF2B5EF4-FFF2-40B4-BE49-F238E27FC236}">
                <a16:creationId xmlns:a16="http://schemas.microsoft.com/office/drawing/2014/main" id="{ADB7C6B4-6E6A-8AA0-9DCE-56ECD1DD4968}"/>
              </a:ext>
            </a:extLst>
          </p:cNvPr>
          <p:cNvSpPr>
            <a:spLocks noGrp="1"/>
          </p:cNvSpPr>
          <p:nvPr>
            <p:ph type="body" sz="quarter" idx="27" hasCustomPrompt="1"/>
          </p:nvPr>
        </p:nvSpPr>
        <p:spPr>
          <a:xfrm>
            <a:off x="573088" y="4831549"/>
            <a:ext cx="1261219" cy="385773"/>
          </a:xfrm>
          <a:prstGeom prst="roundRect">
            <a:avLst>
              <a:gd name="adj" fmla="val 50000"/>
            </a:avLst>
          </a:prstGeom>
          <a:ln>
            <a:solidFill>
              <a:srgbClr val="C6CE41"/>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41" name="Espace réservé du texte 31">
            <a:extLst>
              <a:ext uri="{FF2B5EF4-FFF2-40B4-BE49-F238E27FC236}">
                <a16:creationId xmlns:a16="http://schemas.microsoft.com/office/drawing/2014/main" id="{0846AAB8-84C2-B2AC-5719-7DE81D023BD4}"/>
              </a:ext>
            </a:extLst>
          </p:cNvPr>
          <p:cNvSpPr>
            <a:spLocks noGrp="1"/>
          </p:cNvSpPr>
          <p:nvPr>
            <p:ph type="body" sz="quarter" idx="28" hasCustomPrompt="1"/>
          </p:nvPr>
        </p:nvSpPr>
        <p:spPr>
          <a:xfrm>
            <a:off x="1979101" y="4831549"/>
            <a:ext cx="1261219" cy="385773"/>
          </a:xfrm>
          <a:prstGeom prst="roundRect">
            <a:avLst>
              <a:gd name="adj" fmla="val 50000"/>
            </a:avLst>
          </a:prstGeom>
          <a:ln>
            <a:solidFill>
              <a:srgbClr val="B1D6E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pic>
        <p:nvPicPr>
          <p:cNvPr id="3" name="Image 2" descr="Une image contenant Graphique, Police, logo, symbole&#10;&#10;Description générée automatiquement">
            <a:extLst>
              <a:ext uri="{FF2B5EF4-FFF2-40B4-BE49-F238E27FC236}">
                <a16:creationId xmlns:a16="http://schemas.microsoft.com/office/drawing/2014/main" id="{507FEBE2-14DF-BEF2-BD11-028C6678A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4" name="Image 3" descr="Une image contenant Graphique, Police, graphisme, symbole&#10;&#10;Description générée automatiquement">
            <a:extLst>
              <a:ext uri="{FF2B5EF4-FFF2-40B4-BE49-F238E27FC236}">
                <a16:creationId xmlns:a16="http://schemas.microsoft.com/office/drawing/2014/main" id="{DB6B01E0-3237-6F98-3078-22213E945E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36360" y="5615078"/>
            <a:ext cx="2855640" cy="1242922"/>
          </a:xfrm>
          <a:prstGeom prst="rect">
            <a:avLst/>
          </a:prstGeom>
        </p:spPr>
      </p:pic>
    </p:spTree>
    <p:extLst>
      <p:ext uri="{BB962C8B-B14F-4D97-AF65-F5344CB8AC3E}">
        <p14:creationId xmlns:p14="http://schemas.microsoft.com/office/powerpoint/2010/main" val="27718267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exte_3">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pic>
        <p:nvPicPr>
          <p:cNvPr id="2" name="Image 1" descr="Une image contenant Graphique, Police, logo, symbole&#10;&#10;Description générée automatiquement">
            <a:extLst>
              <a:ext uri="{FF2B5EF4-FFF2-40B4-BE49-F238E27FC236}">
                <a16:creationId xmlns:a16="http://schemas.microsoft.com/office/drawing/2014/main" id="{D2385FC6-F556-63D1-D5DF-A9471D55A1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7690C0DB-EF95-7213-EADF-934DE6E4FF7B}"/>
              </a:ext>
            </a:extLst>
          </p:cNvPr>
          <p:cNvSpPr/>
          <p:nvPr userDrawn="1"/>
        </p:nvSpPr>
        <p:spPr>
          <a:xfrm>
            <a:off x="-384720" y="3441420"/>
            <a:ext cx="5191525" cy="3731996"/>
          </a:xfrm>
          <a:prstGeom prst="roundRect">
            <a:avLst>
              <a:gd name="adj" fmla="val 7262"/>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35182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Sous-Categorie_4">
    <p:bg>
      <p:bgPr>
        <a:solidFill>
          <a:srgbClr val="B1D6E4"/>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10" name="Image 9" descr="Une image contenant Graphique, symbole, conception&#10;&#10;Description générée automatiquement">
            <a:extLst>
              <a:ext uri="{FF2B5EF4-FFF2-40B4-BE49-F238E27FC236}">
                <a16:creationId xmlns:a16="http://schemas.microsoft.com/office/drawing/2014/main" id="{1E8FD891-3CCC-AADE-5CD4-7D212A89E3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1288484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exte_3B">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pic>
        <p:nvPicPr>
          <p:cNvPr id="2" name="Image 1" descr="Une image contenant Graphique, Police, logo, symbole&#10;&#10;Description générée automatiquement">
            <a:extLst>
              <a:ext uri="{FF2B5EF4-FFF2-40B4-BE49-F238E27FC236}">
                <a16:creationId xmlns:a16="http://schemas.microsoft.com/office/drawing/2014/main" id="{A2AF728F-8C57-D27D-3E34-7453CAB80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4E0B201C-3773-C0FF-257E-D5FDE21D4E24}"/>
              </a:ext>
            </a:extLst>
          </p:cNvPr>
          <p:cNvSpPr/>
          <p:nvPr userDrawn="1"/>
        </p:nvSpPr>
        <p:spPr>
          <a:xfrm>
            <a:off x="-384720" y="3441420"/>
            <a:ext cx="5191525" cy="3731996"/>
          </a:xfrm>
          <a:prstGeom prst="roundRect">
            <a:avLst>
              <a:gd name="adj" fmla="val 7262"/>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84015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exte_3C">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pic>
        <p:nvPicPr>
          <p:cNvPr id="2" name="Image 1" descr="Une image contenant Graphique, Police, logo, symbole&#10;&#10;Description générée automatiquement">
            <a:extLst>
              <a:ext uri="{FF2B5EF4-FFF2-40B4-BE49-F238E27FC236}">
                <a16:creationId xmlns:a16="http://schemas.microsoft.com/office/drawing/2014/main" id="{E38A8F65-1AA2-9457-7BE4-9D215EBF3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4B3A4747-14CB-CF51-7948-8EE74E051202}"/>
              </a:ext>
            </a:extLst>
          </p:cNvPr>
          <p:cNvSpPr/>
          <p:nvPr userDrawn="1"/>
        </p:nvSpPr>
        <p:spPr>
          <a:xfrm>
            <a:off x="-384720" y="3441420"/>
            <a:ext cx="5191525" cy="3731996"/>
          </a:xfrm>
          <a:prstGeom prst="roundRect">
            <a:avLst>
              <a:gd name="adj" fmla="val 7262"/>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43917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exte_3D">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pic>
        <p:nvPicPr>
          <p:cNvPr id="2" name="Image 1" descr="Une image contenant Graphique, Police, logo, symbole&#10;&#10;Description générée automatiquement">
            <a:extLst>
              <a:ext uri="{FF2B5EF4-FFF2-40B4-BE49-F238E27FC236}">
                <a16:creationId xmlns:a16="http://schemas.microsoft.com/office/drawing/2014/main" id="{EAD547C0-F8D8-BCD3-BAAA-7A223B54A8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E2F4AD0E-BBC3-0226-A4A3-0F7396AF203F}"/>
              </a:ext>
            </a:extLst>
          </p:cNvPr>
          <p:cNvSpPr/>
          <p:nvPr userDrawn="1"/>
        </p:nvSpPr>
        <p:spPr>
          <a:xfrm>
            <a:off x="-384720" y="3441420"/>
            <a:ext cx="5191525" cy="3731996"/>
          </a:xfrm>
          <a:prstGeom prst="roundRect">
            <a:avLst>
              <a:gd name="adj" fmla="val 7262"/>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291258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exte_3E">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pic>
        <p:nvPicPr>
          <p:cNvPr id="2" name="Image 1" descr="Une image contenant Graphique, Police, logo, symbole&#10;&#10;Description générée automatiquement">
            <a:extLst>
              <a:ext uri="{FF2B5EF4-FFF2-40B4-BE49-F238E27FC236}">
                <a16:creationId xmlns:a16="http://schemas.microsoft.com/office/drawing/2014/main" id="{71F1B010-5F8A-C90E-3D2C-E7D1B48BFC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1102A1AB-D4EA-CF46-9C11-015B15D7E728}"/>
              </a:ext>
            </a:extLst>
          </p:cNvPr>
          <p:cNvSpPr/>
          <p:nvPr userDrawn="1"/>
        </p:nvSpPr>
        <p:spPr>
          <a:xfrm>
            <a:off x="-384720" y="3441420"/>
            <a:ext cx="5191525" cy="3731996"/>
          </a:xfrm>
          <a:prstGeom prst="roundRect">
            <a:avLst>
              <a:gd name="adj" fmla="val 7262"/>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984921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exte_3F">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pic>
        <p:nvPicPr>
          <p:cNvPr id="2" name="Image 1" descr="Une image contenant Graphique, Police, logo, symbole&#10;&#10;Description générée automatiquement">
            <a:extLst>
              <a:ext uri="{FF2B5EF4-FFF2-40B4-BE49-F238E27FC236}">
                <a16:creationId xmlns:a16="http://schemas.microsoft.com/office/drawing/2014/main" id="{A26A8550-FC1A-5660-4FF7-6384B7F968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CD7319AC-0EF0-99E1-BEE3-6B22E1B226EB}"/>
              </a:ext>
            </a:extLst>
          </p:cNvPr>
          <p:cNvSpPr/>
          <p:nvPr userDrawn="1"/>
        </p:nvSpPr>
        <p:spPr>
          <a:xfrm>
            <a:off x="-384720" y="3441420"/>
            <a:ext cx="5191525" cy="3731996"/>
          </a:xfrm>
          <a:prstGeom prst="roundRect">
            <a:avLst>
              <a:gd name="adj" fmla="val 7262"/>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712491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exte_3G">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F6F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pic>
        <p:nvPicPr>
          <p:cNvPr id="2" name="Image 1" descr="Une image contenant Graphique, Police, logo, symbole&#10;&#10;Description générée automatiquement">
            <a:extLst>
              <a:ext uri="{FF2B5EF4-FFF2-40B4-BE49-F238E27FC236}">
                <a16:creationId xmlns:a16="http://schemas.microsoft.com/office/drawing/2014/main" id="{D9E44E15-55FE-B696-F75E-6029D26F1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736AFE5C-9AFB-A82C-BD02-B1AE9DECF9E4}"/>
              </a:ext>
            </a:extLst>
          </p:cNvPr>
          <p:cNvSpPr/>
          <p:nvPr userDrawn="1"/>
        </p:nvSpPr>
        <p:spPr>
          <a:xfrm>
            <a:off x="-384720" y="3441420"/>
            <a:ext cx="5191525" cy="3731996"/>
          </a:xfrm>
          <a:prstGeom prst="roundRect">
            <a:avLst>
              <a:gd name="adj" fmla="val 7262"/>
            </a:avLst>
          </a:prstGeom>
          <a:solidFill>
            <a:srgbClr val="F6F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748463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exte_3H">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29000"/>
            <a:ext cx="5191525" cy="3731996"/>
          </a:xfrm>
          <a:prstGeom prst="roundRect">
            <a:avLst>
              <a:gd name="adj" fmla="val 7262"/>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87470"/>
            <a:ext cx="3360454" cy="1627291"/>
          </a:xfrm>
        </p:spPr>
        <p:txBody>
          <a:bodyPr anchor="t">
            <a:noAutofit/>
          </a:bodyPr>
          <a:lstStyle>
            <a:lvl1pPr algn="l">
              <a:defRPr sz="1200" b="0" i="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endParaRPr lang="fr-FR" sz="1200">
              <a:latin typeface="Arial" panose="020B0604020202020204" pitchFamily="34" charset="0"/>
              <a:cs typeface="Arial" panose="020B0604020202020204" pitchFamily="34" charset="0"/>
            </a:endParaRP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pic>
        <p:nvPicPr>
          <p:cNvPr id="2" name="Image 1" descr="Une image contenant Graphique, Police, logo, symbole&#10;&#10;Description générée automatiquement">
            <a:extLst>
              <a:ext uri="{FF2B5EF4-FFF2-40B4-BE49-F238E27FC236}">
                <a16:creationId xmlns:a16="http://schemas.microsoft.com/office/drawing/2014/main" id="{89404D98-D597-42F8-610B-5E7E436C8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87CF4F99-F93C-2A36-D840-D9C0E378D549}"/>
              </a:ext>
            </a:extLst>
          </p:cNvPr>
          <p:cNvSpPr/>
          <p:nvPr userDrawn="1"/>
        </p:nvSpPr>
        <p:spPr>
          <a:xfrm>
            <a:off x="-384720" y="3429000"/>
            <a:ext cx="5191525" cy="3731996"/>
          </a:xfrm>
          <a:prstGeom prst="roundRect">
            <a:avLst>
              <a:gd name="adj" fmla="val 7262"/>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21024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exte_4">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C6F39A-5B83-ED63-6A52-3843BC850678}"/>
              </a:ext>
            </a:extLst>
          </p:cNvPr>
          <p:cNvSpPr/>
          <p:nvPr/>
        </p:nvSpPr>
        <p:spPr>
          <a:xfrm>
            <a:off x="0" y="3441420"/>
            <a:ext cx="12192000" cy="3449678"/>
          </a:xfrm>
          <a:prstGeom prst="rect">
            <a:avLst/>
          </a:prstGeom>
          <a:solidFill>
            <a:srgbClr val="F6FAE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2" name="Espace réservé du texte 31">
            <a:extLst>
              <a:ext uri="{FF2B5EF4-FFF2-40B4-BE49-F238E27FC236}">
                <a16:creationId xmlns:a16="http://schemas.microsoft.com/office/drawing/2014/main" id="{96D87C4D-49D7-1E36-421C-1E63A8EF650F}"/>
              </a:ext>
            </a:extLst>
          </p:cNvPr>
          <p:cNvSpPr>
            <a:spLocks noGrp="1"/>
          </p:cNvSpPr>
          <p:nvPr>
            <p:ph type="body" sz="quarter" idx="24" hasCustomPrompt="1"/>
          </p:nvPr>
        </p:nvSpPr>
        <p:spPr>
          <a:xfrm>
            <a:off x="6131782" y="1821030"/>
            <a:ext cx="4802727" cy="7264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54451BA2-C044-61B9-5417-B7E8220B215B}"/>
              </a:ext>
            </a:extLst>
          </p:cNvPr>
          <p:cNvSpPr>
            <a:spLocks noGrp="1"/>
          </p:cNvSpPr>
          <p:nvPr>
            <p:ph type="body" sz="quarter" idx="26" hasCustomPrompt="1"/>
          </p:nvPr>
        </p:nvSpPr>
        <p:spPr>
          <a:xfrm>
            <a:off x="6131782" y="1329437"/>
            <a:ext cx="4802727" cy="385773"/>
          </a:xfrm>
        </p:spPr>
        <p:txBody>
          <a:bodyPr anchor="b">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pic>
        <p:nvPicPr>
          <p:cNvPr id="33" name="Image 32" descr="Une image contenant Graphique, Police, graphisme, symbole&#10;&#10;Description générée automatiquement">
            <a:extLst>
              <a:ext uri="{FF2B5EF4-FFF2-40B4-BE49-F238E27FC236}">
                <a16:creationId xmlns:a16="http://schemas.microsoft.com/office/drawing/2014/main" id="{6C58A8F8-B2D6-2DC9-363B-60AC50E0C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36360" y="5648176"/>
            <a:ext cx="2855640" cy="1242922"/>
          </a:xfrm>
          <a:prstGeom prst="rect">
            <a:avLst/>
          </a:prstGeom>
        </p:spPr>
      </p:pic>
      <p:sp>
        <p:nvSpPr>
          <p:cNvPr id="40" name="Espace réservé du texte 31">
            <a:extLst>
              <a:ext uri="{FF2B5EF4-FFF2-40B4-BE49-F238E27FC236}">
                <a16:creationId xmlns:a16="http://schemas.microsoft.com/office/drawing/2014/main" id="{ADB7C6B4-6E6A-8AA0-9DCE-56ECD1DD4968}"/>
              </a:ext>
            </a:extLst>
          </p:cNvPr>
          <p:cNvSpPr>
            <a:spLocks noGrp="1"/>
          </p:cNvSpPr>
          <p:nvPr>
            <p:ph type="body" sz="quarter" idx="27" hasCustomPrompt="1"/>
          </p:nvPr>
        </p:nvSpPr>
        <p:spPr>
          <a:xfrm>
            <a:off x="6096000" y="4140828"/>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15" name="Espace réservé du texte 31">
            <a:extLst>
              <a:ext uri="{FF2B5EF4-FFF2-40B4-BE49-F238E27FC236}">
                <a16:creationId xmlns:a16="http://schemas.microsoft.com/office/drawing/2014/main" id="{909149AA-F8DB-E94B-EB38-5CE8FE53C78C}"/>
              </a:ext>
            </a:extLst>
          </p:cNvPr>
          <p:cNvSpPr>
            <a:spLocks noGrp="1"/>
          </p:cNvSpPr>
          <p:nvPr>
            <p:ph type="body" sz="quarter" idx="29" hasCustomPrompt="1"/>
          </p:nvPr>
        </p:nvSpPr>
        <p:spPr>
          <a:xfrm>
            <a:off x="6096000" y="4691434"/>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18" name="Espace réservé du texte 31">
            <a:extLst>
              <a:ext uri="{FF2B5EF4-FFF2-40B4-BE49-F238E27FC236}">
                <a16:creationId xmlns:a16="http://schemas.microsoft.com/office/drawing/2014/main" id="{B8DF3A00-10FC-EF6A-481B-80B4FF66C8ED}"/>
              </a:ext>
            </a:extLst>
          </p:cNvPr>
          <p:cNvSpPr>
            <a:spLocks noGrp="1"/>
          </p:cNvSpPr>
          <p:nvPr>
            <p:ph type="body" sz="quarter" idx="31" hasCustomPrompt="1"/>
          </p:nvPr>
        </p:nvSpPr>
        <p:spPr>
          <a:xfrm>
            <a:off x="8184232" y="4140828"/>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0" name="Espace réservé du texte 31">
            <a:extLst>
              <a:ext uri="{FF2B5EF4-FFF2-40B4-BE49-F238E27FC236}">
                <a16:creationId xmlns:a16="http://schemas.microsoft.com/office/drawing/2014/main" id="{E65DBE10-6BBE-3B98-869D-C4A3B9BBB803}"/>
              </a:ext>
            </a:extLst>
          </p:cNvPr>
          <p:cNvSpPr>
            <a:spLocks noGrp="1"/>
          </p:cNvSpPr>
          <p:nvPr>
            <p:ph type="body" sz="quarter" idx="33" hasCustomPrompt="1"/>
          </p:nvPr>
        </p:nvSpPr>
        <p:spPr>
          <a:xfrm>
            <a:off x="8184232" y="4691434"/>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2" name="Espace réservé du texte 31">
            <a:extLst>
              <a:ext uri="{FF2B5EF4-FFF2-40B4-BE49-F238E27FC236}">
                <a16:creationId xmlns:a16="http://schemas.microsoft.com/office/drawing/2014/main" id="{9110F0F6-2057-E3CA-9BAE-572ADC673CF8}"/>
              </a:ext>
            </a:extLst>
          </p:cNvPr>
          <p:cNvSpPr>
            <a:spLocks noGrp="1"/>
          </p:cNvSpPr>
          <p:nvPr>
            <p:ph type="body" sz="quarter" idx="34" hasCustomPrompt="1"/>
          </p:nvPr>
        </p:nvSpPr>
        <p:spPr>
          <a:xfrm>
            <a:off x="6099793" y="5183047"/>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5" name="Espace réservé du texte 31">
            <a:extLst>
              <a:ext uri="{FF2B5EF4-FFF2-40B4-BE49-F238E27FC236}">
                <a16:creationId xmlns:a16="http://schemas.microsoft.com/office/drawing/2014/main" id="{7075CF21-9595-6698-575F-4C1E98694CAC}"/>
              </a:ext>
            </a:extLst>
          </p:cNvPr>
          <p:cNvSpPr>
            <a:spLocks noGrp="1"/>
          </p:cNvSpPr>
          <p:nvPr>
            <p:ph type="body" sz="quarter" idx="35" hasCustomPrompt="1"/>
          </p:nvPr>
        </p:nvSpPr>
        <p:spPr>
          <a:xfrm>
            <a:off x="573089" y="4602923"/>
            <a:ext cx="4802727" cy="1012155"/>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a:t>
            </a:r>
          </a:p>
        </p:txBody>
      </p:sp>
      <p:sp>
        <p:nvSpPr>
          <p:cNvPr id="26" name="Espace réservé du texte 31">
            <a:extLst>
              <a:ext uri="{FF2B5EF4-FFF2-40B4-BE49-F238E27FC236}">
                <a16:creationId xmlns:a16="http://schemas.microsoft.com/office/drawing/2014/main" id="{454B9AD5-B9B3-A14B-3F98-0C236AEA6D9C}"/>
              </a:ext>
            </a:extLst>
          </p:cNvPr>
          <p:cNvSpPr>
            <a:spLocks noGrp="1"/>
          </p:cNvSpPr>
          <p:nvPr>
            <p:ph type="body" sz="quarter" idx="36" hasCustomPrompt="1"/>
          </p:nvPr>
        </p:nvSpPr>
        <p:spPr>
          <a:xfrm>
            <a:off x="573089" y="4140828"/>
            <a:ext cx="4802727" cy="385773"/>
          </a:xfrm>
        </p:spPr>
        <p:txBody>
          <a:bodyPr anchor="t">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sp>
        <p:nvSpPr>
          <p:cNvPr id="3" name="Rectangle 2">
            <a:extLst>
              <a:ext uri="{FF2B5EF4-FFF2-40B4-BE49-F238E27FC236}">
                <a16:creationId xmlns:a16="http://schemas.microsoft.com/office/drawing/2014/main" id="{9F9C7B55-249E-F24A-4CD6-8C92623A4060}"/>
              </a:ext>
            </a:extLst>
          </p:cNvPr>
          <p:cNvSpPr/>
          <p:nvPr userDrawn="1"/>
        </p:nvSpPr>
        <p:spPr>
          <a:xfrm>
            <a:off x="0" y="3441420"/>
            <a:ext cx="12192000" cy="3449678"/>
          </a:xfrm>
          <a:prstGeom prst="rect">
            <a:avLst/>
          </a:prstGeom>
          <a:solidFill>
            <a:srgbClr val="F6FAE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Police, logo, symbole&#10;&#10;Description générée automatiquement">
            <a:extLst>
              <a:ext uri="{FF2B5EF4-FFF2-40B4-BE49-F238E27FC236}">
                <a16:creationId xmlns:a16="http://schemas.microsoft.com/office/drawing/2014/main" id="{53790455-1B83-9E28-E3B4-1374EE0245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 name="Image 4" descr="Une image contenant Graphique, Police, graphisme, symbole&#10;&#10;Description générée automatiquement">
            <a:extLst>
              <a:ext uri="{FF2B5EF4-FFF2-40B4-BE49-F238E27FC236}">
                <a16:creationId xmlns:a16="http://schemas.microsoft.com/office/drawing/2014/main" id="{5C16A4EE-55D9-9F09-147E-7658D4D98E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36360" y="5648176"/>
            <a:ext cx="2855640" cy="1242922"/>
          </a:xfrm>
          <a:prstGeom prst="rect">
            <a:avLst/>
          </a:prstGeom>
        </p:spPr>
      </p:pic>
    </p:spTree>
    <p:extLst>
      <p:ext uri="{BB962C8B-B14F-4D97-AF65-F5344CB8AC3E}">
        <p14:creationId xmlns:p14="http://schemas.microsoft.com/office/powerpoint/2010/main" val="5389471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exte_5">
    <p:bg>
      <p:bgRef idx="1001">
        <a:schemeClr val="bg1"/>
      </p:bgRef>
    </p:bg>
    <p:spTree>
      <p:nvGrpSpPr>
        <p:cNvPr id="1" name=""/>
        <p:cNvGrpSpPr/>
        <p:nvPr/>
      </p:nvGrpSpPr>
      <p:grpSpPr>
        <a:xfrm>
          <a:off x="0" y="0"/>
          <a:ext cx="0" cy="0"/>
          <a:chOff x="0" y="0"/>
          <a:chExt cx="0" cy="0"/>
        </a:xfrm>
      </p:grpSpPr>
      <p:sp>
        <p:nvSpPr>
          <p:cNvPr id="26" name="Ellipse 25">
            <a:extLst>
              <a:ext uri="{FF2B5EF4-FFF2-40B4-BE49-F238E27FC236}">
                <a16:creationId xmlns:a16="http://schemas.microsoft.com/office/drawing/2014/main" id="{02583D41-8AA6-EAE4-A47B-D1A06C625CF4}"/>
              </a:ext>
            </a:extLst>
          </p:cNvPr>
          <p:cNvSpPr/>
          <p:nvPr/>
        </p:nvSpPr>
        <p:spPr>
          <a:xfrm>
            <a:off x="5114590"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9F09487E-7C77-B50D-A8FA-AF30AE9055C6}"/>
              </a:ext>
            </a:extLst>
          </p:cNvPr>
          <p:cNvSpPr/>
          <p:nvPr/>
        </p:nvSpPr>
        <p:spPr>
          <a:xfrm>
            <a:off x="6075013"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AA0F209F-68A4-1C23-B510-DC485F477C2F}"/>
              </a:ext>
            </a:extLst>
          </p:cNvPr>
          <p:cNvSpPr/>
          <p:nvPr/>
        </p:nvSpPr>
        <p:spPr>
          <a:xfrm>
            <a:off x="7035436"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F6EC0C2A-E370-2590-40B9-D1D4FED65251}"/>
              </a:ext>
            </a:extLst>
          </p:cNvPr>
          <p:cNvSpPr/>
          <p:nvPr/>
        </p:nvSpPr>
        <p:spPr>
          <a:xfrm>
            <a:off x="7995859"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5" name="Espace réservé pour une image  37">
            <a:extLst>
              <a:ext uri="{FF2B5EF4-FFF2-40B4-BE49-F238E27FC236}">
                <a16:creationId xmlns:a16="http://schemas.microsoft.com/office/drawing/2014/main" id="{79266906-9A08-17F2-99A6-F75E8CF1FBCB}"/>
              </a:ext>
            </a:extLst>
          </p:cNvPr>
          <p:cNvSpPr>
            <a:spLocks noGrp="1"/>
          </p:cNvSpPr>
          <p:nvPr>
            <p:ph type="pic" sz="quarter" idx="16"/>
          </p:nvPr>
        </p:nvSpPr>
        <p:spPr>
          <a:xfrm>
            <a:off x="573088" y="836764"/>
            <a:ext cx="3960440" cy="5472556"/>
          </a:xfrm>
          <a:prstGeom prst="roundRect">
            <a:avLst>
              <a:gd name="adj" fmla="val 4050"/>
            </a:avLst>
          </a:prstGeom>
        </p:spPr>
        <p:txBody>
          <a:bodyPr/>
          <a:lstStyle/>
          <a:p>
            <a:r>
              <a:rPr lang="fr-FR"/>
              <a:t>Cliquez sur l'icône pour ajouter une image</a:t>
            </a:r>
          </a:p>
        </p:txBody>
      </p:sp>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20" name="Titre 13">
            <a:extLst>
              <a:ext uri="{FF2B5EF4-FFF2-40B4-BE49-F238E27FC236}">
                <a16:creationId xmlns:a16="http://schemas.microsoft.com/office/drawing/2014/main" id="{8EEB32E0-D8E7-6E77-E746-30DF9CA55BD0}"/>
              </a:ext>
            </a:extLst>
          </p:cNvPr>
          <p:cNvSpPr>
            <a:spLocks noGrp="1"/>
          </p:cNvSpPr>
          <p:nvPr>
            <p:ph type="title" hasCustomPrompt="1"/>
          </p:nvPr>
        </p:nvSpPr>
        <p:spPr>
          <a:xfrm>
            <a:off x="5080157"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22" name="Espace réservé du texte 31">
            <a:extLst>
              <a:ext uri="{FF2B5EF4-FFF2-40B4-BE49-F238E27FC236}">
                <a16:creationId xmlns:a16="http://schemas.microsoft.com/office/drawing/2014/main" id="{F6415317-AA33-E697-D496-4FDD4F140FA0}"/>
              </a:ext>
            </a:extLst>
          </p:cNvPr>
          <p:cNvSpPr>
            <a:spLocks noGrp="1"/>
          </p:cNvSpPr>
          <p:nvPr>
            <p:ph type="body" sz="quarter" idx="25" hasCustomPrompt="1"/>
          </p:nvPr>
        </p:nvSpPr>
        <p:spPr>
          <a:xfrm>
            <a:off x="5080157"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2DBB2C30-B6B7-0116-8F0D-0179BB50F672}"/>
              </a:ext>
            </a:extLst>
          </p:cNvPr>
          <p:cNvSpPr>
            <a:spLocks noGrp="1"/>
          </p:cNvSpPr>
          <p:nvPr>
            <p:ph type="body" sz="quarter" idx="24" hasCustomPrompt="1"/>
          </p:nvPr>
        </p:nvSpPr>
        <p:spPr>
          <a:xfrm>
            <a:off x="5119240" y="5313281"/>
            <a:ext cx="5297240" cy="628446"/>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014B80F3-CF23-E984-F65F-20767C43CBAB}"/>
              </a:ext>
            </a:extLst>
          </p:cNvPr>
          <p:cNvSpPr>
            <a:spLocks noGrp="1"/>
          </p:cNvSpPr>
          <p:nvPr>
            <p:ph type="body" sz="quarter" idx="26" hasCustomPrompt="1"/>
          </p:nvPr>
        </p:nvSpPr>
        <p:spPr>
          <a:xfrm>
            <a:off x="5119240" y="4802890"/>
            <a:ext cx="5297240" cy="385773"/>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Espace réservé du texte 31">
            <a:extLst>
              <a:ext uri="{FF2B5EF4-FFF2-40B4-BE49-F238E27FC236}">
                <a16:creationId xmlns:a16="http://schemas.microsoft.com/office/drawing/2014/main" id="{0EA8E3D0-9DE6-CAE5-CAFF-FBB023052A00}"/>
              </a:ext>
            </a:extLst>
          </p:cNvPr>
          <p:cNvSpPr>
            <a:spLocks noGrp="1"/>
          </p:cNvSpPr>
          <p:nvPr>
            <p:ph type="body" sz="quarter" idx="27" hasCustomPrompt="1"/>
          </p:nvPr>
        </p:nvSpPr>
        <p:spPr>
          <a:xfrm>
            <a:off x="9048328" y="3549445"/>
            <a:ext cx="1898176" cy="500032"/>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150 utilisateurs</a:t>
            </a:r>
            <a:br>
              <a:rPr lang="fr-FR" sz="1200">
                <a:latin typeface="Arial" panose="020B0604020202020204" pitchFamily="34" charset="0"/>
                <a:cs typeface="Arial" panose="020B0604020202020204" pitchFamily="34" charset="0"/>
              </a:rPr>
            </a:br>
            <a:r>
              <a:rPr lang="fr-FR" sz="1200">
                <a:latin typeface="Arial" panose="020B0604020202020204" pitchFamily="34" charset="0"/>
                <a:cs typeface="Arial" panose="020B0604020202020204" pitchFamily="34" charset="0"/>
              </a:rPr>
              <a:t>par an</a:t>
            </a:r>
          </a:p>
        </p:txBody>
      </p:sp>
      <p:pic>
        <p:nvPicPr>
          <p:cNvPr id="38" name="Image 37" descr="Une image contenant Graphique, Police, graphisme, symbole&#10;&#10;Description générée automatiquement">
            <a:extLst>
              <a:ext uri="{FF2B5EF4-FFF2-40B4-BE49-F238E27FC236}">
                <a16:creationId xmlns:a16="http://schemas.microsoft.com/office/drawing/2014/main" id="{C193D280-7D7A-EE0E-7A74-233210986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15078"/>
            <a:ext cx="2855640" cy="1242922"/>
          </a:xfrm>
          <a:prstGeom prst="rect">
            <a:avLst/>
          </a:prstGeom>
        </p:spPr>
      </p:pic>
      <p:sp>
        <p:nvSpPr>
          <p:cNvPr id="41" name="Espace réservé pour une image  40">
            <a:extLst>
              <a:ext uri="{FF2B5EF4-FFF2-40B4-BE49-F238E27FC236}">
                <a16:creationId xmlns:a16="http://schemas.microsoft.com/office/drawing/2014/main" id="{A3066D58-4F5D-00B9-9E36-D4239ECD4A54}"/>
              </a:ext>
            </a:extLst>
          </p:cNvPr>
          <p:cNvSpPr>
            <a:spLocks noGrp="1"/>
          </p:cNvSpPr>
          <p:nvPr>
            <p:ph type="pic" sz="quarter" idx="28" hasCustomPrompt="1"/>
          </p:nvPr>
        </p:nvSpPr>
        <p:spPr>
          <a:xfrm>
            <a:off x="5195309" y="3460024"/>
            <a:ext cx="629344" cy="629344"/>
          </a:xfrm>
        </p:spPr>
        <p:txBody>
          <a:bodyPr/>
          <a:lstStyle/>
          <a:p>
            <a:r>
              <a:rPr lang="fr-FR" err="1"/>
              <a:t>picto</a:t>
            </a:r>
            <a:endParaRPr lang="fr-FR"/>
          </a:p>
        </p:txBody>
      </p:sp>
      <p:sp>
        <p:nvSpPr>
          <p:cNvPr id="42" name="Espace réservé pour une image  40">
            <a:extLst>
              <a:ext uri="{FF2B5EF4-FFF2-40B4-BE49-F238E27FC236}">
                <a16:creationId xmlns:a16="http://schemas.microsoft.com/office/drawing/2014/main" id="{6B32C881-F2FD-6F0B-5C81-E58BEED17AB2}"/>
              </a:ext>
            </a:extLst>
          </p:cNvPr>
          <p:cNvSpPr>
            <a:spLocks noGrp="1"/>
          </p:cNvSpPr>
          <p:nvPr>
            <p:ph type="pic" sz="quarter" idx="29" hasCustomPrompt="1"/>
          </p:nvPr>
        </p:nvSpPr>
        <p:spPr>
          <a:xfrm>
            <a:off x="6149038" y="3460024"/>
            <a:ext cx="629344" cy="629344"/>
          </a:xfrm>
        </p:spPr>
        <p:txBody>
          <a:bodyPr/>
          <a:lstStyle/>
          <a:p>
            <a:r>
              <a:rPr lang="fr-FR" err="1"/>
              <a:t>picto</a:t>
            </a:r>
            <a:endParaRPr lang="fr-FR"/>
          </a:p>
        </p:txBody>
      </p:sp>
      <p:sp>
        <p:nvSpPr>
          <p:cNvPr id="43" name="Espace réservé pour une image  40">
            <a:extLst>
              <a:ext uri="{FF2B5EF4-FFF2-40B4-BE49-F238E27FC236}">
                <a16:creationId xmlns:a16="http://schemas.microsoft.com/office/drawing/2014/main" id="{E5743065-6CC3-52D5-A220-9A2F26178A67}"/>
              </a:ext>
            </a:extLst>
          </p:cNvPr>
          <p:cNvSpPr>
            <a:spLocks noGrp="1"/>
          </p:cNvSpPr>
          <p:nvPr>
            <p:ph type="pic" sz="quarter" idx="30" hasCustomPrompt="1"/>
          </p:nvPr>
        </p:nvSpPr>
        <p:spPr>
          <a:xfrm>
            <a:off x="7112599" y="3460024"/>
            <a:ext cx="629344" cy="629344"/>
          </a:xfrm>
        </p:spPr>
        <p:txBody>
          <a:bodyPr/>
          <a:lstStyle/>
          <a:p>
            <a:r>
              <a:rPr lang="fr-FR" err="1"/>
              <a:t>picto</a:t>
            </a:r>
            <a:endParaRPr lang="fr-FR"/>
          </a:p>
        </p:txBody>
      </p:sp>
      <p:sp>
        <p:nvSpPr>
          <p:cNvPr id="45" name="Espace réservé pour une image  40">
            <a:extLst>
              <a:ext uri="{FF2B5EF4-FFF2-40B4-BE49-F238E27FC236}">
                <a16:creationId xmlns:a16="http://schemas.microsoft.com/office/drawing/2014/main" id="{29EC45C4-ECDB-F2F0-0BC6-884838CE8E2A}"/>
              </a:ext>
            </a:extLst>
          </p:cNvPr>
          <p:cNvSpPr>
            <a:spLocks noGrp="1"/>
          </p:cNvSpPr>
          <p:nvPr>
            <p:ph type="pic" sz="quarter" idx="31" hasCustomPrompt="1"/>
          </p:nvPr>
        </p:nvSpPr>
        <p:spPr>
          <a:xfrm>
            <a:off x="8076160" y="3460024"/>
            <a:ext cx="629344" cy="629344"/>
          </a:xfrm>
        </p:spPr>
        <p:txBody>
          <a:bodyPr/>
          <a:lstStyle/>
          <a:p>
            <a:r>
              <a:rPr lang="fr-FR" err="1"/>
              <a:t>picto</a:t>
            </a:r>
            <a:endParaRPr lang="fr-FR"/>
          </a:p>
        </p:txBody>
      </p:sp>
      <p:sp>
        <p:nvSpPr>
          <p:cNvPr id="2" name="Ellipse 1">
            <a:extLst>
              <a:ext uri="{FF2B5EF4-FFF2-40B4-BE49-F238E27FC236}">
                <a16:creationId xmlns:a16="http://schemas.microsoft.com/office/drawing/2014/main" id="{A3E7188E-78D3-822C-38FF-48F72F465AE8}"/>
              </a:ext>
            </a:extLst>
          </p:cNvPr>
          <p:cNvSpPr/>
          <p:nvPr userDrawn="1"/>
        </p:nvSpPr>
        <p:spPr>
          <a:xfrm>
            <a:off x="5114590"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D4CE76CE-734A-6CC5-0CDF-C47603E2A174}"/>
              </a:ext>
            </a:extLst>
          </p:cNvPr>
          <p:cNvSpPr/>
          <p:nvPr userDrawn="1"/>
        </p:nvSpPr>
        <p:spPr>
          <a:xfrm>
            <a:off x="6075013"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D84F9181-3C51-C89E-CE63-61CC86B495F6}"/>
              </a:ext>
            </a:extLst>
          </p:cNvPr>
          <p:cNvSpPr/>
          <p:nvPr userDrawn="1"/>
        </p:nvSpPr>
        <p:spPr>
          <a:xfrm>
            <a:off x="7035436"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2C1C21B7-BFCF-A0CE-837B-249279D3DF3A}"/>
              </a:ext>
            </a:extLst>
          </p:cNvPr>
          <p:cNvSpPr/>
          <p:nvPr userDrawn="1"/>
        </p:nvSpPr>
        <p:spPr>
          <a:xfrm>
            <a:off x="7995859"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Graphique, Police, logo, symbole&#10;&#10;Description générée automatiquement">
            <a:extLst>
              <a:ext uri="{FF2B5EF4-FFF2-40B4-BE49-F238E27FC236}">
                <a16:creationId xmlns:a16="http://schemas.microsoft.com/office/drawing/2014/main" id="{E103ED32-5C14-5689-32D1-0EE0F33D4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Police, graphisme, symbole&#10;&#10;Description générée automatiquement">
            <a:extLst>
              <a:ext uri="{FF2B5EF4-FFF2-40B4-BE49-F238E27FC236}">
                <a16:creationId xmlns:a16="http://schemas.microsoft.com/office/drawing/2014/main" id="{BECB7C61-A434-5811-5E79-FE0E4CD16A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15078"/>
            <a:ext cx="2855640" cy="1242922"/>
          </a:xfrm>
          <a:prstGeom prst="rect">
            <a:avLst/>
          </a:prstGeom>
        </p:spPr>
      </p:pic>
    </p:spTree>
    <p:extLst>
      <p:ext uri="{BB962C8B-B14F-4D97-AF65-F5344CB8AC3E}">
        <p14:creationId xmlns:p14="http://schemas.microsoft.com/office/powerpoint/2010/main" val="42742276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exte_6_A">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251520"/>
            <a:ext cx="12192000" cy="5156495"/>
          </a:xfrm>
          <a:prstGeom prst="roundRect">
            <a:avLst>
              <a:gd name="adj" fmla="val 6534"/>
            </a:avLst>
          </a:prstGeom>
          <a:solidFill>
            <a:srgbClr val="ECB2D2"/>
          </a:solidFill>
          <a:ln>
            <a:solidFill>
              <a:srgbClr val="F9A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1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1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3" name="ZoneTexte 2">
            <a:extLst>
              <a:ext uri="{FF2B5EF4-FFF2-40B4-BE49-F238E27FC236}">
                <a16:creationId xmlns:a16="http://schemas.microsoft.com/office/drawing/2014/main" id="{BA320FA4-5943-2BCD-B156-AA5B03733B09}"/>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3A54574-FE0E-4E2A-35BA-C088D27E8E47}"/>
              </a:ext>
            </a:extLst>
          </p:cNvPr>
          <p:cNvSpPr/>
          <p:nvPr userDrawn="1"/>
        </p:nvSpPr>
        <p:spPr>
          <a:xfrm>
            <a:off x="0" y="-1251520"/>
            <a:ext cx="12192000" cy="5156495"/>
          </a:xfrm>
          <a:prstGeom prst="roundRect">
            <a:avLst>
              <a:gd name="adj" fmla="val 6534"/>
            </a:avLst>
          </a:prstGeom>
          <a:solidFill>
            <a:srgbClr val="ECB2D2"/>
          </a:solidFill>
          <a:ln>
            <a:solidFill>
              <a:srgbClr val="F9A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50D95748-27CD-BCB1-4429-3EB8D459A7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25075211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ste_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119B83C-2B28-619E-0E9A-31952D4998E0}"/>
              </a:ext>
            </a:extLst>
          </p:cNvPr>
          <p:cNvSpPr>
            <a:spLocks noGrp="1"/>
          </p:cNvSpPr>
          <p:nvPr>
            <p:ph idx="1"/>
          </p:nvPr>
        </p:nvSpPr>
        <p:spPr>
          <a:xfrm>
            <a:off x="576242" y="1825625"/>
            <a:ext cx="10920358"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13">
            <a:extLst>
              <a:ext uri="{FF2B5EF4-FFF2-40B4-BE49-F238E27FC236}">
                <a16:creationId xmlns:a16="http://schemas.microsoft.com/office/drawing/2014/main" id="{C2240065-578E-74B7-E7AF-F2DDBD520A56}"/>
              </a:ext>
            </a:extLst>
          </p:cNvPr>
          <p:cNvSpPr>
            <a:spLocks noGrp="1"/>
          </p:cNvSpPr>
          <p:nvPr>
            <p:ph type="title" hasCustomPrompt="1"/>
          </p:nvPr>
        </p:nvSpPr>
        <p:spPr>
          <a:xfrm>
            <a:off x="573193" y="764704"/>
            <a:ext cx="10923407" cy="565944"/>
          </a:xfrm>
          <a:prstGeom prst="rect">
            <a:avLst/>
          </a:prstGeom>
        </p:spPr>
        <p:txBody>
          <a:bodyPr>
            <a:normAutofit/>
          </a:bodyPr>
          <a:lstStyle>
            <a:lvl1pPr algn="l">
              <a:defRPr sz="3200" b="1">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8" name="Espace réservé du texte 51">
            <a:extLst>
              <a:ext uri="{FF2B5EF4-FFF2-40B4-BE49-F238E27FC236}">
                <a16:creationId xmlns:a16="http://schemas.microsoft.com/office/drawing/2014/main" id="{DC724E95-BFF1-2667-6FB6-FF58489704FC}"/>
              </a:ext>
            </a:extLst>
          </p:cNvPr>
          <p:cNvSpPr>
            <a:spLocks noGrp="1"/>
          </p:cNvSpPr>
          <p:nvPr>
            <p:ph type="body" sz="quarter" idx="22" hasCustomPrompt="1"/>
          </p:nvPr>
        </p:nvSpPr>
        <p:spPr>
          <a:xfrm>
            <a:off x="573088" y="478427"/>
            <a:ext cx="1850504" cy="149225"/>
          </a:xfrm>
        </p:spPr>
        <p:txBody>
          <a:bodyPr>
            <a:noAutofit/>
          </a:bodyPr>
          <a:lstStyle>
            <a:lvl1pPr marL="0" indent="0">
              <a:buNone/>
              <a:defRPr sz="800" b="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5E260AAC-D51D-F8DB-CBAB-7C858170C2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25925645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exte_6_B">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179512"/>
            <a:ext cx="12192000" cy="5156495"/>
          </a:xfrm>
          <a:prstGeom prst="roundRect">
            <a:avLst>
              <a:gd name="adj" fmla="val 6534"/>
            </a:avLst>
          </a:prstGeom>
          <a:solidFill>
            <a:srgbClr val="B1D6E4"/>
          </a:solidFill>
          <a:ln>
            <a:solidFill>
              <a:srgbClr val="B1D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4" name="ZoneTexte 3">
            <a:extLst>
              <a:ext uri="{FF2B5EF4-FFF2-40B4-BE49-F238E27FC236}">
                <a16:creationId xmlns:a16="http://schemas.microsoft.com/office/drawing/2014/main" id="{9D17C35D-7020-582B-006D-C3555F76CF6C}"/>
              </a:ext>
            </a:extLst>
          </p:cNvPr>
          <p:cNvSpPr txBox="1"/>
          <p:nvPr/>
        </p:nvSpPr>
        <p:spPr>
          <a:xfrm>
            <a:off x="3045589" y="2651131"/>
            <a:ext cx="6102750" cy="369332"/>
          </a:xfrm>
          <a:prstGeom prst="rect">
            <a:avLst/>
          </a:prstGeom>
          <a:noFill/>
        </p:spPr>
        <p:txBody>
          <a:bodyPr wrap="square">
            <a:spAutoFit/>
          </a:bodyPr>
          <a:lstStyle/>
          <a:p>
            <a:r>
              <a:rPr lang="fr-FR"/>
              <a:t>Texte_6_</a:t>
            </a:r>
          </a:p>
        </p:txBody>
      </p:sp>
      <p:sp>
        <p:nvSpPr>
          <p:cNvPr id="3" name="ZoneTexte 2">
            <a:extLst>
              <a:ext uri="{FF2B5EF4-FFF2-40B4-BE49-F238E27FC236}">
                <a16:creationId xmlns:a16="http://schemas.microsoft.com/office/drawing/2014/main" id="{099870DB-B93B-5C3D-DF8B-C935E7EC1FA2}"/>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5" name="Rectangle: Rounded Corners 3">
            <a:extLst>
              <a:ext uri="{FF2B5EF4-FFF2-40B4-BE49-F238E27FC236}">
                <a16:creationId xmlns:a16="http://schemas.microsoft.com/office/drawing/2014/main" id="{74019C63-7EE1-E2A7-2B3F-1FEB7409A449}"/>
              </a:ext>
            </a:extLst>
          </p:cNvPr>
          <p:cNvSpPr/>
          <p:nvPr userDrawn="1"/>
        </p:nvSpPr>
        <p:spPr>
          <a:xfrm>
            <a:off x="0" y="-1179512"/>
            <a:ext cx="12192000" cy="5156495"/>
          </a:xfrm>
          <a:prstGeom prst="roundRect">
            <a:avLst>
              <a:gd name="adj" fmla="val 6534"/>
            </a:avLst>
          </a:prstGeom>
          <a:solidFill>
            <a:srgbClr val="B1D6E4"/>
          </a:solidFill>
          <a:ln>
            <a:solidFill>
              <a:srgbClr val="B1D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Image 5" descr="Une image contenant Graphique, Police, logo, symbole&#10;&#10;Description générée automatiquement">
            <a:extLst>
              <a:ext uri="{FF2B5EF4-FFF2-40B4-BE49-F238E27FC236}">
                <a16:creationId xmlns:a16="http://schemas.microsoft.com/office/drawing/2014/main" id="{8AEC5ACA-08B0-9587-8F17-3DFA0B505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7" name="ZoneTexte 6">
            <a:extLst>
              <a:ext uri="{FF2B5EF4-FFF2-40B4-BE49-F238E27FC236}">
                <a16:creationId xmlns:a16="http://schemas.microsoft.com/office/drawing/2014/main" id="{493B1CC1-C3EB-E475-9154-7463CCA21B8E}"/>
              </a:ext>
            </a:extLst>
          </p:cNvPr>
          <p:cNvSpPr txBox="1"/>
          <p:nvPr userDrawn="1"/>
        </p:nvSpPr>
        <p:spPr>
          <a:xfrm>
            <a:off x="3045589" y="2651131"/>
            <a:ext cx="6102750" cy="369332"/>
          </a:xfrm>
          <a:prstGeom prst="rect">
            <a:avLst/>
          </a:prstGeom>
          <a:noFill/>
        </p:spPr>
        <p:txBody>
          <a:bodyPr wrap="square">
            <a:spAutoFit/>
          </a:bodyPr>
          <a:lstStyle/>
          <a:p>
            <a:r>
              <a:rPr lang="fr-FR"/>
              <a:t>Texte_6_</a:t>
            </a:r>
          </a:p>
        </p:txBody>
      </p:sp>
    </p:spTree>
    <p:extLst>
      <p:ext uri="{BB962C8B-B14F-4D97-AF65-F5344CB8AC3E}">
        <p14:creationId xmlns:p14="http://schemas.microsoft.com/office/powerpoint/2010/main" val="1556659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exte_6_C">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C6CE41"/>
          </a:solidFill>
          <a:ln>
            <a:solidFill>
              <a:srgbClr val="C6CE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3" name="ZoneTexte 2">
            <a:extLst>
              <a:ext uri="{FF2B5EF4-FFF2-40B4-BE49-F238E27FC236}">
                <a16:creationId xmlns:a16="http://schemas.microsoft.com/office/drawing/2014/main" id="{DA783EDF-EF9B-3C80-8C85-436B7294A4E1}"/>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E3980A9-085D-E4CD-C2BF-D3728ACE949E}"/>
              </a:ext>
            </a:extLst>
          </p:cNvPr>
          <p:cNvSpPr/>
          <p:nvPr userDrawn="1"/>
        </p:nvSpPr>
        <p:spPr>
          <a:xfrm>
            <a:off x="0" y="-1585700"/>
            <a:ext cx="12192000" cy="5156495"/>
          </a:xfrm>
          <a:prstGeom prst="roundRect">
            <a:avLst>
              <a:gd name="adj" fmla="val 6534"/>
            </a:avLst>
          </a:prstGeom>
          <a:solidFill>
            <a:srgbClr val="C6CE41"/>
          </a:solidFill>
          <a:ln>
            <a:solidFill>
              <a:srgbClr val="C6CE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14D3B9D4-3A70-8899-7120-E7CA4576CA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38652004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exte_6_D">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E94F35"/>
          </a:solidFill>
          <a:ln>
            <a:solidFill>
              <a:srgbClr val="E94F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chemeClr val="bg1"/>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chemeClr val="bg1"/>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3" name="ZoneTexte 2">
            <a:extLst>
              <a:ext uri="{FF2B5EF4-FFF2-40B4-BE49-F238E27FC236}">
                <a16:creationId xmlns:a16="http://schemas.microsoft.com/office/drawing/2014/main" id="{1FF301F5-F6C5-9DA2-690C-FC99F2498A72}"/>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A57A570-DBE5-56A2-F207-3318F0C63725}"/>
              </a:ext>
            </a:extLst>
          </p:cNvPr>
          <p:cNvSpPr/>
          <p:nvPr userDrawn="1"/>
        </p:nvSpPr>
        <p:spPr>
          <a:xfrm>
            <a:off x="0" y="-1585700"/>
            <a:ext cx="12192000" cy="5156495"/>
          </a:xfrm>
          <a:prstGeom prst="roundRect">
            <a:avLst>
              <a:gd name="adj" fmla="val 6534"/>
            </a:avLst>
          </a:prstGeom>
          <a:solidFill>
            <a:srgbClr val="E94F35"/>
          </a:solidFill>
          <a:ln>
            <a:solidFill>
              <a:srgbClr val="E94F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ABB77D11-BAE9-605A-32B3-F5836218F2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40140067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exte_6_E">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7674" y="-1364704"/>
            <a:ext cx="12192000" cy="5156495"/>
          </a:xfrm>
          <a:prstGeom prst="roundRect">
            <a:avLst>
              <a:gd name="adj" fmla="val 6534"/>
            </a:avLst>
          </a:prstGeom>
          <a:solidFill>
            <a:srgbClr val="303876"/>
          </a:solidFill>
          <a:ln>
            <a:solidFill>
              <a:srgbClr val="30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3" name="ZoneTexte 2">
            <a:extLst>
              <a:ext uri="{FF2B5EF4-FFF2-40B4-BE49-F238E27FC236}">
                <a16:creationId xmlns:a16="http://schemas.microsoft.com/office/drawing/2014/main" id="{10F79ED1-489D-D747-D7F3-D495E80E2454}"/>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CABF3A9-9C29-5EC6-F4C9-20993B2E8257}"/>
              </a:ext>
            </a:extLst>
          </p:cNvPr>
          <p:cNvSpPr/>
          <p:nvPr userDrawn="1"/>
        </p:nvSpPr>
        <p:spPr>
          <a:xfrm>
            <a:off x="7674" y="-1364704"/>
            <a:ext cx="12192000" cy="5156495"/>
          </a:xfrm>
          <a:prstGeom prst="roundRect">
            <a:avLst>
              <a:gd name="adj" fmla="val 6534"/>
            </a:avLst>
          </a:prstGeom>
          <a:solidFill>
            <a:srgbClr val="303876"/>
          </a:solidFill>
          <a:ln>
            <a:solidFill>
              <a:srgbClr val="30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8761B59F-9D36-696A-03C0-16AFCEA86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32149162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exte_6_F">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9185BE"/>
          </a:solidFill>
          <a:ln>
            <a:solidFill>
              <a:srgbClr val="918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3" name="ZoneTexte 2">
            <a:extLst>
              <a:ext uri="{FF2B5EF4-FFF2-40B4-BE49-F238E27FC236}">
                <a16:creationId xmlns:a16="http://schemas.microsoft.com/office/drawing/2014/main" id="{3EF88A11-0269-DDE8-030F-9E1A63D32784}"/>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7ADC04B-94F1-1AFC-2877-52912CB10C1E}"/>
              </a:ext>
            </a:extLst>
          </p:cNvPr>
          <p:cNvSpPr/>
          <p:nvPr userDrawn="1"/>
        </p:nvSpPr>
        <p:spPr>
          <a:xfrm>
            <a:off x="0" y="-1585700"/>
            <a:ext cx="12192000" cy="5156495"/>
          </a:xfrm>
          <a:prstGeom prst="roundRect">
            <a:avLst>
              <a:gd name="adj" fmla="val 6534"/>
            </a:avLst>
          </a:prstGeom>
          <a:solidFill>
            <a:srgbClr val="9185BE"/>
          </a:solidFill>
          <a:ln>
            <a:solidFill>
              <a:srgbClr val="918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24E54EB5-EA68-892A-9F11-A727C71192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9734235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exte_6_G">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F3C460"/>
          </a:solidFill>
          <a:ln>
            <a:solidFill>
              <a:srgbClr val="F3C4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294754"/>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3" name="ZoneTexte 2">
            <a:extLst>
              <a:ext uri="{FF2B5EF4-FFF2-40B4-BE49-F238E27FC236}">
                <a16:creationId xmlns:a16="http://schemas.microsoft.com/office/drawing/2014/main" id="{1DF5DDBB-A73D-C368-9945-5270B19960CB}"/>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7B9D9CB-F919-C1D6-627A-A61124A73726}"/>
              </a:ext>
            </a:extLst>
          </p:cNvPr>
          <p:cNvSpPr/>
          <p:nvPr userDrawn="1"/>
        </p:nvSpPr>
        <p:spPr>
          <a:xfrm>
            <a:off x="0" y="-1585700"/>
            <a:ext cx="12192000" cy="5156495"/>
          </a:xfrm>
          <a:prstGeom prst="roundRect">
            <a:avLst>
              <a:gd name="adj" fmla="val 6534"/>
            </a:avLst>
          </a:prstGeom>
          <a:solidFill>
            <a:srgbClr val="F3C460"/>
          </a:solidFill>
          <a:ln>
            <a:solidFill>
              <a:srgbClr val="F3C4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71FF550F-D884-B4B3-2DE6-68BEC11E9A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5080599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exte_6_H">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294754"/>
          </a:solidFill>
          <a:ln>
            <a:solidFill>
              <a:srgbClr val="29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3" name="ZoneTexte 2">
            <a:extLst>
              <a:ext uri="{FF2B5EF4-FFF2-40B4-BE49-F238E27FC236}">
                <a16:creationId xmlns:a16="http://schemas.microsoft.com/office/drawing/2014/main" id="{486908E2-79B0-89AA-BFE6-950466DF6E1B}"/>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AAA090F-7B3C-F94A-9066-2A96BF208FC0}"/>
              </a:ext>
            </a:extLst>
          </p:cNvPr>
          <p:cNvSpPr/>
          <p:nvPr userDrawn="1"/>
        </p:nvSpPr>
        <p:spPr>
          <a:xfrm>
            <a:off x="0" y="-1585700"/>
            <a:ext cx="12192000" cy="5156495"/>
          </a:xfrm>
          <a:prstGeom prst="roundRect">
            <a:avLst>
              <a:gd name="adj" fmla="val 6534"/>
            </a:avLst>
          </a:prstGeom>
          <a:solidFill>
            <a:srgbClr val="294754"/>
          </a:solidFill>
          <a:ln>
            <a:solidFill>
              <a:srgbClr val="29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E140F2CD-99C6-FB26-D15B-8B450E75D0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5531326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hronologie_A">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
        <p:nvSpPr>
          <p:cNvPr id="2" name="Rectangle: Rounded Corners 3">
            <a:extLst>
              <a:ext uri="{FF2B5EF4-FFF2-40B4-BE49-F238E27FC236}">
                <a16:creationId xmlns:a16="http://schemas.microsoft.com/office/drawing/2014/main" id="{35176434-9241-5BAD-34AC-652408B6B6C7}"/>
              </a:ext>
            </a:extLst>
          </p:cNvPr>
          <p:cNvSpPr/>
          <p:nvPr userDrawn="1"/>
        </p:nvSpPr>
        <p:spPr>
          <a:xfrm>
            <a:off x="-48344" y="3717032"/>
            <a:ext cx="12288688" cy="325565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7BBE7AEF-DFAA-F174-5AB0-5027A13E6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Caractère coloré&#10;&#10;Description générée automatiquement">
            <a:extLst>
              <a:ext uri="{FF2B5EF4-FFF2-40B4-BE49-F238E27FC236}">
                <a16:creationId xmlns:a16="http://schemas.microsoft.com/office/drawing/2014/main" id="{29C8A095-8D42-57E5-EE0F-BEA7C7C293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36388210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hronologie_B">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
        <p:nvSpPr>
          <p:cNvPr id="2" name="Rectangle: Rounded Corners 3">
            <a:extLst>
              <a:ext uri="{FF2B5EF4-FFF2-40B4-BE49-F238E27FC236}">
                <a16:creationId xmlns:a16="http://schemas.microsoft.com/office/drawing/2014/main" id="{CB959ABB-CCF5-35CB-E5D5-58AB85E546D3}"/>
              </a:ext>
            </a:extLst>
          </p:cNvPr>
          <p:cNvSpPr/>
          <p:nvPr userDrawn="1"/>
        </p:nvSpPr>
        <p:spPr>
          <a:xfrm>
            <a:off x="-48344" y="3717032"/>
            <a:ext cx="12288688" cy="325565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ADBA6F29-0B74-B7A0-DBCD-6030484CC4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Caractère coloré&#10;&#10;Description générée automatiquement">
            <a:extLst>
              <a:ext uri="{FF2B5EF4-FFF2-40B4-BE49-F238E27FC236}">
                <a16:creationId xmlns:a16="http://schemas.microsoft.com/office/drawing/2014/main" id="{C2228FB6-F239-CEA9-824F-479241AFCD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213308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hronologie_C">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
        <p:nvSpPr>
          <p:cNvPr id="2" name="Rectangle: Rounded Corners 3">
            <a:extLst>
              <a:ext uri="{FF2B5EF4-FFF2-40B4-BE49-F238E27FC236}">
                <a16:creationId xmlns:a16="http://schemas.microsoft.com/office/drawing/2014/main" id="{F65CDFC4-C60F-4702-AFF0-B39ABCC93B47}"/>
              </a:ext>
            </a:extLst>
          </p:cNvPr>
          <p:cNvSpPr/>
          <p:nvPr userDrawn="1"/>
        </p:nvSpPr>
        <p:spPr>
          <a:xfrm>
            <a:off x="-48344" y="3717032"/>
            <a:ext cx="12288688" cy="325565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15CC7AF0-7A47-4085-A4E5-CBA8D4AFF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Caractère coloré&#10;&#10;Description générée automatiquement">
            <a:extLst>
              <a:ext uri="{FF2B5EF4-FFF2-40B4-BE49-F238E27FC236}">
                <a16:creationId xmlns:a16="http://schemas.microsoft.com/office/drawing/2014/main" id="{5D54433C-F7EC-2426-6AEB-A83C4D31F1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41526758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e_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119B83C-2B28-619E-0E9A-31952D4998E0}"/>
              </a:ext>
            </a:extLst>
          </p:cNvPr>
          <p:cNvSpPr>
            <a:spLocks noGrp="1"/>
          </p:cNvSpPr>
          <p:nvPr>
            <p:ph idx="1"/>
          </p:nvPr>
        </p:nvSpPr>
        <p:spPr>
          <a:xfrm>
            <a:off x="576241" y="2492895"/>
            <a:ext cx="5287829" cy="368406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13">
            <a:extLst>
              <a:ext uri="{FF2B5EF4-FFF2-40B4-BE49-F238E27FC236}">
                <a16:creationId xmlns:a16="http://schemas.microsoft.com/office/drawing/2014/main" id="{C2240065-578E-74B7-E7AF-F2DDBD520A56}"/>
              </a:ext>
            </a:extLst>
          </p:cNvPr>
          <p:cNvSpPr>
            <a:spLocks noGrp="1"/>
          </p:cNvSpPr>
          <p:nvPr>
            <p:ph type="title" hasCustomPrompt="1"/>
          </p:nvPr>
        </p:nvSpPr>
        <p:spPr>
          <a:xfrm>
            <a:off x="573193" y="764704"/>
            <a:ext cx="10923407" cy="565944"/>
          </a:xfrm>
          <a:prstGeom prst="rect">
            <a:avLst/>
          </a:prstGeom>
        </p:spPr>
        <p:txBody>
          <a:bodyPr>
            <a:normAutofit/>
          </a:bodyPr>
          <a:lstStyle>
            <a:lvl1pPr algn="l">
              <a:defRPr sz="3200" b="1">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8" name="Espace réservé du texte 51">
            <a:extLst>
              <a:ext uri="{FF2B5EF4-FFF2-40B4-BE49-F238E27FC236}">
                <a16:creationId xmlns:a16="http://schemas.microsoft.com/office/drawing/2014/main" id="{DC724E95-BFF1-2667-6FB6-FF58489704FC}"/>
              </a:ext>
            </a:extLst>
          </p:cNvPr>
          <p:cNvSpPr>
            <a:spLocks noGrp="1"/>
          </p:cNvSpPr>
          <p:nvPr>
            <p:ph type="body" sz="quarter" idx="22" hasCustomPrompt="1"/>
          </p:nvPr>
        </p:nvSpPr>
        <p:spPr>
          <a:xfrm>
            <a:off x="573088" y="478427"/>
            <a:ext cx="1850504" cy="149225"/>
          </a:xfrm>
        </p:spPr>
        <p:txBody>
          <a:bodyPr>
            <a:noAutofit/>
          </a:bodyPr>
          <a:lstStyle>
            <a:lvl1pPr marL="0" indent="0">
              <a:buNone/>
              <a:defRPr sz="800" b="0"/>
            </a:lvl1pPr>
          </a:lstStyle>
          <a:p>
            <a:pPr lvl="0"/>
            <a:r>
              <a:rPr lang="fr-FR"/>
              <a:t>NOM DE LA PRESENTATION</a:t>
            </a:r>
          </a:p>
        </p:txBody>
      </p:sp>
      <p:sp>
        <p:nvSpPr>
          <p:cNvPr id="2" name="Espace réservé du contenu 2">
            <a:extLst>
              <a:ext uri="{FF2B5EF4-FFF2-40B4-BE49-F238E27FC236}">
                <a16:creationId xmlns:a16="http://schemas.microsoft.com/office/drawing/2014/main" id="{BF7942C9-1C11-1438-98E7-2ABB61B4C700}"/>
              </a:ext>
            </a:extLst>
          </p:cNvPr>
          <p:cNvSpPr>
            <a:spLocks noGrp="1"/>
          </p:cNvSpPr>
          <p:nvPr>
            <p:ph idx="23"/>
          </p:nvPr>
        </p:nvSpPr>
        <p:spPr>
          <a:xfrm>
            <a:off x="6327930" y="2492895"/>
            <a:ext cx="5173672" cy="368406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1">
            <a:extLst>
              <a:ext uri="{FF2B5EF4-FFF2-40B4-BE49-F238E27FC236}">
                <a16:creationId xmlns:a16="http://schemas.microsoft.com/office/drawing/2014/main" id="{E6EDDBF2-8A31-FB02-A4D6-273B2F3A7831}"/>
              </a:ext>
            </a:extLst>
          </p:cNvPr>
          <p:cNvSpPr>
            <a:spLocks noGrp="1"/>
          </p:cNvSpPr>
          <p:nvPr>
            <p:ph type="body" sz="quarter" idx="26" hasCustomPrompt="1"/>
          </p:nvPr>
        </p:nvSpPr>
        <p:spPr>
          <a:xfrm>
            <a:off x="573087" y="1694633"/>
            <a:ext cx="5287829" cy="654247"/>
          </a:xfrm>
        </p:spPr>
        <p:txBody>
          <a:bodyPr anchor="t">
            <a:noAutofit/>
          </a:bodyPr>
          <a:lstStyle>
            <a:lvl1pPr marL="0" indent="0" algn="l">
              <a:buNone/>
              <a:defRPr sz="1200" b="0">
                <a:solidFill>
                  <a:srgbClr val="294754"/>
                </a:solidFill>
              </a:defRPr>
            </a:lvl1pPr>
            <a:lvl2pPr algn="l">
              <a:defRPr/>
            </a:lvl2pPr>
          </a:lstStyle>
          <a:p>
            <a:pPr lvl="0"/>
            <a:r>
              <a:rPr lang="en-US" err="1"/>
              <a:t>Vivamus</a:t>
            </a:r>
            <a:r>
              <a:rPr lang="en-US"/>
              <a:t> </a:t>
            </a:r>
            <a:r>
              <a:rPr lang="en-US" err="1"/>
              <a:t>eleifend</a:t>
            </a:r>
            <a:r>
              <a:rPr lang="en-US"/>
              <a:t> lorem </a:t>
            </a:r>
            <a:r>
              <a:rPr lang="en-US" err="1"/>
              <a:t>commodo</a:t>
            </a:r>
            <a:r>
              <a:rPr lang="en-US"/>
              <a:t> </a:t>
            </a:r>
            <a:r>
              <a:rPr lang="en-US" err="1"/>
              <a:t>metus</a:t>
            </a:r>
            <a:r>
              <a:rPr lang="en-US"/>
              <a:t> </a:t>
            </a:r>
            <a:r>
              <a:rPr lang="en-US" err="1"/>
              <a:t>euismod</a:t>
            </a:r>
            <a:r>
              <a:rPr lang="en-US"/>
              <a:t> </a:t>
            </a:r>
            <a:r>
              <a:rPr lang="en-US" err="1"/>
              <a:t>aliquam</a:t>
            </a:r>
            <a:r>
              <a:rPr lang="en-US"/>
              <a:t> </a:t>
            </a:r>
            <a:r>
              <a:rPr lang="en-US" err="1"/>
              <a:t>eget</a:t>
            </a:r>
            <a:r>
              <a:rPr lang="en-US"/>
              <a:t> </a:t>
            </a:r>
            <a:r>
              <a:rPr lang="en-US" err="1"/>
              <a:t>ut</a:t>
            </a:r>
            <a:r>
              <a:rPr lang="en-US"/>
              <a:t> </a:t>
            </a:r>
            <a:r>
              <a:rPr lang="en-US" err="1"/>
              <a:t>enim</a:t>
            </a:r>
            <a:r>
              <a:rPr lang="en-US"/>
              <a:t>. </a:t>
            </a:r>
            <a:r>
              <a:rPr lang="en-US" err="1"/>
              <a:t>Mauris</a:t>
            </a:r>
            <a:r>
              <a:rPr lang="en-US"/>
              <a:t> ac </a:t>
            </a:r>
            <a:r>
              <a:rPr lang="en-US" err="1"/>
              <a:t>velit</a:t>
            </a:r>
            <a:r>
              <a:rPr lang="en-US"/>
              <a:t> </a:t>
            </a:r>
            <a:r>
              <a:rPr lang="en-US" err="1"/>
              <a:t>sodales</a:t>
            </a:r>
            <a:r>
              <a:rPr lang="en-US"/>
              <a:t> eros </a:t>
            </a:r>
            <a:r>
              <a:rPr lang="en-US" err="1"/>
              <a:t>laoreet</a:t>
            </a:r>
            <a:r>
              <a:rPr lang="en-US"/>
              <a:t> vestibulum. </a:t>
            </a:r>
            <a:r>
              <a:rPr lang="en-US" err="1"/>
              <a:t>Mauris</a:t>
            </a:r>
            <a:r>
              <a:rPr lang="en-US"/>
              <a:t> a libero vel </a:t>
            </a:r>
            <a:r>
              <a:rPr lang="en-US" err="1"/>
              <a:t>risus</a:t>
            </a:r>
            <a:r>
              <a:rPr lang="en-US"/>
              <a:t> </a:t>
            </a:r>
            <a:r>
              <a:rPr lang="en-US" err="1"/>
              <a:t>fringilla</a:t>
            </a:r>
            <a:r>
              <a:rPr lang="en-US"/>
              <a:t> gravida. </a:t>
            </a:r>
          </a:p>
        </p:txBody>
      </p:sp>
      <p:sp>
        <p:nvSpPr>
          <p:cNvPr id="5" name="Espace réservé du texte 31">
            <a:extLst>
              <a:ext uri="{FF2B5EF4-FFF2-40B4-BE49-F238E27FC236}">
                <a16:creationId xmlns:a16="http://schemas.microsoft.com/office/drawing/2014/main" id="{60CB93F1-3F8B-BEFE-9425-04A3FB79BAD1}"/>
              </a:ext>
            </a:extLst>
          </p:cNvPr>
          <p:cNvSpPr>
            <a:spLocks noGrp="1"/>
          </p:cNvSpPr>
          <p:nvPr>
            <p:ph type="body" sz="quarter" idx="27" hasCustomPrompt="1"/>
          </p:nvPr>
        </p:nvSpPr>
        <p:spPr>
          <a:xfrm>
            <a:off x="6317519" y="1694633"/>
            <a:ext cx="5173672" cy="654247"/>
          </a:xfrm>
        </p:spPr>
        <p:txBody>
          <a:bodyPr anchor="t">
            <a:noAutofit/>
          </a:bodyPr>
          <a:lstStyle>
            <a:lvl1pPr marL="0" indent="0" algn="l">
              <a:buNone/>
              <a:defRPr sz="1200" b="0">
                <a:solidFill>
                  <a:srgbClr val="294754"/>
                </a:solidFill>
              </a:defRPr>
            </a:lvl1pPr>
            <a:lvl2pPr algn="l">
              <a:defRPr/>
            </a:lvl2pPr>
          </a:lstStyle>
          <a:p>
            <a:pPr lvl="0"/>
            <a:r>
              <a:rPr lang="en-US" err="1"/>
              <a:t>Vivamus</a:t>
            </a:r>
            <a:r>
              <a:rPr lang="en-US"/>
              <a:t> </a:t>
            </a:r>
            <a:r>
              <a:rPr lang="en-US" err="1"/>
              <a:t>eleifend</a:t>
            </a:r>
            <a:r>
              <a:rPr lang="en-US"/>
              <a:t> lorem </a:t>
            </a:r>
            <a:r>
              <a:rPr lang="en-US" err="1"/>
              <a:t>commodo</a:t>
            </a:r>
            <a:r>
              <a:rPr lang="en-US"/>
              <a:t> </a:t>
            </a:r>
            <a:r>
              <a:rPr lang="en-US" err="1"/>
              <a:t>metus</a:t>
            </a:r>
            <a:r>
              <a:rPr lang="en-US"/>
              <a:t> </a:t>
            </a:r>
            <a:r>
              <a:rPr lang="en-US" err="1"/>
              <a:t>euismod</a:t>
            </a:r>
            <a:r>
              <a:rPr lang="en-US"/>
              <a:t> </a:t>
            </a:r>
            <a:r>
              <a:rPr lang="en-US" err="1"/>
              <a:t>aliquam</a:t>
            </a:r>
            <a:r>
              <a:rPr lang="en-US"/>
              <a:t> </a:t>
            </a:r>
            <a:r>
              <a:rPr lang="en-US" err="1"/>
              <a:t>eget</a:t>
            </a:r>
            <a:r>
              <a:rPr lang="en-US"/>
              <a:t> </a:t>
            </a:r>
            <a:r>
              <a:rPr lang="en-US" err="1"/>
              <a:t>ut</a:t>
            </a:r>
            <a:r>
              <a:rPr lang="en-US"/>
              <a:t> </a:t>
            </a:r>
            <a:r>
              <a:rPr lang="en-US" err="1"/>
              <a:t>enim</a:t>
            </a:r>
            <a:r>
              <a:rPr lang="en-US"/>
              <a:t>. </a:t>
            </a:r>
            <a:r>
              <a:rPr lang="en-US" err="1"/>
              <a:t>Mauris</a:t>
            </a:r>
            <a:r>
              <a:rPr lang="en-US"/>
              <a:t> ac </a:t>
            </a:r>
            <a:r>
              <a:rPr lang="en-US" err="1"/>
              <a:t>velit</a:t>
            </a:r>
            <a:r>
              <a:rPr lang="en-US"/>
              <a:t> </a:t>
            </a:r>
            <a:r>
              <a:rPr lang="en-US" err="1"/>
              <a:t>sodales</a:t>
            </a:r>
            <a:r>
              <a:rPr lang="en-US"/>
              <a:t> eros </a:t>
            </a:r>
            <a:r>
              <a:rPr lang="en-US" err="1"/>
              <a:t>laoreet</a:t>
            </a:r>
            <a:r>
              <a:rPr lang="en-US"/>
              <a:t> vestibulum. </a:t>
            </a:r>
            <a:r>
              <a:rPr lang="en-US" err="1"/>
              <a:t>Mauris</a:t>
            </a:r>
            <a:r>
              <a:rPr lang="en-US"/>
              <a:t> a libero vel </a:t>
            </a:r>
            <a:r>
              <a:rPr lang="en-US" err="1"/>
              <a:t>risus</a:t>
            </a:r>
            <a:r>
              <a:rPr lang="en-US"/>
              <a:t> </a:t>
            </a:r>
            <a:r>
              <a:rPr lang="en-US" err="1"/>
              <a:t>fringilla</a:t>
            </a:r>
            <a:r>
              <a:rPr lang="en-US"/>
              <a:t> gravida. </a:t>
            </a:r>
          </a:p>
        </p:txBody>
      </p:sp>
      <p:pic>
        <p:nvPicPr>
          <p:cNvPr id="6" name="Image 5" descr="Une image contenant Graphique, Police, logo, symbole&#10;&#10;Description générée automatiquement">
            <a:extLst>
              <a:ext uri="{FF2B5EF4-FFF2-40B4-BE49-F238E27FC236}">
                <a16:creationId xmlns:a16="http://schemas.microsoft.com/office/drawing/2014/main" id="{86486677-CDF9-8FB1-1291-C9A48B977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36786314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hronologie_D">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
        <p:nvSpPr>
          <p:cNvPr id="2" name="Rectangle: Rounded Corners 3">
            <a:extLst>
              <a:ext uri="{FF2B5EF4-FFF2-40B4-BE49-F238E27FC236}">
                <a16:creationId xmlns:a16="http://schemas.microsoft.com/office/drawing/2014/main" id="{93269234-DD19-20B3-B2E2-F74D04CC3F8C}"/>
              </a:ext>
            </a:extLst>
          </p:cNvPr>
          <p:cNvSpPr/>
          <p:nvPr userDrawn="1"/>
        </p:nvSpPr>
        <p:spPr>
          <a:xfrm>
            <a:off x="-48344" y="3717032"/>
            <a:ext cx="12288688" cy="325565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39A62F0E-68D3-A3F4-C3A1-0D32025506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Caractère coloré&#10;&#10;Description générée automatiquement">
            <a:extLst>
              <a:ext uri="{FF2B5EF4-FFF2-40B4-BE49-F238E27FC236}">
                <a16:creationId xmlns:a16="http://schemas.microsoft.com/office/drawing/2014/main" id="{469F9805-E219-F4B9-38E3-C1A87D15AC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28516221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hronologie_E">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
        <p:nvSpPr>
          <p:cNvPr id="2" name="Rectangle: Rounded Corners 3">
            <a:extLst>
              <a:ext uri="{FF2B5EF4-FFF2-40B4-BE49-F238E27FC236}">
                <a16:creationId xmlns:a16="http://schemas.microsoft.com/office/drawing/2014/main" id="{F07ECF3E-3916-8DAA-D738-2872793B02B5}"/>
              </a:ext>
            </a:extLst>
          </p:cNvPr>
          <p:cNvSpPr/>
          <p:nvPr userDrawn="1"/>
        </p:nvSpPr>
        <p:spPr>
          <a:xfrm>
            <a:off x="-48344" y="3717032"/>
            <a:ext cx="12288688" cy="325565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1008A56B-68B2-FDC8-C3AD-B764B2D5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Caractère coloré&#10;&#10;Description générée automatiquement">
            <a:extLst>
              <a:ext uri="{FF2B5EF4-FFF2-40B4-BE49-F238E27FC236}">
                <a16:creationId xmlns:a16="http://schemas.microsoft.com/office/drawing/2014/main" id="{18A70A39-5140-8244-5865-FBE1B813AE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3237303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hronologie_F">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
        <p:nvSpPr>
          <p:cNvPr id="2" name="Rectangle: Rounded Corners 3">
            <a:extLst>
              <a:ext uri="{FF2B5EF4-FFF2-40B4-BE49-F238E27FC236}">
                <a16:creationId xmlns:a16="http://schemas.microsoft.com/office/drawing/2014/main" id="{A574415D-2EBB-933D-3E67-E1F26554A60C}"/>
              </a:ext>
            </a:extLst>
          </p:cNvPr>
          <p:cNvSpPr/>
          <p:nvPr userDrawn="1"/>
        </p:nvSpPr>
        <p:spPr>
          <a:xfrm>
            <a:off x="-48344" y="3717032"/>
            <a:ext cx="12288688" cy="325565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D441E2CB-BC89-4214-A3B7-5923BCAB1E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Caractère coloré&#10;&#10;Description générée automatiquement">
            <a:extLst>
              <a:ext uri="{FF2B5EF4-FFF2-40B4-BE49-F238E27FC236}">
                <a16:creationId xmlns:a16="http://schemas.microsoft.com/office/drawing/2014/main" id="{0619104D-4214-44D6-41D0-199774CD4B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42097961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hronologie_G">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
        <p:nvSpPr>
          <p:cNvPr id="2" name="Rectangle: Rounded Corners 3">
            <a:extLst>
              <a:ext uri="{FF2B5EF4-FFF2-40B4-BE49-F238E27FC236}">
                <a16:creationId xmlns:a16="http://schemas.microsoft.com/office/drawing/2014/main" id="{6BE547F5-1FAD-18F2-89DA-BBE353C275A6}"/>
              </a:ext>
            </a:extLst>
          </p:cNvPr>
          <p:cNvSpPr/>
          <p:nvPr userDrawn="1"/>
        </p:nvSpPr>
        <p:spPr>
          <a:xfrm>
            <a:off x="-48344" y="3717032"/>
            <a:ext cx="12288688" cy="325565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D5D3D16D-E305-CA3E-FEF4-396E8FCA20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Caractère coloré&#10;&#10;Description générée automatiquement">
            <a:extLst>
              <a:ext uri="{FF2B5EF4-FFF2-40B4-BE49-F238E27FC236}">
                <a16:creationId xmlns:a16="http://schemas.microsoft.com/office/drawing/2014/main" id="{A98BFAF9-5C38-0957-96C9-AED0FF2531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32645362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hronologie_H">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
        <p:nvSpPr>
          <p:cNvPr id="2" name="Rectangle: Rounded Corners 3">
            <a:extLst>
              <a:ext uri="{FF2B5EF4-FFF2-40B4-BE49-F238E27FC236}">
                <a16:creationId xmlns:a16="http://schemas.microsoft.com/office/drawing/2014/main" id="{A808A5E5-DDAE-4BE9-FD86-AACA3B90E909}"/>
              </a:ext>
            </a:extLst>
          </p:cNvPr>
          <p:cNvSpPr/>
          <p:nvPr userDrawn="1"/>
        </p:nvSpPr>
        <p:spPr>
          <a:xfrm>
            <a:off x="-48344" y="3717032"/>
            <a:ext cx="12288688" cy="325565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EE096235-8D5F-5A98-C06A-0F1BEA083B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7" name="Image 6" descr="Une image contenant Graphique, Caractère coloré&#10;&#10;Description générée automatiquement">
            <a:extLst>
              <a:ext uri="{FF2B5EF4-FFF2-40B4-BE49-F238E27FC236}">
                <a16:creationId xmlns:a16="http://schemas.microsoft.com/office/drawing/2014/main" id="{3F05264E-2561-1709-8CBD-972400D47B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33980534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ableau">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19" name="Espace réservé du texte 31">
            <a:extLst>
              <a:ext uri="{FF2B5EF4-FFF2-40B4-BE49-F238E27FC236}">
                <a16:creationId xmlns:a16="http://schemas.microsoft.com/office/drawing/2014/main" id="{16661206-A6F7-C00A-DB5C-DBFB28CA2A08}"/>
              </a:ext>
            </a:extLst>
          </p:cNvPr>
          <p:cNvSpPr>
            <a:spLocks noGrp="1"/>
          </p:cNvSpPr>
          <p:nvPr>
            <p:ph type="body" sz="quarter" idx="25" hasCustomPrompt="1"/>
          </p:nvPr>
        </p:nvSpPr>
        <p:spPr>
          <a:xfrm>
            <a:off x="573088" y="1589903"/>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
        <p:nvSpPr>
          <p:cNvPr id="21" name="Espace réservé du texte 31">
            <a:extLst>
              <a:ext uri="{FF2B5EF4-FFF2-40B4-BE49-F238E27FC236}">
                <a16:creationId xmlns:a16="http://schemas.microsoft.com/office/drawing/2014/main" id="{6109AB7A-D8D2-5C7D-341B-56B8BF192B35}"/>
              </a:ext>
            </a:extLst>
          </p:cNvPr>
          <p:cNvSpPr>
            <a:spLocks noGrp="1"/>
          </p:cNvSpPr>
          <p:nvPr>
            <p:ph type="body" sz="quarter" idx="26" hasCustomPrompt="1"/>
          </p:nvPr>
        </p:nvSpPr>
        <p:spPr>
          <a:xfrm>
            <a:off x="573088" y="2274805"/>
            <a:ext cx="5297240" cy="385773"/>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7" name="Espace réservé du tableau 39">
            <a:extLst>
              <a:ext uri="{FF2B5EF4-FFF2-40B4-BE49-F238E27FC236}">
                <a16:creationId xmlns:a16="http://schemas.microsoft.com/office/drawing/2014/main" id="{C1DB104A-72C2-6874-884C-6FF8E95B5C9C}"/>
              </a:ext>
            </a:extLst>
          </p:cNvPr>
          <p:cNvSpPr>
            <a:spLocks noGrp="1"/>
          </p:cNvSpPr>
          <p:nvPr>
            <p:ph type="tbl" sz="quarter" idx="29"/>
          </p:nvPr>
        </p:nvSpPr>
        <p:spPr>
          <a:xfrm>
            <a:off x="622738" y="3048763"/>
            <a:ext cx="6841414" cy="3237810"/>
          </a:xfrm>
        </p:spPr>
        <p:txBody>
          <a:bodyPr/>
          <a:lstStyle/>
          <a:p>
            <a:r>
              <a:rPr lang="fr-FR"/>
              <a:t>Cliquez sur l'icône pour ajouter un tableau</a:t>
            </a:r>
          </a:p>
        </p:txBody>
      </p:sp>
      <p:sp>
        <p:nvSpPr>
          <p:cNvPr id="40" name="Espace réservé du texte 31">
            <a:extLst>
              <a:ext uri="{FF2B5EF4-FFF2-40B4-BE49-F238E27FC236}">
                <a16:creationId xmlns:a16="http://schemas.microsoft.com/office/drawing/2014/main" id="{21C66D5E-A918-0D35-80B4-06BF1E056B94}"/>
              </a:ext>
            </a:extLst>
          </p:cNvPr>
          <p:cNvSpPr>
            <a:spLocks noGrp="1"/>
          </p:cNvSpPr>
          <p:nvPr>
            <p:ph type="body" sz="quarter" idx="31" hasCustomPrompt="1"/>
          </p:nvPr>
        </p:nvSpPr>
        <p:spPr>
          <a:xfrm>
            <a:off x="7819727" y="4869160"/>
            <a:ext cx="3316833" cy="1417413"/>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7" name="Image 46" descr="Une image contenant Graphique, Caractère coloré, graphisme, cercle&#10;&#10;Description générée automatiquement">
            <a:extLst>
              <a:ext uri="{FF2B5EF4-FFF2-40B4-BE49-F238E27FC236}">
                <a16:creationId xmlns:a16="http://schemas.microsoft.com/office/drawing/2014/main" id="{1FEC487F-D0D4-9586-D7AC-BCB3DF52E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12446" y="1821088"/>
            <a:ext cx="3183919" cy="3048072"/>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53447D18-D9CF-4C9D-A876-25B5A5E4B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3" name="Image 2" descr="Une image contenant Graphique, Caractère coloré, graphisme, cercle&#10;&#10;Description générée automatiquement">
            <a:extLst>
              <a:ext uri="{FF2B5EF4-FFF2-40B4-BE49-F238E27FC236}">
                <a16:creationId xmlns:a16="http://schemas.microsoft.com/office/drawing/2014/main" id="{0DC52CA2-EFCC-239C-2A54-268C2FC939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012446" y="1821088"/>
            <a:ext cx="3183919" cy="3048072"/>
          </a:xfrm>
          <a:prstGeom prst="rect">
            <a:avLst/>
          </a:prstGeom>
        </p:spPr>
      </p:pic>
    </p:spTree>
    <p:extLst>
      <p:ext uri="{BB962C8B-B14F-4D97-AF65-F5344CB8AC3E}">
        <p14:creationId xmlns:p14="http://schemas.microsoft.com/office/powerpoint/2010/main" val="30422786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ableau_2_A">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7ED9EC4F-CA52-3D44-EE6F-0FDDEE0D2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F203074A-4648-78FF-D79B-426E033E9831}"/>
              </a:ext>
            </a:extLst>
          </p:cNvPr>
          <p:cNvSpPr/>
          <p:nvPr userDrawn="1"/>
        </p:nvSpPr>
        <p:spPr>
          <a:xfrm>
            <a:off x="695400" y="1988840"/>
            <a:ext cx="2942361" cy="4297734"/>
          </a:xfrm>
          <a:prstGeom prst="roundRect">
            <a:avLst>
              <a:gd name="adj" fmla="val 3903"/>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aractère coloré&#10;&#10;Description générée automatiquement">
            <a:extLst>
              <a:ext uri="{FF2B5EF4-FFF2-40B4-BE49-F238E27FC236}">
                <a16:creationId xmlns:a16="http://schemas.microsoft.com/office/drawing/2014/main" id="{FC4BFDF1-E4B8-B689-4CE0-8220568755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12204532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ableau_2_B">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4439449A-3DE3-A16B-4EC9-733D6030F7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524A5FCD-740D-A8F3-2353-47A350381F12}"/>
              </a:ext>
            </a:extLst>
          </p:cNvPr>
          <p:cNvSpPr/>
          <p:nvPr userDrawn="1"/>
        </p:nvSpPr>
        <p:spPr>
          <a:xfrm>
            <a:off x="695400" y="1988840"/>
            <a:ext cx="2942361" cy="4297734"/>
          </a:xfrm>
          <a:prstGeom prst="roundRect">
            <a:avLst>
              <a:gd name="adj" fmla="val 3903"/>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aractère coloré&#10;&#10;Description générée automatiquement">
            <a:extLst>
              <a:ext uri="{FF2B5EF4-FFF2-40B4-BE49-F238E27FC236}">
                <a16:creationId xmlns:a16="http://schemas.microsoft.com/office/drawing/2014/main" id="{6D96C666-E045-AFFF-798D-1F0134008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892844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ableau_2_C">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806BF7EE-B6BD-9D76-CBC3-759100DE93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B5D077BE-F959-5ECF-10DE-A1EC21F08450}"/>
              </a:ext>
            </a:extLst>
          </p:cNvPr>
          <p:cNvSpPr/>
          <p:nvPr userDrawn="1"/>
        </p:nvSpPr>
        <p:spPr>
          <a:xfrm>
            <a:off x="695400" y="1988840"/>
            <a:ext cx="2942361" cy="4297734"/>
          </a:xfrm>
          <a:prstGeom prst="roundRect">
            <a:avLst>
              <a:gd name="adj" fmla="val 3903"/>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aractère coloré&#10;&#10;Description générée automatiquement">
            <a:extLst>
              <a:ext uri="{FF2B5EF4-FFF2-40B4-BE49-F238E27FC236}">
                <a16:creationId xmlns:a16="http://schemas.microsoft.com/office/drawing/2014/main" id="{3438AE35-D397-8305-57EF-254336FD4D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9846208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ableau_2_D">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4F7EB980-E69A-55E2-1ADB-A0BA2689D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6559E0E0-502F-BD7C-B834-F81E943B18A0}"/>
              </a:ext>
            </a:extLst>
          </p:cNvPr>
          <p:cNvSpPr/>
          <p:nvPr userDrawn="1"/>
        </p:nvSpPr>
        <p:spPr>
          <a:xfrm>
            <a:off x="695400" y="1988840"/>
            <a:ext cx="2942361" cy="4297734"/>
          </a:xfrm>
          <a:prstGeom prst="roundRect">
            <a:avLst>
              <a:gd name="adj" fmla="val 3903"/>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aractère coloré&#10;&#10;Description générée automatiquement">
            <a:extLst>
              <a:ext uri="{FF2B5EF4-FFF2-40B4-BE49-F238E27FC236}">
                <a16:creationId xmlns:a16="http://schemas.microsoft.com/office/drawing/2014/main" id="{29B191A7-E2F1-F7F8-7841-2A06BA39BA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3178349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ards_3">
    <p:bg>
      <p:bgRef idx="1001">
        <a:schemeClr val="bg1"/>
      </p:bgRef>
    </p:bg>
    <p:spTree>
      <p:nvGrpSpPr>
        <p:cNvPr id="1" name=""/>
        <p:cNvGrpSpPr/>
        <p:nvPr/>
      </p:nvGrpSpPr>
      <p:grpSpPr>
        <a:xfrm>
          <a:off x="0" y="0"/>
          <a:ext cx="0" cy="0"/>
          <a:chOff x="0" y="0"/>
          <a:chExt cx="0" cy="0"/>
        </a:xfrm>
      </p:grpSpPr>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4" name="Espace réservé du texte 51">
            <a:extLst>
              <a:ext uri="{FF2B5EF4-FFF2-40B4-BE49-F238E27FC236}">
                <a16:creationId xmlns:a16="http://schemas.microsoft.com/office/drawing/2014/main" id="{C0395C6A-35DB-021C-DC24-2439E5D7409F}"/>
              </a:ext>
            </a:extLst>
          </p:cNvPr>
          <p:cNvSpPr>
            <a:spLocks noGrp="1"/>
          </p:cNvSpPr>
          <p:nvPr>
            <p:ph type="body" sz="quarter" idx="23"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5" name="Titre 13">
            <a:extLst>
              <a:ext uri="{FF2B5EF4-FFF2-40B4-BE49-F238E27FC236}">
                <a16:creationId xmlns:a16="http://schemas.microsoft.com/office/drawing/2014/main" id="{85BAD125-BFF3-0308-66CA-22494776DC7A}"/>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22" name="Espace réservé du texte 31">
            <a:extLst>
              <a:ext uri="{FF2B5EF4-FFF2-40B4-BE49-F238E27FC236}">
                <a16:creationId xmlns:a16="http://schemas.microsoft.com/office/drawing/2014/main" id="{42EC0F43-3EFD-118B-747C-4856B57D57C5}"/>
              </a:ext>
            </a:extLst>
          </p:cNvPr>
          <p:cNvSpPr>
            <a:spLocks noGrp="1"/>
          </p:cNvSpPr>
          <p:nvPr>
            <p:ph type="body" sz="quarter" idx="45" hasCustomPrompt="1"/>
          </p:nvPr>
        </p:nvSpPr>
        <p:spPr>
          <a:xfrm>
            <a:off x="573088" y="1693887"/>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722110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ableau_2_E">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9A39DBA6-AB81-F7D3-DAB7-2F955E212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509D1942-493F-88A8-2391-99C4139550DD}"/>
              </a:ext>
            </a:extLst>
          </p:cNvPr>
          <p:cNvSpPr/>
          <p:nvPr userDrawn="1"/>
        </p:nvSpPr>
        <p:spPr>
          <a:xfrm>
            <a:off x="695400" y="1988840"/>
            <a:ext cx="2942361" cy="4297734"/>
          </a:xfrm>
          <a:prstGeom prst="roundRect">
            <a:avLst>
              <a:gd name="adj" fmla="val 3903"/>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aractère coloré&#10;&#10;Description générée automatiquement">
            <a:extLst>
              <a:ext uri="{FF2B5EF4-FFF2-40B4-BE49-F238E27FC236}">
                <a16:creationId xmlns:a16="http://schemas.microsoft.com/office/drawing/2014/main" id="{839739DF-0767-99FF-45C3-8DDCAFC7C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36191074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ableau_2_F">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AE448B1B-420E-39E4-7BF7-E999A8A28C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2D14457E-CD85-B412-2FF7-D04B3829CDF3}"/>
              </a:ext>
            </a:extLst>
          </p:cNvPr>
          <p:cNvSpPr/>
          <p:nvPr userDrawn="1"/>
        </p:nvSpPr>
        <p:spPr>
          <a:xfrm>
            <a:off x="695400" y="1988840"/>
            <a:ext cx="2942361" cy="4297734"/>
          </a:xfrm>
          <a:prstGeom prst="roundRect">
            <a:avLst>
              <a:gd name="adj" fmla="val 3903"/>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aractère coloré&#10;&#10;Description générée automatiquement">
            <a:extLst>
              <a:ext uri="{FF2B5EF4-FFF2-40B4-BE49-F238E27FC236}">
                <a16:creationId xmlns:a16="http://schemas.microsoft.com/office/drawing/2014/main" id="{CA405021-B43C-242A-6C65-D176BE7FC8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901117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ableau_2_G">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45ECD32D-C637-E308-C243-F98B372B4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19EDE85C-72E4-DF1D-8584-984465E73D17}"/>
              </a:ext>
            </a:extLst>
          </p:cNvPr>
          <p:cNvSpPr/>
          <p:nvPr userDrawn="1"/>
        </p:nvSpPr>
        <p:spPr>
          <a:xfrm>
            <a:off x="695400" y="1988840"/>
            <a:ext cx="2942361" cy="4297734"/>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aractère coloré&#10;&#10;Description générée automatiquement">
            <a:extLst>
              <a:ext uri="{FF2B5EF4-FFF2-40B4-BE49-F238E27FC236}">
                <a16:creationId xmlns:a16="http://schemas.microsoft.com/office/drawing/2014/main" id="{151CA2BB-9C49-1D5F-DB4B-D1BA2D61DF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41952935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ableau_2_H">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pic>
        <p:nvPicPr>
          <p:cNvPr id="2" name="Image 1" descr="Une image contenant Graphique, Police, logo, symbole&#10;&#10;Description générée automatiquement">
            <a:extLst>
              <a:ext uri="{FF2B5EF4-FFF2-40B4-BE49-F238E27FC236}">
                <a16:creationId xmlns:a16="http://schemas.microsoft.com/office/drawing/2014/main" id="{0D4B30DD-C207-CC3F-53DB-4EB981B910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Rectangle : coins arrondis 2">
            <a:extLst>
              <a:ext uri="{FF2B5EF4-FFF2-40B4-BE49-F238E27FC236}">
                <a16:creationId xmlns:a16="http://schemas.microsoft.com/office/drawing/2014/main" id="{46A38F6D-D40D-C157-3B17-ECB921895399}"/>
              </a:ext>
            </a:extLst>
          </p:cNvPr>
          <p:cNvSpPr/>
          <p:nvPr userDrawn="1"/>
        </p:nvSpPr>
        <p:spPr>
          <a:xfrm>
            <a:off x="695400" y="1988840"/>
            <a:ext cx="2942361" cy="4297734"/>
          </a:xfrm>
          <a:prstGeom prst="roundRect">
            <a:avLst>
              <a:gd name="adj" fmla="val 3903"/>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aractère coloré&#10;&#10;Description générée automatiquement">
            <a:extLst>
              <a:ext uri="{FF2B5EF4-FFF2-40B4-BE49-F238E27FC236}">
                <a16:creationId xmlns:a16="http://schemas.microsoft.com/office/drawing/2014/main" id="{5A2DBA32-5E86-914A-46FC-54E662EAFD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41477122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ards_1">
    <p:bg>
      <p:bgRef idx="1001">
        <a:schemeClr val="bg1"/>
      </p:bgRef>
    </p:bg>
    <p:spTree>
      <p:nvGrpSpPr>
        <p:cNvPr id="1" name=""/>
        <p:cNvGrpSpPr/>
        <p:nvPr/>
      </p:nvGrpSpPr>
      <p:grpSpPr>
        <a:xfrm>
          <a:off x="0" y="0"/>
          <a:ext cx="0" cy="0"/>
          <a:chOff x="0" y="0"/>
          <a:chExt cx="0" cy="0"/>
        </a:xfrm>
      </p:grpSpPr>
      <p:pic>
        <p:nvPicPr>
          <p:cNvPr id="52" name="Image 51" descr="Une image contenant Graphique, Caractère coloré&#10;&#10;Description générée automatiquement">
            <a:extLst>
              <a:ext uri="{FF2B5EF4-FFF2-40B4-BE49-F238E27FC236}">
                <a16:creationId xmlns:a16="http://schemas.microsoft.com/office/drawing/2014/main" id="{49CA4CFA-6004-CEB8-D605-1CEC0EE20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69538">
            <a:off x="2152672" y="4679551"/>
            <a:ext cx="11609631" cy="3749286"/>
          </a:xfrm>
          <a:prstGeom prst="rect">
            <a:avLst/>
          </a:prstGeom>
        </p:spPr>
      </p:pic>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2" name="Rectangle : coins arrondis 1">
            <a:extLst>
              <a:ext uri="{FF2B5EF4-FFF2-40B4-BE49-F238E27FC236}">
                <a16:creationId xmlns:a16="http://schemas.microsoft.com/office/drawing/2014/main" id="{A36B985C-42A5-0B2F-D2F3-7B53771B01DA}"/>
              </a:ext>
            </a:extLst>
          </p:cNvPr>
          <p:cNvSpPr/>
          <p:nvPr/>
        </p:nvSpPr>
        <p:spPr>
          <a:xfrm>
            <a:off x="551384" y="2420888"/>
            <a:ext cx="2613150" cy="3655170"/>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31">
            <a:extLst>
              <a:ext uri="{FF2B5EF4-FFF2-40B4-BE49-F238E27FC236}">
                <a16:creationId xmlns:a16="http://schemas.microsoft.com/office/drawing/2014/main" id="{231101A4-B73C-7795-701E-55D08F609025}"/>
              </a:ext>
            </a:extLst>
          </p:cNvPr>
          <p:cNvSpPr>
            <a:spLocks noGrp="1"/>
          </p:cNvSpPr>
          <p:nvPr>
            <p:ph type="body" sz="quarter" idx="31" hasCustomPrompt="1"/>
          </p:nvPr>
        </p:nvSpPr>
        <p:spPr>
          <a:xfrm>
            <a:off x="767408"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1" name="Rectangle : coins arrondis 10">
            <a:extLst>
              <a:ext uri="{FF2B5EF4-FFF2-40B4-BE49-F238E27FC236}">
                <a16:creationId xmlns:a16="http://schemas.microsoft.com/office/drawing/2014/main" id="{88B3C81F-AAE4-16ED-A064-A2FADFAD6D14}"/>
              </a:ext>
            </a:extLst>
          </p:cNvPr>
          <p:cNvSpPr/>
          <p:nvPr/>
        </p:nvSpPr>
        <p:spPr>
          <a:xfrm>
            <a:off x="6132531"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31">
            <a:extLst>
              <a:ext uri="{FF2B5EF4-FFF2-40B4-BE49-F238E27FC236}">
                <a16:creationId xmlns:a16="http://schemas.microsoft.com/office/drawing/2014/main" id="{04975C7F-89E6-811D-3875-CA169D3F6984}"/>
              </a:ext>
            </a:extLst>
          </p:cNvPr>
          <p:cNvSpPr>
            <a:spLocks noGrp="1"/>
          </p:cNvSpPr>
          <p:nvPr>
            <p:ph type="body" sz="quarter" idx="33" hasCustomPrompt="1"/>
          </p:nvPr>
        </p:nvSpPr>
        <p:spPr>
          <a:xfrm>
            <a:off x="6405707" y="4120161"/>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5" name="Rectangle : coins arrondis 14">
            <a:extLst>
              <a:ext uri="{FF2B5EF4-FFF2-40B4-BE49-F238E27FC236}">
                <a16:creationId xmlns:a16="http://schemas.microsoft.com/office/drawing/2014/main" id="{22D03406-B75F-DC7A-44E0-2FD72CFF2098}"/>
              </a:ext>
            </a:extLst>
          </p:cNvPr>
          <p:cNvSpPr/>
          <p:nvPr/>
        </p:nvSpPr>
        <p:spPr>
          <a:xfrm>
            <a:off x="3321764"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31">
            <a:extLst>
              <a:ext uri="{FF2B5EF4-FFF2-40B4-BE49-F238E27FC236}">
                <a16:creationId xmlns:a16="http://schemas.microsoft.com/office/drawing/2014/main" id="{90B6A7FC-B9F6-395A-825B-3DFFAC9069AA}"/>
              </a:ext>
            </a:extLst>
          </p:cNvPr>
          <p:cNvSpPr>
            <a:spLocks noGrp="1"/>
          </p:cNvSpPr>
          <p:nvPr>
            <p:ph type="body" sz="quarter" idx="35" hasCustomPrompt="1"/>
          </p:nvPr>
        </p:nvSpPr>
        <p:spPr>
          <a:xfrm>
            <a:off x="3580232"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0" name="Rectangle : coins arrondis 19">
            <a:extLst>
              <a:ext uri="{FF2B5EF4-FFF2-40B4-BE49-F238E27FC236}">
                <a16:creationId xmlns:a16="http://schemas.microsoft.com/office/drawing/2014/main" id="{7C2432F6-06E9-2C56-B34E-EB8D08E8A990}"/>
              </a:ext>
            </a:extLst>
          </p:cNvPr>
          <p:cNvSpPr/>
          <p:nvPr/>
        </p:nvSpPr>
        <p:spPr>
          <a:xfrm>
            <a:off x="8943298"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6A8764F5-3F10-D1A6-2CCF-D57387EE2379}"/>
              </a:ext>
            </a:extLst>
          </p:cNvPr>
          <p:cNvSpPr>
            <a:spLocks noGrp="1"/>
          </p:cNvSpPr>
          <p:nvPr>
            <p:ph type="body" sz="quarter" idx="37" hasCustomPrompt="1"/>
          </p:nvPr>
        </p:nvSpPr>
        <p:spPr>
          <a:xfrm>
            <a:off x="9210793"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3" name="Espace réservé du texte 31">
            <a:extLst>
              <a:ext uri="{FF2B5EF4-FFF2-40B4-BE49-F238E27FC236}">
                <a16:creationId xmlns:a16="http://schemas.microsoft.com/office/drawing/2014/main" id="{D90916FB-0C60-4BC2-933D-3595A8603524}"/>
              </a:ext>
            </a:extLst>
          </p:cNvPr>
          <p:cNvSpPr>
            <a:spLocks noGrp="1"/>
          </p:cNvSpPr>
          <p:nvPr>
            <p:ph type="body" sz="quarter" idx="25" hasCustomPrompt="1"/>
          </p:nvPr>
        </p:nvSpPr>
        <p:spPr>
          <a:xfrm>
            <a:off x="767408" y="3419629"/>
            <a:ext cx="2102812" cy="500374"/>
          </a:xfrm>
        </p:spPr>
        <p:txBody>
          <a:bodyPr anchor="t">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29" name="Espace réservé du texte 31">
            <a:extLst>
              <a:ext uri="{FF2B5EF4-FFF2-40B4-BE49-F238E27FC236}">
                <a16:creationId xmlns:a16="http://schemas.microsoft.com/office/drawing/2014/main" id="{A4424CCB-585D-8399-237C-5FC16DB499E8}"/>
              </a:ext>
            </a:extLst>
          </p:cNvPr>
          <p:cNvSpPr>
            <a:spLocks noGrp="1"/>
          </p:cNvSpPr>
          <p:nvPr>
            <p:ph type="body" sz="quarter" idx="38" hasCustomPrompt="1"/>
          </p:nvPr>
        </p:nvSpPr>
        <p:spPr>
          <a:xfrm>
            <a:off x="3580231" y="3419629"/>
            <a:ext cx="2102812" cy="500374"/>
          </a:xfrm>
        </p:spPr>
        <p:txBody>
          <a:bodyPr anchor="t">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31" name="Espace réservé du texte 31">
            <a:extLst>
              <a:ext uri="{FF2B5EF4-FFF2-40B4-BE49-F238E27FC236}">
                <a16:creationId xmlns:a16="http://schemas.microsoft.com/office/drawing/2014/main" id="{13B4ECA7-E75A-346D-D707-8D44D6442AAC}"/>
              </a:ext>
            </a:extLst>
          </p:cNvPr>
          <p:cNvSpPr>
            <a:spLocks noGrp="1"/>
          </p:cNvSpPr>
          <p:nvPr>
            <p:ph type="body" sz="quarter" idx="39" hasCustomPrompt="1"/>
          </p:nvPr>
        </p:nvSpPr>
        <p:spPr>
          <a:xfrm>
            <a:off x="6381627" y="3419629"/>
            <a:ext cx="2102812" cy="500374"/>
          </a:xfrm>
        </p:spPr>
        <p:txBody>
          <a:bodyPr anchor="t">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32" name="Espace réservé du texte 31">
            <a:extLst>
              <a:ext uri="{FF2B5EF4-FFF2-40B4-BE49-F238E27FC236}">
                <a16:creationId xmlns:a16="http://schemas.microsoft.com/office/drawing/2014/main" id="{2AC21EDC-F111-A17A-A663-961AA58C60DB}"/>
              </a:ext>
            </a:extLst>
          </p:cNvPr>
          <p:cNvSpPr>
            <a:spLocks noGrp="1"/>
          </p:cNvSpPr>
          <p:nvPr>
            <p:ph type="body" sz="quarter" idx="40" hasCustomPrompt="1"/>
          </p:nvPr>
        </p:nvSpPr>
        <p:spPr>
          <a:xfrm>
            <a:off x="9198467" y="3419629"/>
            <a:ext cx="2102812" cy="500374"/>
          </a:xfrm>
        </p:spPr>
        <p:txBody>
          <a:bodyPr anchor="t">
            <a:noAutofit/>
          </a:bodyPr>
          <a:lstStyle>
            <a:lvl1pPr algn="l">
              <a:defRPr sz="1200" b="1">
                <a:solidFill>
                  <a:srgbClr val="F6FAEC"/>
                </a:solidFill>
              </a:defRPr>
            </a:lvl1pPr>
            <a:lvl2pPr algn="l">
              <a:defRPr/>
            </a:lvl2pPr>
          </a:lstStyle>
          <a:p>
            <a:pPr lvl="0"/>
            <a:r>
              <a:rPr lang="fr-FR"/>
              <a:t>LOREM IPSUM DOLOR SIT AMET CONSECTURE</a:t>
            </a:r>
            <a:endParaRPr lang="en-US"/>
          </a:p>
        </p:txBody>
      </p:sp>
      <p:sp>
        <p:nvSpPr>
          <p:cNvPr id="39" name="Espace réservé pour une image  38">
            <a:extLst>
              <a:ext uri="{FF2B5EF4-FFF2-40B4-BE49-F238E27FC236}">
                <a16:creationId xmlns:a16="http://schemas.microsoft.com/office/drawing/2014/main" id="{E44FF481-A6E0-622A-4900-B64C7FCA508D}"/>
              </a:ext>
            </a:extLst>
          </p:cNvPr>
          <p:cNvSpPr>
            <a:spLocks noGrp="1"/>
          </p:cNvSpPr>
          <p:nvPr>
            <p:ph type="pic" sz="quarter" idx="41" hasCustomPrompt="1"/>
          </p:nvPr>
        </p:nvSpPr>
        <p:spPr>
          <a:xfrm>
            <a:off x="1569828" y="2678718"/>
            <a:ext cx="576262" cy="576263"/>
          </a:xfrm>
        </p:spPr>
        <p:txBody>
          <a:bodyPr/>
          <a:lstStyle/>
          <a:p>
            <a:r>
              <a:rPr lang="fr-FR"/>
              <a:t>Picto</a:t>
            </a:r>
          </a:p>
        </p:txBody>
      </p:sp>
      <p:sp>
        <p:nvSpPr>
          <p:cNvPr id="43" name="Espace réservé pour une image  38">
            <a:extLst>
              <a:ext uri="{FF2B5EF4-FFF2-40B4-BE49-F238E27FC236}">
                <a16:creationId xmlns:a16="http://schemas.microsoft.com/office/drawing/2014/main" id="{3D9E005D-ACC6-FF5C-8A33-C0B1D3721D34}"/>
              </a:ext>
            </a:extLst>
          </p:cNvPr>
          <p:cNvSpPr>
            <a:spLocks noGrp="1"/>
          </p:cNvSpPr>
          <p:nvPr>
            <p:ph type="pic" sz="quarter" idx="42" hasCustomPrompt="1"/>
          </p:nvPr>
        </p:nvSpPr>
        <p:spPr>
          <a:xfrm>
            <a:off x="4342525" y="2678718"/>
            <a:ext cx="576262" cy="576263"/>
          </a:xfrm>
        </p:spPr>
        <p:txBody>
          <a:bodyPr/>
          <a:lstStyle/>
          <a:p>
            <a:r>
              <a:rPr lang="fr-FR"/>
              <a:t>Picto</a:t>
            </a:r>
          </a:p>
        </p:txBody>
      </p:sp>
      <p:sp>
        <p:nvSpPr>
          <p:cNvPr id="45" name="Espace réservé pour une image  38">
            <a:extLst>
              <a:ext uri="{FF2B5EF4-FFF2-40B4-BE49-F238E27FC236}">
                <a16:creationId xmlns:a16="http://schemas.microsoft.com/office/drawing/2014/main" id="{93302994-50DB-3F10-3429-7E49DF9E54E8}"/>
              </a:ext>
            </a:extLst>
          </p:cNvPr>
          <p:cNvSpPr>
            <a:spLocks noGrp="1"/>
          </p:cNvSpPr>
          <p:nvPr>
            <p:ph type="pic" sz="quarter" idx="43" hasCustomPrompt="1"/>
          </p:nvPr>
        </p:nvSpPr>
        <p:spPr>
          <a:xfrm>
            <a:off x="7154551" y="2678718"/>
            <a:ext cx="576262" cy="576263"/>
          </a:xfrm>
        </p:spPr>
        <p:txBody>
          <a:bodyPr/>
          <a:lstStyle/>
          <a:p>
            <a:r>
              <a:rPr lang="fr-FR"/>
              <a:t>Picto</a:t>
            </a:r>
          </a:p>
        </p:txBody>
      </p:sp>
      <p:sp>
        <p:nvSpPr>
          <p:cNvPr id="46" name="Espace réservé pour une image  38">
            <a:extLst>
              <a:ext uri="{FF2B5EF4-FFF2-40B4-BE49-F238E27FC236}">
                <a16:creationId xmlns:a16="http://schemas.microsoft.com/office/drawing/2014/main" id="{719A1C09-DFD0-B471-1141-4E119640D9C3}"/>
              </a:ext>
            </a:extLst>
          </p:cNvPr>
          <p:cNvSpPr>
            <a:spLocks noGrp="1"/>
          </p:cNvSpPr>
          <p:nvPr>
            <p:ph type="pic" sz="quarter" idx="44" hasCustomPrompt="1"/>
          </p:nvPr>
        </p:nvSpPr>
        <p:spPr>
          <a:xfrm>
            <a:off x="9917415" y="2678718"/>
            <a:ext cx="576262" cy="576263"/>
          </a:xfrm>
        </p:spPr>
        <p:txBody>
          <a:bodyPr/>
          <a:lstStyle/>
          <a:p>
            <a:r>
              <a:rPr lang="fr-FR"/>
              <a:t>Picto</a:t>
            </a:r>
          </a:p>
        </p:txBody>
      </p:sp>
      <p:sp>
        <p:nvSpPr>
          <p:cNvPr id="48" name="Espace réservé du texte 31">
            <a:extLst>
              <a:ext uri="{FF2B5EF4-FFF2-40B4-BE49-F238E27FC236}">
                <a16:creationId xmlns:a16="http://schemas.microsoft.com/office/drawing/2014/main" id="{7414DA11-E81D-F6B9-0C3E-DC52C3D90DFC}"/>
              </a:ext>
            </a:extLst>
          </p:cNvPr>
          <p:cNvSpPr>
            <a:spLocks noGrp="1"/>
          </p:cNvSpPr>
          <p:nvPr>
            <p:ph type="body" sz="quarter" idx="45" hasCustomPrompt="1"/>
          </p:nvPr>
        </p:nvSpPr>
        <p:spPr>
          <a:xfrm>
            <a:off x="573088" y="1693887"/>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pic>
        <p:nvPicPr>
          <p:cNvPr id="4" name="Image 3" descr="Une image contenant Graphique, Caractère coloré&#10;&#10;Description générée automatiquement">
            <a:extLst>
              <a:ext uri="{FF2B5EF4-FFF2-40B4-BE49-F238E27FC236}">
                <a16:creationId xmlns:a16="http://schemas.microsoft.com/office/drawing/2014/main" id="{0213AB3D-E59B-C83E-3ACA-6F1F17F95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569538">
            <a:off x="2152672" y="4679551"/>
            <a:ext cx="11609631" cy="3749286"/>
          </a:xfrm>
          <a:prstGeom prst="rect">
            <a:avLst/>
          </a:prstGeom>
        </p:spPr>
      </p:pic>
      <p:pic>
        <p:nvPicPr>
          <p:cNvPr id="5" name="Image 4" descr="Une image contenant Graphique, Police, logo, symbole&#10;&#10;Description générée automatiquement">
            <a:extLst>
              <a:ext uri="{FF2B5EF4-FFF2-40B4-BE49-F238E27FC236}">
                <a16:creationId xmlns:a16="http://schemas.microsoft.com/office/drawing/2014/main" id="{65FA188A-24F9-D7E4-4593-5E25ADECC1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Rectangle : coins arrondis 5">
            <a:extLst>
              <a:ext uri="{FF2B5EF4-FFF2-40B4-BE49-F238E27FC236}">
                <a16:creationId xmlns:a16="http://schemas.microsoft.com/office/drawing/2014/main" id="{34CA2433-DFC5-E6A3-DD36-690719B6408B}"/>
              </a:ext>
            </a:extLst>
          </p:cNvPr>
          <p:cNvSpPr/>
          <p:nvPr userDrawn="1"/>
        </p:nvSpPr>
        <p:spPr>
          <a:xfrm>
            <a:off x="551384" y="2420888"/>
            <a:ext cx="2613150" cy="3655170"/>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1E5A8C08-4E1E-D57F-BFB6-66493B324979}"/>
              </a:ext>
            </a:extLst>
          </p:cNvPr>
          <p:cNvSpPr/>
          <p:nvPr userDrawn="1"/>
        </p:nvSpPr>
        <p:spPr>
          <a:xfrm>
            <a:off x="6132531"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686A4B52-FC12-B660-BF14-2A29FC704932}"/>
              </a:ext>
            </a:extLst>
          </p:cNvPr>
          <p:cNvSpPr/>
          <p:nvPr userDrawn="1"/>
        </p:nvSpPr>
        <p:spPr>
          <a:xfrm>
            <a:off x="3321764"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05EC5C31-4434-EBB5-69F2-CD537765F784}"/>
              </a:ext>
            </a:extLst>
          </p:cNvPr>
          <p:cNvSpPr/>
          <p:nvPr userDrawn="1"/>
        </p:nvSpPr>
        <p:spPr>
          <a:xfrm>
            <a:off x="8943298"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598250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ards_2">
    <p:bg>
      <p:bgRef idx="1001">
        <a:schemeClr val="bg1"/>
      </p:bgRef>
    </p:bg>
    <p:spTree>
      <p:nvGrpSpPr>
        <p:cNvPr id="1" name=""/>
        <p:cNvGrpSpPr/>
        <p:nvPr/>
      </p:nvGrpSpPr>
      <p:grpSpPr>
        <a:xfrm>
          <a:off x="0" y="0"/>
          <a:ext cx="0" cy="0"/>
          <a:chOff x="0" y="0"/>
          <a:chExt cx="0" cy="0"/>
        </a:xfrm>
      </p:grpSpPr>
      <p:pic>
        <p:nvPicPr>
          <p:cNvPr id="42" name="Image 41" descr="Une image contenant Graphique, Caractère coloré&#10;&#10;Description générée automatiquement">
            <a:extLst>
              <a:ext uri="{FF2B5EF4-FFF2-40B4-BE49-F238E27FC236}">
                <a16:creationId xmlns:a16="http://schemas.microsoft.com/office/drawing/2014/main" id="{AF2BD274-6FAF-57BB-D5E2-F5CDEEF20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Titre 13">
            <a:extLst>
              <a:ext uri="{FF2B5EF4-FFF2-40B4-BE49-F238E27FC236}">
                <a16:creationId xmlns:a16="http://schemas.microsoft.com/office/drawing/2014/main" id="{62A8568E-D0C2-7A53-3514-E2B220B75A86}"/>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21" name="Rectangle : coins arrondis 20">
            <a:extLst>
              <a:ext uri="{FF2B5EF4-FFF2-40B4-BE49-F238E27FC236}">
                <a16:creationId xmlns:a16="http://schemas.microsoft.com/office/drawing/2014/main" id="{3A985FDA-7B40-9C48-3A40-463F858CB1B3}"/>
              </a:ext>
            </a:extLst>
          </p:cNvPr>
          <p:cNvSpPr/>
          <p:nvPr/>
        </p:nvSpPr>
        <p:spPr>
          <a:xfrm>
            <a:off x="1775520" y="1927271"/>
            <a:ext cx="4116161" cy="2073644"/>
          </a:xfrm>
          <a:prstGeom prst="roundRect">
            <a:avLst>
              <a:gd name="adj" fmla="val 3903"/>
            </a:avLst>
          </a:prstGeom>
          <a:ln w="19050">
            <a:solidFill>
              <a:srgbClr val="C6CE4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5AAE0268-572B-A7C6-C5E3-5B7A77EC0253}"/>
              </a:ext>
            </a:extLst>
          </p:cNvPr>
          <p:cNvSpPr/>
          <p:nvPr/>
        </p:nvSpPr>
        <p:spPr>
          <a:xfrm>
            <a:off x="6096000" y="1927271"/>
            <a:ext cx="4116161" cy="2073644"/>
          </a:xfrm>
          <a:prstGeom prst="roundRect">
            <a:avLst>
              <a:gd name="adj" fmla="val 3903"/>
            </a:avLst>
          </a:prstGeom>
          <a:ln w="19050">
            <a:solidFill>
              <a:srgbClr val="29475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Espace réservé du texte 31">
            <a:extLst>
              <a:ext uri="{FF2B5EF4-FFF2-40B4-BE49-F238E27FC236}">
                <a16:creationId xmlns:a16="http://schemas.microsoft.com/office/drawing/2014/main" id="{04ECFEDC-679C-5321-B33F-D7BCE134312A}"/>
              </a:ext>
            </a:extLst>
          </p:cNvPr>
          <p:cNvSpPr>
            <a:spLocks noGrp="1"/>
          </p:cNvSpPr>
          <p:nvPr>
            <p:ph type="body" sz="quarter" idx="31" hasCustomPrompt="1"/>
          </p:nvPr>
        </p:nvSpPr>
        <p:spPr>
          <a:xfrm>
            <a:off x="2135460" y="2924944"/>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26" name="Espace réservé du texte 31">
            <a:extLst>
              <a:ext uri="{FF2B5EF4-FFF2-40B4-BE49-F238E27FC236}">
                <a16:creationId xmlns:a16="http://schemas.microsoft.com/office/drawing/2014/main" id="{450A5803-5629-8F5E-0919-1C33060277D7}"/>
              </a:ext>
            </a:extLst>
          </p:cNvPr>
          <p:cNvSpPr>
            <a:spLocks noGrp="1"/>
          </p:cNvSpPr>
          <p:nvPr>
            <p:ph type="body" sz="quarter" idx="25" hasCustomPrompt="1"/>
          </p:nvPr>
        </p:nvSpPr>
        <p:spPr>
          <a:xfrm>
            <a:off x="2810508" y="2205484"/>
            <a:ext cx="2608306" cy="576263"/>
          </a:xfrm>
        </p:spPr>
        <p:txBody>
          <a:bodyPr anchor="ctr">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27" name="Espace réservé pour une image  38">
            <a:extLst>
              <a:ext uri="{FF2B5EF4-FFF2-40B4-BE49-F238E27FC236}">
                <a16:creationId xmlns:a16="http://schemas.microsoft.com/office/drawing/2014/main" id="{7DDA659F-6849-540C-53EB-1BB75647CB77}"/>
              </a:ext>
            </a:extLst>
          </p:cNvPr>
          <p:cNvSpPr>
            <a:spLocks noGrp="1"/>
          </p:cNvSpPr>
          <p:nvPr>
            <p:ph type="pic" sz="quarter" idx="41" hasCustomPrompt="1"/>
          </p:nvPr>
        </p:nvSpPr>
        <p:spPr>
          <a:xfrm>
            <a:off x="2135461" y="2205485"/>
            <a:ext cx="576262" cy="576263"/>
          </a:xfrm>
        </p:spPr>
        <p:txBody>
          <a:bodyPr/>
          <a:lstStyle>
            <a:lvl1pPr algn="l">
              <a:defRPr/>
            </a:lvl1pPr>
          </a:lstStyle>
          <a:p>
            <a:r>
              <a:rPr lang="fr-FR"/>
              <a:t>Picto</a:t>
            </a:r>
          </a:p>
        </p:txBody>
      </p:sp>
      <p:sp>
        <p:nvSpPr>
          <p:cNvPr id="28" name="Espace réservé du texte 31">
            <a:extLst>
              <a:ext uri="{FF2B5EF4-FFF2-40B4-BE49-F238E27FC236}">
                <a16:creationId xmlns:a16="http://schemas.microsoft.com/office/drawing/2014/main" id="{263BFB8C-B4D5-711E-CE81-923E3270ECB3}"/>
              </a:ext>
            </a:extLst>
          </p:cNvPr>
          <p:cNvSpPr>
            <a:spLocks noGrp="1"/>
          </p:cNvSpPr>
          <p:nvPr>
            <p:ph type="body" sz="quarter" idx="42" hasCustomPrompt="1"/>
          </p:nvPr>
        </p:nvSpPr>
        <p:spPr>
          <a:xfrm>
            <a:off x="6481318" y="2924944"/>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29" name="Espace réservé du texte 31">
            <a:extLst>
              <a:ext uri="{FF2B5EF4-FFF2-40B4-BE49-F238E27FC236}">
                <a16:creationId xmlns:a16="http://schemas.microsoft.com/office/drawing/2014/main" id="{FD9D9E5D-18A7-2F42-0D6F-5DAF3AA82CDD}"/>
              </a:ext>
            </a:extLst>
          </p:cNvPr>
          <p:cNvSpPr>
            <a:spLocks noGrp="1"/>
          </p:cNvSpPr>
          <p:nvPr>
            <p:ph type="body" sz="quarter" idx="43" hasCustomPrompt="1"/>
          </p:nvPr>
        </p:nvSpPr>
        <p:spPr>
          <a:xfrm>
            <a:off x="7156366" y="2205484"/>
            <a:ext cx="2608306" cy="576263"/>
          </a:xfrm>
        </p:spPr>
        <p:txBody>
          <a:bodyPr anchor="ctr">
            <a:noAutofit/>
          </a:bodyPr>
          <a:lstStyle>
            <a:lvl1pPr algn="l">
              <a:defRPr sz="1200" b="1">
                <a:solidFill>
                  <a:srgbClr val="294754"/>
                </a:solidFill>
              </a:defRPr>
            </a:lvl1pPr>
            <a:lvl2pPr algn="l">
              <a:defRPr/>
            </a:lvl2pPr>
          </a:lstStyle>
          <a:p>
            <a:pPr lvl="0"/>
            <a:r>
              <a:rPr lang="fr-FR"/>
              <a:t>LOREM IPSUM DOLOR SIT AMET CONSECTURE</a:t>
            </a:r>
            <a:endParaRPr lang="en-US"/>
          </a:p>
        </p:txBody>
      </p:sp>
      <p:sp>
        <p:nvSpPr>
          <p:cNvPr id="30" name="Espace réservé pour une image  38">
            <a:extLst>
              <a:ext uri="{FF2B5EF4-FFF2-40B4-BE49-F238E27FC236}">
                <a16:creationId xmlns:a16="http://schemas.microsoft.com/office/drawing/2014/main" id="{5039E08A-6D6A-1AEE-84BA-AA094F3F46ED}"/>
              </a:ext>
            </a:extLst>
          </p:cNvPr>
          <p:cNvSpPr>
            <a:spLocks noGrp="1"/>
          </p:cNvSpPr>
          <p:nvPr>
            <p:ph type="pic" sz="quarter" idx="44" hasCustomPrompt="1"/>
          </p:nvPr>
        </p:nvSpPr>
        <p:spPr>
          <a:xfrm>
            <a:off x="6481319" y="2205485"/>
            <a:ext cx="576262" cy="576263"/>
          </a:xfrm>
        </p:spPr>
        <p:txBody>
          <a:bodyPr/>
          <a:lstStyle>
            <a:lvl1pPr algn="l">
              <a:defRPr/>
            </a:lvl1pPr>
          </a:lstStyle>
          <a:p>
            <a:r>
              <a:rPr lang="fr-FR"/>
              <a:t>Picto</a:t>
            </a:r>
          </a:p>
        </p:txBody>
      </p:sp>
      <p:sp>
        <p:nvSpPr>
          <p:cNvPr id="32" name="Rectangle : coins arrondis 31">
            <a:extLst>
              <a:ext uri="{FF2B5EF4-FFF2-40B4-BE49-F238E27FC236}">
                <a16:creationId xmlns:a16="http://schemas.microsoft.com/office/drawing/2014/main" id="{DBE01D5A-5377-2F5D-D32E-5C391AD97AE5}"/>
              </a:ext>
            </a:extLst>
          </p:cNvPr>
          <p:cNvSpPr/>
          <p:nvPr/>
        </p:nvSpPr>
        <p:spPr>
          <a:xfrm>
            <a:off x="1775520" y="4247684"/>
            <a:ext cx="4116161" cy="2073644"/>
          </a:xfrm>
          <a:prstGeom prst="roundRect">
            <a:avLst>
              <a:gd name="adj" fmla="val 3903"/>
            </a:avLst>
          </a:prstGeom>
          <a:ln w="19050">
            <a:solidFill>
              <a:srgbClr val="B1D6E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0A6BD3AA-5854-EC47-3946-B4945DA3501B}"/>
              </a:ext>
            </a:extLst>
          </p:cNvPr>
          <p:cNvSpPr/>
          <p:nvPr/>
        </p:nvSpPr>
        <p:spPr>
          <a:xfrm>
            <a:off x="6096000" y="4247684"/>
            <a:ext cx="4116161" cy="2073644"/>
          </a:xfrm>
          <a:prstGeom prst="roundRect">
            <a:avLst>
              <a:gd name="adj" fmla="val 3903"/>
            </a:avLst>
          </a:prstGeom>
          <a:ln w="19050">
            <a:solidFill>
              <a:srgbClr val="ECB2D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4" name="Espace réservé du texte 31">
            <a:extLst>
              <a:ext uri="{FF2B5EF4-FFF2-40B4-BE49-F238E27FC236}">
                <a16:creationId xmlns:a16="http://schemas.microsoft.com/office/drawing/2014/main" id="{9E619FEE-7623-AFEA-A218-351DBBA2EA2C}"/>
              </a:ext>
            </a:extLst>
          </p:cNvPr>
          <p:cNvSpPr>
            <a:spLocks noGrp="1"/>
          </p:cNvSpPr>
          <p:nvPr>
            <p:ph type="body" sz="quarter" idx="45" hasCustomPrompt="1"/>
          </p:nvPr>
        </p:nvSpPr>
        <p:spPr>
          <a:xfrm>
            <a:off x="2135460" y="5245357"/>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35" name="Espace réservé du texte 31">
            <a:extLst>
              <a:ext uri="{FF2B5EF4-FFF2-40B4-BE49-F238E27FC236}">
                <a16:creationId xmlns:a16="http://schemas.microsoft.com/office/drawing/2014/main" id="{3FDA7B39-6461-BEB0-01B1-42883A634FCA}"/>
              </a:ext>
            </a:extLst>
          </p:cNvPr>
          <p:cNvSpPr>
            <a:spLocks noGrp="1"/>
          </p:cNvSpPr>
          <p:nvPr>
            <p:ph type="body" sz="quarter" idx="46" hasCustomPrompt="1"/>
          </p:nvPr>
        </p:nvSpPr>
        <p:spPr>
          <a:xfrm>
            <a:off x="2810508" y="4525897"/>
            <a:ext cx="2608306" cy="576263"/>
          </a:xfrm>
        </p:spPr>
        <p:txBody>
          <a:bodyPr anchor="ctr">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36" name="Espace réservé pour une image  38">
            <a:extLst>
              <a:ext uri="{FF2B5EF4-FFF2-40B4-BE49-F238E27FC236}">
                <a16:creationId xmlns:a16="http://schemas.microsoft.com/office/drawing/2014/main" id="{15B0A154-6CA2-EED4-6D21-B25178DD2AB0}"/>
              </a:ext>
            </a:extLst>
          </p:cNvPr>
          <p:cNvSpPr>
            <a:spLocks noGrp="1"/>
          </p:cNvSpPr>
          <p:nvPr>
            <p:ph type="pic" sz="quarter" idx="47" hasCustomPrompt="1"/>
          </p:nvPr>
        </p:nvSpPr>
        <p:spPr>
          <a:xfrm>
            <a:off x="2135461" y="4525898"/>
            <a:ext cx="576262" cy="576263"/>
          </a:xfrm>
        </p:spPr>
        <p:txBody>
          <a:bodyPr/>
          <a:lstStyle>
            <a:lvl1pPr algn="l">
              <a:defRPr/>
            </a:lvl1pPr>
          </a:lstStyle>
          <a:p>
            <a:r>
              <a:rPr lang="fr-FR"/>
              <a:t>Picto</a:t>
            </a:r>
          </a:p>
        </p:txBody>
      </p:sp>
      <p:sp>
        <p:nvSpPr>
          <p:cNvPr id="37" name="Espace réservé du texte 31">
            <a:extLst>
              <a:ext uri="{FF2B5EF4-FFF2-40B4-BE49-F238E27FC236}">
                <a16:creationId xmlns:a16="http://schemas.microsoft.com/office/drawing/2014/main" id="{A8CCA92D-B60D-F23F-3263-CD77832A31C2}"/>
              </a:ext>
            </a:extLst>
          </p:cNvPr>
          <p:cNvSpPr>
            <a:spLocks noGrp="1"/>
          </p:cNvSpPr>
          <p:nvPr>
            <p:ph type="body" sz="quarter" idx="48" hasCustomPrompt="1"/>
          </p:nvPr>
        </p:nvSpPr>
        <p:spPr>
          <a:xfrm>
            <a:off x="6481318" y="5245357"/>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38" name="Espace réservé du texte 31">
            <a:extLst>
              <a:ext uri="{FF2B5EF4-FFF2-40B4-BE49-F238E27FC236}">
                <a16:creationId xmlns:a16="http://schemas.microsoft.com/office/drawing/2014/main" id="{03D429BF-60A1-AFF8-28C6-D22DA317672F}"/>
              </a:ext>
            </a:extLst>
          </p:cNvPr>
          <p:cNvSpPr>
            <a:spLocks noGrp="1"/>
          </p:cNvSpPr>
          <p:nvPr>
            <p:ph type="body" sz="quarter" idx="49" hasCustomPrompt="1"/>
          </p:nvPr>
        </p:nvSpPr>
        <p:spPr>
          <a:xfrm>
            <a:off x="7156366" y="4525897"/>
            <a:ext cx="2608306" cy="576263"/>
          </a:xfrm>
        </p:spPr>
        <p:txBody>
          <a:bodyPr anchor="ctr">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39" name="Espace réservé pour une image  38">
            <a:extLst>
              <a:ext uri="{FF2B5EF4-FFF2-40B4-BE49-F238E27FC236}">
                <a16:creationId xmlns:a16="http://schemas.microsoft.com/office/drawing/2014/main" id="{27B6ED69-65D6-BE7F-B0FC-87262929168F}"/>
              </a:ext>
            </a:extLst>
          </p:cNvPr>
          <p:cNvSpPr>
            <a:spLocks noGrp="1"/>
          </p:cNvSpPr>
          <p:nvPr>
            <p:ph type="pic" sz="quarter" idx="50" hasCustomPrompt="1"/>
          </p:nvPr>
        </p:nvSpPr>
        <p:spPr>
          <a:xfrm>
            <a:off x="6481319" y="4525898"/>
            <a:ext cx="576262" cy="576263"/>
          </a:xfrm>
        </p:spPr>
        <p:txBody>
          <a:bodyPr/>
          <a:lstStyle>
            <a:lvl1pPr algn="l">
              <a:defRPr/>
            </a:lvl1pPr>
          </a:lstStyle>
          <a:p>
            <a:r>
              <a:rPr lang="fr-FR"/>
              <a:t>Picto</a:t>
            </a:r>
          </a:p>
        </p:txBody>
      </p:sp>
      <p:pic>
        <p:nvPicPr>
          <p:cNvPr id="2" name="Image 1" descr="Une image contenant Graphique, Caractère coloré&#10;&#10;Description générée automatiquement">
            <a:extLst>
              <a:ext uri="{FF2B5EF4-FFF2-40B4-BE49-F238E27FC236}">
                <a16:creationId xmlns:a16="http://schemas.microsoft.com/office/drawing/2014/main" id="{598357F8-6994-11C0-3485-826CC0E948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pic>
        <p:nvPicPr>
          <p:cNvPr id="3" name="Image 2" descr="Une image contenant Graphique, Police, logo, symbole&#10;&#10;Description générée automatiquement">
            <a:extLst>
              <a:ext uri="{FF2B5EF4-FFF2-40B4-BE49-F238E27FC236}">
                <a16:creationId xmlns:a16="http://schemas.microsoft.com/office/drawing/2014/main" id="{3B1CC78B-FF0A-7793-EAF7-8EFC6B1D25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4" name="Rectangle : coins arrondis 3">
            <a:extLst>
              <a:ext uri="{FF2B5EF4-FFF2-40B4-BE49-F238E27FC236}">
                <a16:creationId xmlns:a16="http://schemas.microsoft.com/office/drawing/2014/main" id="{E4F11081-1823-8F58-9E06-D317A4884F22}"/>
              </a:ext>
            </a:extLst>
          </p:cNvPr>
          <p:cNvSpPr/>
          <p:nvPr userDrawn="1"/>
        </p:nvSpPr>
        <p:spPr>
          <a:xfrm>
            <a:off x="1775520" y="1927271"/>
            <a:ext cx="4116161" cy="2073644"/>
          </a:xfrm>
          <a:prstGeom prst="roundRect">
            <a:avLst>
              <a:gd name="adj" fmla="val 3903"/>
            </a:avLst>
          </a:prstGeom>
          <a:ln w="19050">
            <a:solidFill>
              <a:srgbClr val="C6CE4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C6266DCC-1C1B-58A8-D457-E3DC8DFAED07}"/>
              </a:ext>
            </a:extLst>
          </p:cNvPr>
          <p:cNvSpPr/>
          <p:nvPr userDrawn="1"/>
        </p:nvSpPr>
        <p:spPr>
          <a:xfrm>
            <a:off x="6096000" y="1927271"/>
            <a:ext cx="4116161" cy="2073644"/>
          </a:xfrm>
          <a:prstGeom prst="roundRect">
            <a:avLst>
              <a:gd name="adj" fmla="val 3903"/>
            </a:avLst>
          </a:prstGeom>
          <a:ln w="19050">
            <a:solidFill>
              <a:srgbClr val="29475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E71C9032-9F55-0004-C340-0D1F095F9EF1}"/>
              </a:ext>
            </a:extLst>
          </p:cNvPr>
          <p:cNvSpPr/>
          <p:nvPr userDrawn="1"/>
        </p:nvSpPr>
        <p:spPr>
          <a:xfrm>
            <a:off x="1775520" y="4247684"/>
            <a:ext cx="4116161" cy="2073644"/>
          </a:xfrm>
          <a:prstGeom prst="roundRect">
            <a:avLst>
              <a:gd name="adj" fmla="val 3903"/>
            </a:avLst>
          </a:prstGeom>
          <a:ln w="19050">
            <a:solidFill>
              <a:srgbClr val="B1D6E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6AF2E362-ED98-ADF3-EECD-A4227F40E3D1}"/>
              </a:ext>
            </a:extLst>
          </p:cNvPr>
          <p:cNvSpPr/>
          <p:nvPr userDrawn="1"/>
        </p:nvSpPr>
        <p:spPr>
          <a:xfrm>
            <a:off x="6096000" y="4247684"/>
            <a:ext cx="4116161" cy="2073644"/>
          </a:xfrm>
          <a:prstGeom prst="roundRect">
            <a:avLst>
              <a:gd name="adj" fmla="val 3903"/>
            </a:avLst>
          </a:prstGeom>
          <a:ln w="19050">
            <a:solidFill>
              <a:srgbClr val="ECB2D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1721816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ards_3">
    <p:bg>
      <p:bgRef idx="1001">
        <a:schemeClr val="bg1"/>
      </p:bgRef>
    </p:bg>
    <p:spTree>
      <p:nvGrpSpPr>
        <p:cNvPr id="1" name=""/>
        <p:cNvGrpSpPr/>
        <p:nvPr/>
      </p:nvGrpSpPr>
      <p:grpSpPr>
        <a:xfrm>
          <a:off x="0" y="0"/>
          <a:ext cx="0" cy="0"/>
          <a:chOff x="0" y="0"/>
          <a:chExt cx="0" cy="0"/>
        </a:xfrm>
      </p:grpSpPr>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2" name="Image 1" descr="Une image contenant Graphique, Caractère coloré&#10;&#10;Description générée automatiquement">
            <a:extLst>
              <a:ext uri="{FF2B5EF4-FFF2-40B4-BE49-F238E27FC236}">
                <a16:creationId xmlns:a16="http://schemas.microsoft.com/office/drawing/2014/main" id="{FFF96DD5-7A34-CA17-EB16-84A0F04ED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69538">
            <a:off x="2152672" y="4631698"/>
            <a:ext cx="11609631" cy="3749286"/>
          </a:xfrm>
          <a:prstGeom prst="rect">
            <a:avLst/>
          </a:prstGeom>
        </p:spPr>
      </p:pic>
      <p:pic>
        <p:nvPicPr>
          <p:cNvPr id="3" name="Image 2" descr="Une image contenant Graphique, Police, logo, symbole&#10;&#10;Description générée automatiquement">
            <a:extLst>
              <a:ext uri="{FF2B5EF4-FFF2-40B4-BE49-F238E27FC236}">
                <a16:creationId xmlns:a16="http://schemas.microsoft.com/office/drawing/2014/main" id="{A355D959-FBD4-37EB-8B66-42E1BFA40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4" name="Espace réservé du texte 51">
            <a:extLst>
              <a:ext uri="{FF2B5EF4-FFF2-40B4-BE49-F238E27FC236}">
                <a16:creationId xmlns:a16="http://schemas.microsoft.com/office/drawing/2014/main" id="{C0395C6A-35DB-021C-DC24-2439E5D7409F}"/>
              </a:ext>
            </a:extLst>
          </p:cNvPr>
          <p:cNvSpPr>
            <a:spLocks noGrp="1"/>
          </p:cNvSpPr>
          <p:nvPr>
            <p:ph type="body" sz="quarter" idx="23"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5" name="Titre 13">
            <a:extLst>
              <a:ext uri="{FF2B5EF4-FFF2-40B4-BE49-F238E27FC236}">
                <a16:creationId xmlns:a16="http://schemas.microsoft.com/office/drawing/2014/main" id="{85BAD125-BFF3-0308-66CA-22494776DC7A}"/>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6" name="Rectangle : coins arrondis 5">
            <a:extLst>
              <a:ext uri="{FF2B5EF4-FFF2-40B4-BE49-F238E27FC236}">
                <a16:creationId xmlns:a16="http://schemas.microsoft.com/office/drawing/2014/main" id="{6B635D89-9B09-4797-2D0B-D160EFCAC28F}"/>
              </a:ext>
            </a:extLst>
          </p:cNvPr>
          <p:cNvSpPr/>
          <p:nvPr/>
        </p:nvSpPr>
        <p:spPr>
          <a:xfrm>
            <a:off x="1818397" y="2420888"/>
            <a:ext cx="2613150" cy="3655170"/>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31">
            <a:extLst>
              <a:ext uri="{FF2B5EF4-FFF2-40B4-BE49-F238E27FC236}">
                <a16:creationId xmlns:a16="http://schemas.microsoft.com/office/drawing/2014/main" id="{3CBCAE60-8EBC-65A5-0755-3AC6269E0AF3}"/>
              </a:ext>
            </a:extLst>
          </p:cNvPr>
          <p:cNvSpPr>
            <a:spLocks noGrp="1"/>
          </p:cNvSpPr>
          <p:nvPr>
            <p:ph type="body" sz="quarter" idx="31" hasCustomPrompt="1"/>
          </p:nvPr>
        </p:nvSpPr>
        <p:spPr>
          <a:xfrm>
            <a:off x="2034421"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8" name="Rectangle : coins arrondis 7">
            <a:extLst>
              <a:ext uri="{FF2B5EF4-FFF2-40B4-BE49-F238E27FC236}">
                <a16:creationId xmlns:a16="http://schemas.microsoft.com/office/drawing/2014/main" id="{F2050881-F193-0851-7A28-0462E055A6AC}"/>
              </a:ext>
            </a:extLst>
          </p:cNvPr>
          <p:cNvSpPr/>
          <p:nvPr/>
        </p:nvSpPr>
        <p:spPr>
          <a:xfrm>
            <a:off x="7781591"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31">
            <a:extLst>
              <a:ext uri="{FF2B5EF4-FFF2-40B4-BE49-F238E27FC236}">
                <a16:creationId xmlns:a16="http://schemas.microsoft.com/office/drawing/2014/main" id="{05EB098E-B359-D5DB-9D8E-BF208D6C7D10}"/>
              </a:ext>
            </a:extLst>
          </p:cNvPr>
          <p:cNvSpPr>
            <a:spLocks noGrp="1"/>
          </p:cNvSpPr>
          <p:nvPr>
            <p:ph type="body" sz="quarter" idx="33" hasCustomPrompt="1"/>
          </p:nvPr>
        </p:nvSpPr>
        <p:spPr>
          <a:xfrm>
            <a:off x="8054767" y="4120161"/>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Rectangle : coins arrondis 9">
            <a:extLst>
              <a:ext uri="{FF2B5EF4-FFF2-40B4-BE49-F238E27FC236}">
                <a16:creationId xmlns:a16="http://schemas.microsoft.com/office/drawing/2014/main" id="{409B0B61-9A46-0C1D-56A4-3F39D924C1B0}"/>
              </a:ext>
            </a:extLst>
          </p:cNvPr>
          <p:cNvSpPr/>
          <p:nvPr/>
        </p:nvSpPr>
        <p:spPr>
          <a:xfrm>
            <a:off x="4797401" y="2420887"/>
            <a:ext cx="2613150" cy="3655171"/>
          </a:xfrm>
          <a:prstGeom prst="roundRect">
            <a:avLst>
              <a:gd name="adj" fmla="val 3903"/>
            </a:avLst>
          </a:prstGeom>
          <a:solidFill>
            <a:schemeClr val="bg1"/>
          </a:solidFill>
          <a:ln>
            <a:solidFill>
              <a:srgbClr val="29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31">
            <a:extLst>
              <a:ext uri="{FF2B5EF4-FFF2-40B4-BE49-F238E27FC236}">
                <a16:creationId xmlns:a16="http://schemas.microsoft.com/office/drawing/2014/main" id="{5A474A15-A8AA-8723-C1AD-EDC76F3E5351}"/>
              </a:ext>
            </a:extLst>
          </p:cNvPr>
          <p:cNvSpPr>
            <a:spLocks noGrp="1"/>
          </p:cNvSpPr>
          <p:nvPr>
            <p:ph type="body" sz="quarter" idx="35" hasCustomPrompt="1"/>
          </p:nvPr>
        </p:nvSpPr>
        <p:spPr>
          <a:xfrm>
            <a:off x="5055869" y="4095368"/>
            <a:ext cx="2102812" cy="1624835"/>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4" name="Espace réservé du texte 31">
            <a:extLst>
              <a:ext uri="{FF2B5EF4-FFF2-40B4-BE49-F238E27FC236}">
                <a16:creationId xmlns:a16="http://schemas.microsoft.com/office/drawing/2014/main" id="{AD8E6BD7-6744-FFA8-A83D-0119085D069D}"/>
              </a:ext>
            </a:extLst>
          </p:cNvPr>
          <p:cNvSpPr>
            <a:spLocks noGrp="1"/>
          </p:cNvSpPr>
          <p:nvPr>
            <p:ph type="body" sz="quarter" idx="25" hasCustomPrompt="1"/>
          </p:nvPr>
        </p:nvSpPr>
        <p:spPr>
          <a:xfrm>
            <a:off x="2034421" y="3419629"/>
            <a:ext cx="2102812" cy="500374"/>
          </a:xfrm>
        </p:spPr>
        <p:txBody>
          <a:bodyPr anchor="t">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15" name="Espace réservé du texte 31">
            <a:extLst>
              <a:ext uri="{FF2B5EF4-FFF2-40B4-BE49-F238E27FC236}">
                <a16:creationId xmlns:a16="http://schemas.microsoft.com/office/drawing/2014/main" id="{E2258C66-AF86-7AA4-EAED-CF7B0824F753}"/>
              </a:ext>
            </a:extLst>
          </p:cNvPr>
          <p:cNvSpPr>
            <a:spLocks noGrp="1"/>
          </p:cNvSpPr>
          <p:nvPr>
            <p:ph type="body" sz="quarter" idx="38" hasCustomPrompt="1"/>
          </p:nvPr>
        </p:nvSpPr>
        <p:spPr>
          <a:xfrm>
            <a:off x="5055868" y="3419629"/>
            <a:ext cx="2102812" cy="500374"/>
          </a:xfrm>
        </p:spPr>
        <p:txBody>
          <a:bodyPr anchor="t">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16" name="Espace réservé du texte 31">
            <a:extLst>
              <a:ext uri="{FF2B5EF4-FFF2-40B4-BE49-F238E27FC236}">
                <a16:creationId xmlns:a16="http://schemas.microsoft.com/office/drawing/2014/main" id="{A0CB3238-C6B4-CA9C-9EF0-B21F171E5C93}"/>
              </a:ext>
            </a:extLst>
          </p:cNvPr>
          <p:cNvSpPr>
            <a:spLocks noGrp="1"/>
          </p:cNvSpPr>
          <p:nvPr>
            <p:ph type="body" sz="quarter" idx="39" hasCustomPrompt="1"/>
          </p:nvPr>
        </p:nvSpPr>
        <p:spPr>
          <a:xfrm>
            <a:off x="8030687" y="3419629"/>
            <a:ext cx="2102812" cy="500374"/>
          </a:xfrm>
        </p:spPr>
        <p:txBody>
          <a:bodyPr anchor="t">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18" name="Espace réservé pour une image  38">
            <a:extLst>
              <a:ext uri="{FF2B5EF4-FFF2-40B4-BE49-F238E27FC236}">
                <a16:creationId xmlns:a16="http://schemas.microsoft.com/office/drawing/2014/main" id="{778ACE0A-CE4C-2B3C-35DF-BAD0AF0DBC7B}"/>
              </a:ext>
            </a:extLst>
          </p:cNvPr>
          <p:cNvSpPr>
            <a:spLocks noGrp="1"/>
          </p:cNvSpPr>
          <p:nvPr>
            <p:ph type="pic" sz="quarter" idx="41" hasCustomPrompt="1"/>
          </p:nvPr>
        </p:nvSpPr>
        <p:spPr>
          <a:xfrm>
            <a:off x="2836841" y="2678718"/>
            <a:ext cx="576262" cy="576263"/>
          </a:xfrm>
        </p:spPr>
        <p:txBody>
          <a:bodyPr/>
          <a:lstStyle/>
          <a:p>
            <a:r>
              <a:rPr lang="fr-FR"/>
              <a:t>Picto</a:t>
            </a:r>
          </a:p>
        </p:txBody>
      </p:sp>
      <p:sp>
        <p:nvSpPr>
          <p:cNvPr id="19" name="Espace réservé pour une image  38">
            <a:extLst>
              <a:ext uri="{FF2B5EF4-FFF2-40B4-BE49-F238E27FC236}">
                <a16:creationId xmlns:a16="http://schemas.microsoft.com/office/drawing/2014/main" id="{1A0A3B27-B86E-4A34-88AE-C18A8978997F}"/>
              </a:ext>
            </a:extLst>
          </p:cNvPr>
          <p:cNvSpPr>
            <a:spLocks noGrp="1"/>
          </p:cNvSpPr>
          <p:nvPr>
            <p:ph type="pic" sz="quarter" idx="42" hasCustomPrompt="1"/>
          </p:nvPr>
        </p:nvSpPr>
        <p:spPr>
          <a:xfrm>
            <a:off x="5818162" y="2678718"/>
            <a:ext cx="576262" cy="576263"/>
          </a:xfrm>
        </p:spPr>
        <p:txBody>
          <a:bodyPr/>
          <a:lstStyle/>
          <a:p>
            <a:r>
              <a:rPr lang="fr-FR"/>
              <a:t>Picto</a:t>
            </a:r>
          </a:p>
        </p:txBody>
      </p:sp>
      <p:sp>
        <p:nvSpPr>
          <p:cNvPr id="20" name="Espace réservé pour une image  38">
            <a:extLst>
              <a:ext uri="{FF2B5EF4-FFF2-40B4-BE49-F238E27FC236}">
                <a16:creationId xmlns:a16="http://schemas.microsoft.com/office/drawing/2014/main" id="{DB635BDD-B938-BB7B-507B-410A7190A131}"/>
              </a:ext>
            </a:extLst>
          </p:cNvPr>
          <p:cNvSpPr>
            <a:spLocks noGrp="1"/>
          </p:cNvSpPr>
          <p:nvPr>
            <p:ph type="pic" sz="quarter" idx="43" hasCustomPrompt="1"/>
          </p:nvPr>
        </p:nvSpPr>
        <p:spPr>
          <a:xfrm>
            <a:off x="8803611" y="2678718"/>
            <a:ext cx="576262" cy="576263"/>
          </a:xfrm>
        </p:spPr>
        <p:txBody>
          <a:bodyPr/>
          <a:lstStyle/>
          <a:p>
            <a:r>
              <a:rPr lang="fr-FR"/>
              <a:t>Picto</a:t>
            </a:r>
          </a:p>
        </p:txBody>
      </p:sp>
      <p:sp>
        <p:nvSpPr>
          <p:cNvPr id="22" name="Espace réservé du texte 31">
            <a:extLst>
              <a:ext uri="{FF2B5EF4-FFF2-40B4-BE49-F238E27FC236}">
                <a16:creationId xmlns:a16="http://schemas.microsoft.com/office/drawing/2014/main" id="{42EC0F43-3EFD-118B-747C-4856B57D57C5}"/>
              </a:ext>
            </a:extLst>
          </p:cNvPr>
          <p:cNvSpPr>
            <a:spLocks noGrp="1"/>
          </p:cNvSpPr>
          <p:nvPr>
            <p:ph type="body" sz="quarter" idx="45" hasCustomPrompt="1"/>
          </p:nvPr>
        </p:nvSpPr>
        <p:spPr>
          <a:xfrm>
            <a:off x="573088" y="1693887"/>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pic>
        <p:nvPicPr>
          <p:cNvPr id="12" name="Image 11" descr="Une image contenant Graphique, Police, logo, symbole&#10;&#10;Description générée automatiquement">
            <a:extLst>
              <a:ext uri="{FF2B5EF4-FFF2-40B4-BE49-F238E27FC236}">
                <a16:creationId xmlns:a16="http://schemas.microsoft.com/office/drawing/2014/main" id="{7B85CC94-5070-A553-9112-B8174ECFE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3" name="Image 12" descr="Une image contenant Graphique, Caractère coloré&#10;&#10;Description générée automatiquement">
            <a:extLst>
              <a:ext uri="{FF2B5EF4-FFF2-40B4-BE49-F238E27FC236}">
                <a16:creationId xmlns:a16="http://schemas.microsoft.com/office/drawing/2014/main" id="{1AA03F1A-DDB7-48BD-BCA7-0BBF08C9F4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569538">
            <a:off x="2152672" y="4631698"/>
            <a:ext cx="11609631" cy="3749286"/>
          </a:xfrm>
          <a:prstGeom prst="rect">
            <a:avLst/>
          </a:prstGeom>
        </p:spPr>
      </p:pic>
      <p:pic>
        <p:nvPicPr>
          <p:cNvPr id="17" name="Image 16" descr="Une image contenant Graphique, Police, logo, symbole&#10;&#10;Description générée automatiquement">
            <a:extLst>
              <a:ext uri="{FF2B5EF4-FFF2-40B4-BE49-F238E27FC236}">
                <a16:creationId xmlns:a16="http://schemas.microsoft.com/office/drawing/2014/main" id="{6E65A2DF-389D-AE36-F97C-1697F568D5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Rectangle : coins arrondis 20">
            <a:extLst>
              <a:ext uri="{FF2B5EF4-FFF2-40B4-BE49-F238E27FC236}">
                <a16:creationId xmlns:a16="http://schemas.microsoft.com/office/drawing/2014/main" id="{E0DAEE60-599B-A562-0F64-ED53A5B126C6}"/>
              </a:ext>
            </a:extLst>
          </p:cNvPr>
          <p:cNvSpPr/>
          <p:nvPr userDrawn="1"/>
        </p:nvSpPr>
        <p:spPr>
          <a:xfrm>
            <a:off x="1818397" y="2420888"/>
            <a:ext cx="2613150" cy="3655170"/>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69334E99-42CC-1BC8-3543-E9F38DE2A2AD}"/>
              </a:ext>
            </a:extLst>
          </p:cNvPr>
          <p:cNvSpPr/>
          <p:nvPr userDrawn="1"/>
        </p:nvSpPr>
        <p:spPr>
          <a:xfrm>
            <a:off x="7781591"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1D884113-CF9F-BF6E-7245-F7FF8A87A087}"/>
              </a:ext>
            </a:extLst>
          </p:cNvPr>
          <p:cNvSpPr/>
          <p:nvPr userDrawn="1"/>
        </p:nvSpPr>
        <p:spPr>
          <a:xfrm>
            <a:off x="4797401" y="2420887"/>
            <a:ext cx="2613150" cy="3655171"/>
          </a:xfrm>
          <a:prstGeom prst="roundRect">
            <a:avLst>
              <a:gd name="adj" fmla="val 3903"/>
            </a:avLst>
          </a:prstGeom>
          <a:solidFill>
            <a:schemeClr val="bg1"/>
          </a:solidFill>
          <a:ln>
            <a:solidFill>
              <a:srgbClr val="29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106444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itation_1_A">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3" name="Rectangle: Rounded Corners 3">
            <a:extLst>
              <a:ext uri="{FF2B5EF4-FFF2-40B4-BE49-F238E27FC236}">
                <a16:creationId xmlns:a16="http://schemas.microsoft.com/office/drawing/2014/main" id="{B2CFA755-BDB3-5000-2158-1D404B6A850C}"/>
              </a:ext>
            </a:extLst>
          </p:cNvPr>
          <p:cNvSpPr/>
          <p:nvPr userDrawn="1"/>
        </p:nvSpPr>
        <p:spPr>
          <a:xfrm>
            <a:off x="4655840" y="0"/>
            <a:ext cx="7536160" cy="685800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2AE873E2-C1EB-D010-1708-2976E4800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42097994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itation_1_B">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3" name="Rectangle: Rounded Corners 3">
            <a:extLst>
              <a:ext uri="{FF2B5EF4-FFF2-40B4-BE49-F238E27FC236}">
                <a16:creationId xmlns:a16="http://schemas.microsoft.com/office/drawing/2014/main" id="{6949EBE8-AA14-C1D6-41FD-EA46E5111500}"/>
              </a:ext>
            </a:extLst>
          </p:cNvPr>
          <p:cNvSpPr/>
          <p:nvPr userDrawn="1"/>
        </p:nvSpPr>
        <p:spPr>
          <a:xfrm>
            <a:off x="4655840" y="0"/>
            <a:ext cx="7536160" cy="685800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6BCE4283-2F46-B9C8-ECD7-719DA830AA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24066838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itation_1_C">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3" name="Rectangle: Rounded Corners 3">
            <a:extLst>
              <a:ext uri="{FF2B5EF4-FFF2-40B4-BE49-F238E27FC236}">
                <a16:creationId xmlns:a16="http://schemas.microsoft.com/office/drawing/2014/main" id="{9AF6D326-DC8F-CDB1-8A18-C25F4E862F1B}"/>
              </a:ext>
            </a:extLst>
          </p:cNvPr>
          <p:cNvSpPr/>
          <p:nvPr userDrawn="1"/>
        </p:nvSpPr>
        <p:spPr>
          <a:xfrm>
            <a:off x="4655840" y="0"/>
            <a:ext cx="7536160" cy="685800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B8BFB3A2-D805-A71E-2E51-5B77BA0FCC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230843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392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itation_1_D">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3" name="Rectangle: Rounded Corners 3">
            <a:extLst>
              <a:ext uri="{FF2B5EF4-FFF2-40B4-BE49-F238E27FC236}">
                <a16:creationId xmlns:a16="http://schemas.microsoft.com/office/drawing/2014/main" id="{816CF0BE-A563-6A48-A83C-0D7DBFA6FE0C}"/>
              </a:ext>
            </a:extLst>
          </p:cNvPr>
          <p:cNvSpPr/>
          <p:nvPr userDrawn="1"/>
        </p:nvSpPr>
        <p:spPr>
          <a:xfrm>
            <a:off x="4655840" y="0"/>
            <a:ext cx="7536160" cy="685800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B2603B3C-8D70-4F0D-FB74-0D5C1BC8A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7690024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itation_1_E">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3" name="Rectangle: Rounded Corners 3">
            <a:extLst>
              <a:ext uri="{FF2B5EF4-FFF2-40B4-BE49-F238E27FC236}">
                <a16:creationId xmlns:a16="http://schemas.microsoft.com/office/drawing/2014/main" id="{43594D93-AF95-14A1-39D7-CAEB353978FE}"/>
              </a:ext>
            </a:extLst>
          </p:cNvPr>
          <p:cNvSpPr/>
          <p:nvPr userDrawn="1"/>
        </p:nvSpPr>
        <p:spPr>
          <a:xfrm>
            <a:off x="4655840" y="0"/>
            <a:ext cx="7536160" cy="685800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2612715E-FACB-14C2-DE23-DBCD777E95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3915550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Citation_1_F">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3" name="Rectangle: Rounded Corners 3">
            <a:extLst>
              <a:ext uri="{FF2B5EF4-FFF2-40B4-BE49-F238E27FC236}">
                <a16:creationId xmlns:a16="http://schemas.microsoft.com/office/drawing/2014/main" id="{50230B5A-8E92-D07C-AE9C-84D5D832CB2B}"/>
              </a:ext>
            </a:extLst>
          </p:cNvPr>
          <p:cNvSpPr/>
          <p:nvPr userDrawn="1"/>
        </p:nvSpPr>
        <p:spPr>
          <a:xfrm>
            <a:off x="4655840" y="0"/>
            <a:ext cx="7536160" cy="685800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E03FCBA1-6152-4F6C-9811-71BB076A1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5794666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itation_1_G">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3" name="Rectangle: Rounded Corners 3">
            <a:extLst>
              <a:ext uri="{FF2B5EF4-FFF2-40B4-BE49-F238E27FC236}">
                <a16:creationId xmlns:a16="http://schemas.microsoft.com/office/drawing/2014/main" id="{F5F99D2B-A31F-707B-4FA5-4EAFB3B4CB5F}"/>
              </a:ext>
            </a:extLst>
          </p:cNvPr>
          <p:cNvSpPr/>
          <p:nvPr userDrawn="1"/>
        </p:nvSpPr>
        <p:spPr>
          <a:xfrm>
            <a:off x="4655840" y="0"/>
            <a:ext cx="7536160" cy="685800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C42A79D2-E2A3-C498-9255-682C5BB62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8905550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itation_1_H">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3" name="Rectangle: Rounded Corners 3">
            <a:extLst>
              <a:ext uri="{FF2B5EF4-FFF2-40B4-BE49-F238E27FC236}">
                <a16:creationId xmlns:a16="http://schemas.microsoft.com/office/drawing/2014/main" id="{72C17A59-73C4-5224-5A75-6D830322D2C4}"/>
              </a:ext>
            </a:extLst>
          </p:cNvPr>
          <p:cNvSpPr/>
          <p:nvPr userDrawn="1"/>
        </p:nvSpPr>
        <p:spPr>
          <a:xfrm>
            <a:off x="4655840" y="0"/>
            <a:ext cx="7536160" cy="685800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5F69D201-0CC2-16A5-D422-3D0917D466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845150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itation_2_A">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flipH="1">
            <a:off x="0" y="0"/>
            <a:ext cx="4655840" cy="685800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4" name="Rectangle: Rounded Corners 3">
            <a:extLst>
              <a:ext uri="{FF2B5EF4-FFF2-40B4-BE49-F238E27FC236}">
                <a16:creationId xmlns:a16="http://schemas.microsoft.com/office/drawing/2014/main" id="{AC71CD48-A22B-7229-51A2-54D1D831B955}"/>
              </a:ext>
            </a:extLst>
          </p:cNvPr>
          <p:cNvSpPr/>
          <p:nvPr userDrawn="1"/>
        </p:nvSpPr>
        <p:spPr>
          <a:xfrm flipH="1">
            <a:off x="0" y="0"/>
            <a:ext cx="4655840" cy="685800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9CDBF6EF-1FFF-D2A1-E335-74EC41FB43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30351005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itation_2_B">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flipH="1">
            <a:off x="0" y="0"/>
            <a:ext cx="4655840" cy="685800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4" name="Rectangle: Rounded Corners 3">
            <a:extLst>
              <a:ext uri="{FF2B5EF4-FFF2-40B4-BE49-F238E27FC236}">
                <a16:creationId xmlns:a16="http://schemas.microsoft.com/office/drawing/2014/main" id="{E7BCDC7C-66EA-01C2-6A36-462DC86B6E22}"/>
              </a:ext>
            </a:extLst>
          </p:cNvPr>
          <p:cNvSpPr/>
          <p:nvPr userDrawn="1"/>
        </p:nvSpPr>
        <p:spPr>
          <a:xfrm flipH="1">
            <a:off x="0" y="0"/>
            <a:ext cx="4655840" cy="685800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2B5E684C-EF6A-8C04-518F-2AE38C9616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26744919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itation_2_C">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flipH="1">
            <a:off x="0" y="0"/>
            <a:ext cx="4655840" cy="685800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4" name="Rectangle: Rounded Corners 3">
            <a:extLst>
              <a:ext uri="{FF2B5EF4-FFF2-40B4-BE49-F238E27FC236}">
                <a16:creationId xmlns:a16="http://schemas.microsoft.com/office/drawing/2014/main" id="{0C10ACBD-7428-B262-D13E-73608B24F825}"/>
              </a:ext>
            </a:extLst>
          </p:cNvPr>
          <p:cNvSpPr/>
          <p:nvPr userDrawn="1"/>
        </p:nvSpPr>
        <p:spPr>
          <a:xfrm flipH="1">
            <a:off x="0" y="0"/>
            <a:ext cx="4655840" cy="685800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4A473C31-9273-EF2D-F0CF-5E8D5613CE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3466757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Citation_2_D">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flipH="1">
            <a:off x="0" y="0"/>
            <a:ext cx="4655840" cy="685800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294754"/>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
        <p:nvSpPr>
          <p:cNvPr id="4" name="Rectangle: Rounded Corners 3">
            <a:extLst>
              <a:ext uri="{FF2B5EF4-FFF2-40B4-BE49-F238E27FC236}">
                <a16:creationId xmlns:a16="http://schemas.microsoft.com/office/drawing/2014/main" id="{F88019B4-E416-6614-A613-FA6CF4E7BA83}"/>
              </a:ext>
            </a:extLst>
          </p:cNvPr>
          <p:cNvSpPr/>
          <p:nvPr userDrawn="1"/>
        </p:nvSpPr>
        <p:spPr>
          <a:xfrm flipH="1">
            <a:off x="0" y="0"/>
            <a:ext cx="4655840" cy="685800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6B8006BB-D170-9F82-595A-C414474F6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9795841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Citation_2_E">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5E6CD085-7E2E-85F4-9A6D-25F50BD58E1F}"/>
              </a:ext>
            </a:extLst>
          </p:cNvPr>
          <p:cNvSpPr/>
          <p:nvPr/>
        </p:nvSpPr>
        <p:spPr>
          <a:xfrm flipH="1">
            <a:off x="0" y="0"/>
            <a:ext cx="4655840" cy="685800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Espace réservé du texte 51">
            <a:extLst>
              <a:ext uri="{FF2B5EF4-FFF2-40B4-BE49-F238E27FC236}">
                <a16:creationId xmlns:a16="http://schemas.microsoft.com/office/drawing/2014/main" id="{275965C8-BAB0-9A2F-548E-E499F51DF053}"/>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6" name="Image 5" descr="Une image contenant Graphique, Police, logo, symbole&#10;&#10;Description générée automatiquement">
            <a:extLst>
              <a:ext uri="{FF2B5EF4-FFF2-40B4-BE49-F238E27FC236}">
                <a16:creationId xmlns:a16="http://schemas.microsoft.com/office/drawing/2014/main" id="{A6556D8A-9DA1-F5AD-46E8-A3748CDFC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9" name="Titre 13">
            <a:extLst>
              <a:ext uri="{FF2B5EF4-FFF2-40B4-BE49-F238E27FC236}">
                <a16:creationId xmlns:a16="http://schemas.microsoft.com/office/drawing/2014/main" id="{C720F93B-FBA5-E501-0823-D107AF1E201D}"/>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0" name="Espace réservé du texte 31">
            <a:extLst>
              <a:ext uri="{FF2B5EF4-FFF2-40B4-BE49-F238E27FC236}">
                <a16:creationId xmlns:a16="http://schemas.microsoft.com/office/drawing/2014/main" id="{DA9277D2-85D2-09FA-5997-E6A046F2CCCE}"/>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1" name="Espace réservé du texte 31">
            <a:extLst>
              <a:ext uri="{FF2B5EF4-FFF2-40B4-BE49-F238E27FC236}">
                <a16:creationId xmlns:a16="http://schemas.microsoft.com/office/drawing/2014/main" id="{C02C01DC-F2AC-BF52-B7E6-1DC92C595078}"/>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3" name="Espace réservé pour une image  51">
            <a:extLst>
              <a:ext uri="{FF2B5EF4-FFF2-40B4-BE49-F238E27FC236}">
                <a16:creationId xmlns:a16="http://schemas.microsoft.com/office/drawing/2014/main" id="{3D2CD02E-CA68-2C78-A5A5-B81788C23A84}"/>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
        <p:nvSpPr>
          <p:cNvPr id="3" name="Rectangle: Rounded Corners 3">
            <a:extLst>
              <a:ext uri="{FF2B5EF4-FFF2-40B4-BE49-F238E27FC236}">
                <a16:creationId xmlns:a16="http://schemas.microsoft.com/office/drawing/2014/main" id="{DA4983C0-D2D3-CF7D-FCAD-4FE381418647}"/>
              </a:ext>
            </a:extLst>
          </p:cNvPr>
          <p:cNvSpPr/>
          <p:nvPr userDrawn="1"/>
        </p:nvSpPr>
        <p:spPr>
          <a:xfrm flipH="1">
            <a:off x="0" y="0"/>
            <a:ext cx="4655840" cy="685800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Image 4" descr="Une image contenant Graphique, Police, logo, symbole&#10;&#10;Description générée automatiquement">
            <a:extLst>
              <a:ext uri="{FF2B5EF4-FFF2-40B4-BE49-F238E27FC236}">
                <a16:creationId xmlns:a16="http://schemas.microsoft.com/office/drawing/2014/main" id="{CC0BCD25-1EA8-D4FF-5B0E-7BA7BD33D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054825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ommaire">
    <p:bg>
      <p:bgPr>
        <a:solidFill>
          <a:srgbClr val="F6FAEC">
            <a:alpha val="50000"/>
          </a:srgbClr>
        </a:solidFill>
        <a:effectLst/>
      </p:bgPr>
    </p:bg>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4928F15D-0202-ECBA-C3CE-36D2FD52671C}"/>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15" name="Espace réservé du texte 51">
            <a:extLst>
              <a:ext uri="{FF2B5EF4-FFF2-40B4-BE49-F238E27FC236}">
                <a16:creationId xmlns:a16="http://schemas.microsoft.com/office/drawing/2014/main" id="{D3F7E013-E578-FC7A-736F-9CA3C960DE10}"/>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6" name="Espace réservé du texte 29">
            <a:extLst>
              <a:ext uri="{FF2B5EF4-FFF2-40B4-BE49-F238E27FC236}">
                <a16:creationId xmlns:a16="http://schemas.microsoft.com/office/drawing/2014/main" id="{4744AF98-17ED-0A39-FDDD-19CAD10EC1A9}"/>
              </a:ext>
            </a:extLst>
          </p:cNvPr>
          <p:cNvSpPr>
            <a:spLocks noGrp="1"/>
          </p:cNvSpPr>
          <p:nvPr>
            <p:ph type="body" sz="quarter" idx="10" hasCustomPrompt="1"/>
          </p:nvPr>
        </p:nvSpPr>
        <p:spPr>
          <a:xfrm>
            <a:off x="573194" y="1988840"/>
            <a:ext cx="1296344" cy="504651"/>
          </a:xfrm>
        </p:spPr>
        <p:txBody>
          <a:bodyPr>
            <a:noAutofit/>
          </a:bodyPr>
          <a:lstStyle>
            <a:lvl1pPr>
              <a:defRPr sz="3200" b="1">
                <a:solidFill>
                  <a:srgbClr val="E94F35"/>
                </a:solidFill>
              </a:defRPr>
            </a:lvl1pPr>
          </a:lstStyle>
          <a:p>
            <a:pPr lvl="0"/>
            <a:r>
              <a:rPr lang="fr-FR"/>
              <a:t>01</a:t>
            </a:r>
          </a:p>
        </p:txBody>
      </p:sp>
      <p:sp>
        <p:nvSpPr>
          <p:cNvPr id="18" name="Espace réservé du texte 29">
            <a:extLst>
              <a:ext uri="{FF2B5EF4-FFF2-40B4-BE49-F238E27FC236}">
                <a16:creationId xmlns:a16="http://schemas.microsoft.com/office/drawing/2014/main" id="{78A43804-2CB2-4DEB-98CA-0140F238E94C}"/>
              </a:ext>
            </a:extLst>
          </p:cNvPr>
          <p:cNvSpPr>
            <a:spLocks noGrp="1"/>
          </p:cNvSpPr>
          <p:nvPr>
            <p:ph type="body" sz="quarter" idx="23" hasCustomPrompt="1"/>
          </p:nvPr>
        </p:nvSpPr>
        <p:spPr>
          <a:xfrm>
            <a:off x="3638332" y="1988840"/>
            <a:ext cx="1296344" cy="504651"/>
          </a:xfrm>
        </p:spPr>
        <p:txBody>
          <a:bodyPr>
            <a:noAutofit/>
          </a:bodyPr>
          <a:lstStyle>
            <a:lvl1pPr>
              <a:defRPr sz="3200" b="1">
                <a:solidFill>
                  <a:srgbClr val="E94F35"/>
                </a:solidFill>
              </a:defRPr>
            </a:lvl1pPr>
          </a:lstStyle>
          <a:p>
            <a:pPr lvl="0"/>
            <a:r>
              <a:rPr lang="fr-FR"/>
              <a:t>02</a:t>
            </a:r>
          </a:p>
        </p:txBody>
      </p:sp>
      <p:sp>
        <p:nvSpPr>
          <p:cNvPr id="19" name="Espace réservé du texte 29">
            <a:extLst>
              <a:ext uri="{FF2B5EF4-FFF2-40B4-BE49-F238E27FC236}">
                <a16:creationId xmlns:a16="http://schemas.microsoft.com/office/drawing/2014/main" id="{9B6711DD-6B4D-CC2F-BB93-5B58F845633D}"/>
              </a:ext>
            </a:extLst>
          </p:cNvPr>
          <p:cNvSpPr>
            <a:spLocks noGrp="1"/>
          </p:cNvSpPr>
          <p:nvPr>
            <p:ph type="body" sz="quarter" idx="24" hasCustomPrompt="1"/>
          </p:nvPr>
        </p:nvSpPr>
        <p:spPr>
          <a:xfrm>
            <a:off x="6703470" y="1988840"/>
            <a:ext cx="1296344" cy="504651"/>
          </a:xfrm>
        </p:spPr>
        <p:txBody>
          <a:bodyPr>
            <a:noAutofit/>
          </a:bodyPr>
          <a:lstStyle>
            <a:lvl1pPr>
              <a:defRPr sz="3200" b="1">
                <a:solidFill>
                  <a:srgbClr val="E94F35"/>
                </a:solidFill>
              </a:defRPr>
            </a:lvl1pPr>
          </a:lstStyle>
          <a:p>
            <a:pPr lvl="0"/>
            <a:r>
              <a:rPr lang="fr-FR"/>
              <a:t>03</a:t>
            </a:r>
          </a:p>
        </p:txBody>
      </p:sp>
      <p:sp>
        <p:nvSpPr>
          <p:cNvPr id="21" name="Espace réservé du texte 29">
            <a:extLst>
              <a:ext uri="{FF2B5EF4-FFF2-40B4-BE49-F238E27FC236}">
                <a16:creationId xmlns:a16="http://schemas.microsoft.com/office/drawing/2014/main" id="{F2C260F6-949D-2D18-FBDE-CF8E92F200B2}"/>
              </a:ext>
            </a:extLst>
          </p:cNvPr>
          <p:cNvSpPr>
            <a:spLocks noGrp="1"/>
          </p:cNvSpPr>
          <p:nvPr>
            <p:ph type="body" sz="quarter" idx="26" hasCustomPrompt="1"/>
          </p:nvPr>
        </p:nvSpPr>
        <p:spPr>
          <a:xfrm>
            <a:off x="573194" y="4224119"/>
            <a:ext cx="1296344" cy="504651"/>
          </a:xfrm>
        </p:spPr>
        <p:txBody>
          <a:bodyPr>
            <a:noAutofit/>
          </a:bodyPr>
          <a:lstStyle>
            <a:lvl1pPr>
              <a:defRPr sz="3200" b="1">
                <a:solidFill>
                  <a:srgbClr val="E94F35"/>
                </a:solidFill>
              </a:defRPr>
            </a:lvl1pPr>
          </a:lstStyle>
          <a:p>
            <a:pPr lvl="0"/>
            <a:r>
              <a:rPr lang="fr-FR"/>
              <a:t>04</a:t>
            </a:r>
          </a:p>
        </p:txBody>
      </p:sp>
      <p:sp>
        <p:nvSpPr>
          <p:cNvPr id="22" name="Espace réservé du texte 29">
            <a:extLst>
              <a:ext uri="{FF2B5EF4-FFF2-40B4-BE49-F238E27FC236}">
                <a16:creationId xmlns:a16="http://schemas.microsoft.com/office/drawing/2014/main" id="{42315582-411E-2D0A-99AD-EBDD976985E1}"/>
              </a:ext>
            </a:extLst>
          </p:cNvPr>
          <p:cNvSpPr>
            <a:spLocks noGrp="1"/>
          </p:cNvSpPr>
          <p:nvPr>
            <p:ph type="body" sz="quarter" idx="27" hasCustomPrompt="1"/>
          </p:nvPr>
        </p:nvSpPr>
        <p:spPr>
          <a:xfrm>
            <a:off x="3638332" y="4224119"/>
            <a:ext cx="1296344" cy="504651"/>
          </a:xfrm>
        </p:spPr>
        <p:txBody>
          <a:bodyPr>
            <a:noAutofit/>
          </a:bodyPr>
          <a:lstStyle>
            <a:lvl1pPr>
              <a:defRPr sz="3200" b="1">
                <a:solidFill>
                  <a:srgbClr val="E94F35"/>
                </a:solidFill>
              </a:defRPr>
            </a:lvl1pPr>
          </a:lstStyle>
          <a:p>
            <a:pPr lvl="0"/>
            <a:r>
              <a:rPr lang="fr-FR"/>
              <a:t>05</a:t>
            </a:r>
          </a:p>
        </p:txBody>
      </p:sp>
      <p:sp>
        <p:nvSpPr>
          <p:cNvPr id="23" name="Espace réservé du texte 29">
            <a:extLst>
              <a:ext uri="{FF2B5EF4-FFF2-40B4-BE49-F238E27FC236}">
                <a16:creationId xmlns:a16="http://schemas.microsoft.com/office/drawing/2014/main" id="{44D643A3-6717-5572-9C59-00C2790FF90C}"/>
              </a:ext>
            </a:extLst>
          </p:cNvPr>
          <p:cNvSpPr>
            <a:spLocks noGrp="1"/>
          </p:cNvSpPr>
          <p:nvPr>
            <p:ph type="body" sz="quarter" idx="28" hasCustomPrompt="1"/>
          </p:nvPr>
        </p:nvSpPr>
        <p:spPr>
          <a:xfrm>
            <a:off x="6703470" y="4224119"/>
            <a:ext cx="1296344" cy="504651"/>
          </a:xfrm>
        </p:spPr>
        <p:txBody>
          <a:bodyPr>
            <a:noAutofit/>
          </a:bodyPr>
          <a:lstStyle>
            <a:lvl1pPr>
              <a:defRPr sz="3200" b="1">
                <a:solidFill>
                  <a:srgbClr val="E94F35"/>
                </a:solidFill>
              </a:defRPr>
            </a:lvl1pPr>
          </a:lstStyle>
          <a:p>
            <a:pPr lvl="0"/>
            <a:r>
              <a:rPr lang="fr-FR"/>
              <a:t>06</a:t>
            </a:r>
          </a:p>
        </p:txBody>
      </p:sp>
      <p:sp>
        <p:nvSpPr>
          <p:cNvPr id="25" name="Espace réservé du texte 31">
            <a:extLst>
              <a:ext uri="{FF2B5EF4-FFF2-40B4-BE49-F238E27FC236}">
                <a16:creationId xmlns:a16="http://schemas.microsoft.com/office/drawing/2014/main" id="{02B05832-7AC9-805D-98B9-1047B24D4218}"/>
              </a:ext>
            </a:extLst>
          </p:cNvPr>
          <p:cNvSpPr>
            <a:spLocks noGrp="1"/>
          </p:cNvSpPr>
          <p:nvPr>
            <p:ph type="body" sz="quarter" idx="21" hasCustomPrompt="1"/>
          </p:nvPr>
        </p:nvSpPr>
        <p:spPr>
          <a:xfrm>
            <a:off x="573088"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01 DE LA PRESENTATION</a:t>
            </a:r>
          </a:p>
        </p:txBody>
      </p:sp>
      <p:sp>
        <p:nvSpPr>
          <p:cNvPr id="27" name="Espace réservé du texte 31">
            <a:extLst>
              <a:ext uri="{FF2B5EF4-FFF2-40B4-BE49-F238E27FC236}">
                <a16:creationId xmlns:a16="http://schemas.microsoft.com/office/drawing/2014/main" id="{53AEB1C4-99CF-3053-9649-3C32949C7526}"/>
              </a:ext>
            </a:extLst>
          </p:cNvPr>
          <p:cNvSpPr>
            <a:spLocks noGrp="1"/>
          </p:cNvSpPr>
          <p:nvPr>
            <p:ph type="body" sz="quarter" idx="30" hasCustomPrompt="1"/>
          </p:nvPr>
        </p:nvSpPr>
        <p:spPr>
          <a:xfrm>
            <a:off x="3611255"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02 DE LA PRESENTATION</a:t>
            </a:r>
          </a:p>
        </p:txBody>
      </p:sp>
      <p:sp>
        <p:nvSpPr>
          <p:cNvPr id="28" name="Espace réservé du texte 31">
            <a:extLst>
              <a:ext uri="{FF2B5EF4-FFF2-40B4-BE49-F238E27FC236}">
                <a16:creationId xmlns:a16="http://schemas.microsoft.com/office/drawing/2014/main" id="{BA349A87-1300-91C9-010A-2A403A6C37F8}"/>
              </a:ext>
            </a:extLst>
          </p:cNvPr>
          <p:cNvSpPr>
            <a:spLocks noGrp="1"/>
          </p:cNvSpPr>
          <p:nvPr>
            <p:ph type="body" sz="quarter" idx="31" hasCustomPrompt="1"/>
          </p:nvPr>
        </p:nvSpPr>
        <p:spPr>
          <a:xfrm>
            <a:off x="6649423"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03 DE LA PRESENTATION</a:t>
            </a:r>
          </a:p>
        </p:txBody>
      </p:sp>
      <p:sp>
        <p:nvSpPr>
          <p:cNvPr id="29" name="Espace réservé du texte 31">
            <a:extLst>
              <a:ext uri="{FF2B5EF4-FFF2-40B4-BE49-F238E27FC236}">
                <a16:creationId xmlns:a16="http://schemas.microsoft.com/office/drawing/2014/main" id="{DE648FED-0588-FD7E-AF20-FA1E572726C1}"/>
              </a:ext>
            </a:extLst>
          </p:cNvPr>
          <p:cNvSpPr>
            <a:spLocks noGrp="1"/>
          </p:cNvSpPr>
          <p:nvPr>
            <p:ph type="body" sz="quarter" idx="32" hasCustomPrompt="1"/>
          </p:nvPr>
        </p:nvSpPr>
        <p:spPr>
          <a:xfrm>
            <a:off x="573088"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04 DE LA PRESENTATION</a:t>
            </a:r>
          </a:p>
        </p:txBody>
      </p:sp>
      <p:sp>
        <p:nvSpPr>
          <p:cNvPr id="31" name="Espace réservé du texte 31">
            <a:extLst>
              <a:ext uri="{FF2B5EF4-FFF2-40B4-BE49-F238E27FC236}">
                <a16:creationId xmlns:a16="http://schemas.microsoft.com/office/drawing/2014/main" id="{4DE57A12-163A-55FB-C2D3-CB5B5B2DEDDE}"/>
              </a:ext>
            </a:extLst>
          </p:cNvPr>
          <p:cNvSpPr>
            <a:spLocks noGrp="1"/>
          </p:cNvSpPr>
          <p:nvPr>
            <p:ph type="body" sz="quarter" idx="33" hasCustomPrompt="1"/>
          </p:nvPr>
        </p:nvSpPr>
        <p:spPr>
          <a:xfrm>
            <a:off x="3611255"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05 DE LA PRESENTATION</a:t>
            </a:r>
          </a:p>
        </p:txBody>
      </p:sp>
      <p:sp>
        <p:nvSpPr>
          <p:cNvPr id="37" name="Espace réservé du texte 31">
            <a:extLst>
              <a:ext uri="{FF2B5EF4-FFF2-40B4-BE49-F238E27FC236}">
                <a16:creationId xmlns:a16="http://schemas.microsoft.com/office/drawing/2014/main" id="{183BD4D8-6EF8-7AD2-F801-25F328784382}"/>
              </a:ext>
            </a:extLst>
          </p:cNvPr>
          <p:cNvSpPr>
            <a:spLocks noGrp="1"/>
          </p:cNvSpPr>
          <p:nvPr>
            <p:ph type="body" sz="quarter" idx="34" hasCustomPrompt="1"/>
          </p:nvPr>
        </p:nvSpPr>
        <p:spPr>
          <a:xfrm>
            <a:off x="6649423"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06 DE LA PRESENTATION</a:t>
            </a:r>
          </a:p>
        </p:txBody>
      </p:sp>
      <p:pic>
        <p:nvPicPr>
          <p:cNvPr id="46" name="Image 45" descr="Une image contenant Graphique, Caractère coloré&#10;&#10;Description générée automatiquement">
            <a:extLst>
              <a:ext uri="{FF2B5EF4-FFF2-40B4-BE49-F238E27FC236}">
                <a16:creationId xmlns:a16="http://schemas.microsoft.com/office/drawing/2014/main" id="{FE220641-F13F-5A12-1971-FC009211A9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2875081">
            <a:off x="2533912" y="-1821274"/>
            <a:ext cx="11609631" cy="3749286"/>
          </a:xfrm>
          <a:prstGeom prst="rect">
            <a:avLst/>
          </a:prstGeom>
        </p:spPr>
      </p:pic>
    </p:spTree>
    <p:extLst>
      <p:ext uri="{BB962C8B-B14F-4D97-AF65-F5344CB8AC3E}">
        <p14:creationId xmlns:p14="http://schemas.microsoft.com/office/powerpoint/2010/main" val="72506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Citation_2_F">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id="{A81738DB-1920-73FD-E151-D89B95C35311}"/>
              </a:ext>
            </a:extLst>
          </p:cNvPr>
          <p:cNvSpPr/>
          <p:nvPr/>
        </p:nvSpPr>
        <p:spPr>
          <a:xfrm flipH="1">
            <a:off x="0" y="0"/>
            <a:ext cx="4655840" cy="685800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Espace réservé du texte 51">
            <a:extLst>
              <a:ext uri="{FF2B5EF4-FFF2-40B4-BE49-F238E27FC236}">
                <a16:creationId xmlns:a16="http://schemas.microsoft.com/office/drawing/2014/main" id="{CFBB238C-272B-BFF3-380F-1F4314DE51B0}"/>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10" name="Image 9" descr="Une image contenant Graphique, Police, logo, symbole&#10;&#10;Description générée automatiquement">
            <a:extLst>
              <a:ext uri="{FF2B5EF4-FFF2-40B4-BE49-F238E27FC236}">
                <a16:creationId xmlns:a16="http://schemas.microsoft.com/office/drawing/2014/main" id="{2FFC7D65-3FF3-5C42-0C5C-9CD8BFE04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1" name="Titre 13">
            <a:extLst>
              <a:ext uri="{FF2B5EF4-FFF2-40B4-BE49-F238E27FC236}">
                <a16:creationId xmlns:a16="http://schemas.microsoft.com/office/drawing/2014/main" id="{3253907F-8148-209E-2F2C-962599B11B25}"/>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2" name="Espace réservé du texte 31">
            <a:extLst>
              <a:ext uri="{FF2B5EF4-FFF2-40B4-BE49-F238E27FC236}">
                <a16:creationId xmlns:a16="http://schemas.microsoft.com/office/drawing/2014/main" id="{92EAB46F-CAAA-96DC-F1C4-DBBDF4A6D787}"/>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F742DDDB-D582-3F65-A715-4AB3E2A2E1D1}"/>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7D70DB7A-542C-BCCD-AFEE-18EED084C2FD}"/>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
        <p:nvSpPr>
          <p:cNvPr id="2" name="Rectangle: Rounded Corners 3">
            <a:extLst>
              <a:ext uri="{FF2B5EF4-FFF2-40B4-BE49-F238E27FC236}">
                <a16:creationId xmlns:a16="http://schemas.microsoft.com/office/drawing/2014/main" id="{7422C989-4F5A-962B-13FA-3A609DCFCD97}"/>
              </a:ext>
            </a:extLst>
          </p:cNvPr>
          <p:cNvSpPr/>
          <p:nvPr userDrawn="1"/>
        </p:nvSpPr>
        <p:spPr>
          <a:xfrm flipH="1">
            <a:off x="0" y="0"/>
            <a:ext cx="4655840" cy="685800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F4ED3EA9-D1F7-5641-4238-2CDF9F7684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0345216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Citation_2_G">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44CBE94-C202-0DD4-C7B7-79D684580231}"/>
              </a:ext>
            </a:extLst>
          </p:cNvPr>
          <p:cNvSpPr/>
          <p:nvPr/>
        </p:nvSpPr>
        <p:spPr>
          <a:xfrm flipH="1">
            <a:off x="0" y="0"/>
            <a:ext cx="4655840" cy="685800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Espace réservé du texte 51">
            <a:extLst>
              <a:ext uri="{FF2B5EF4-FFF2-40B4-BE49-F238E27FC236}">
                <a16:creationId xmlns:a16="http://schemas.microsoft.com/office/drawing/2014/main" id="{5CE06D95-0A76-2E7D-AA1B-3788B6F651EB}"/>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9" name="Image 8" descr="Une image contenant Graphique, Police, logo, symbole&#10;&#10;Description générée automatiquement">
            <a:extLst>
              <a:ext uri="{FF2B5EF4-FFF2-40B4-BE49-F238E27FC236}">
                <a16:creationId xmlns:a16="http://schemas.microsoft.com/office/drawing/2014/main" id="{AE30A1D2-BF9F-6C0B-6675-69032B3E2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0" name="Titre 13">
            <a:extLst>
              <a:ext uri="{FF2B5EF4-FFF2-40B4-BE49-F238E27FC236}">
                <a16:creationId xmlns:a16="http://schemas.microsoft.com/office/drawing/2014/main" id="{A6F2F846-8CA3-BF0C-613A-2A377C8FE996}"/>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1" name="Espace réservé du texte 31">
            <a:extLst>
              <a:ext uri="{FF2B5EF4-FFF2-40B4-BE49-F238E27FC236}">
                <a16:creationId xmlns:a16="http://schemas.microsoft.com/office/drawing/2014/main" id="{345FD9F5-1976-6A85-8EE5-6EA7C94CEDBC}"/>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7F13A955-6EB1-43E8-1A37-816B0A3C90D1}"/>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27BB07F9-FC87-8C3A-323D-D5E872A01AEA}"/>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
        <p:nvSpPr>
          <p:cNvPr id="2" name="Rectangle: Rounded Corners 3">
            <a:extLst>
              <a:ext uri="{FF2B5EF4-FFF2-40B4-BE49-F238E27FC236}">
                <a16:creationId xmlns:a16="http://schemas.microsoft.com/office/drawing/2014/main" id="{7FFCC8D8-5813-5E99-BBF2-108C1E50F6A1}"/>
              </a:ext>
            </a:extLst>
          </p:cNvPr>
          <p:cNvSpPr/>
          <p:nvPr userDrawn="1"/>
        </p:nvSpPr>
        <p:spPr>
          <a:xfrm flipH="1">
            <a:off x="0" y="0"/>
            <a:ext cx="4655840" cy="685800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Image 3" descr="Une image contenant Graphique, Police, logo, symbole&#10;&#10;Description générée automatiquement">
            <a:extLst>
              <a:ext uri="{FF2B5EF4-FFF2-40B4-BE49-F238E27FC236}">
                <a16:creationId xmlns:a16="http://schemas.microsoft.com/office/drawing/2014/main" id="{13A75887-FF49-EC7F-ECDC-C21228436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3382735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Citation_2_H">
    <p:spTree>
      <p:nvGrpSpPr>
        <p:cNvPr id="1" name=""/>
        <p:cNvGrpSpPr/>
        <p:nvPr/>
      </p:nvGrpSpPr>
      <p:grpSpPr>
        <a:xfrm>
          <a:off x="0" y="0"/>
          <a:ext cx="0" cy="0"/>
          <a:chOff x="0" y="0"/>
          <a:chExt cx="0" cy="0"/>
        </a:xfrm>
      </p:grpSpPr>
      <p:sp>
        <p:nvSpPr>
          <p:cNvPr id="6" name="Rectangle: Rounded Corners 3">
            <a:extLst>
              <a:ext uri="{FF2B5EF4-FFF2-40B4-BE49-F238E27FC236}">
                <a16:creationId xmlns:a16="http://schemas.microsoft.com/office/drawing/2014/main" id="{1AA1B7C8-3F09-6462-5E61-06C8FD509F82}"/>
              </a:ext>
            </a:extLst>
          </p:cNvPr>
          <p:cNvSpPr/>
          <p:nvPr/>
        </p:nvSpPr>
        <p:spPr>
          <a:xfrm flipH="1">
            <a:off x="0" y="0"/>
            <a:ext cx="4655840" cy="685800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Espace réservé du texte 51">
            <a:extLst>
              <a:ext uri="{FF2B5EF4-FFF2-40B4-BE49-F238E27FC236}">
                <a16:creationId xmlns:a16="http://schemas.microsoft.com/office/drawing/2014/main" id="{D826A1D1-9D11-1A24-876D-2A362D5C3551}"/>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10" name="Image 9" descr="Une image contenant Graphique, Police, logo, symbole&#10;&#10;Description générée automatiquement">
            <a:extLst>
              <a:ext uri="{FF2B5EF4-FFF2-40B4-BE49-F238E27FC236}">
                <a16:creationId xmlns:a16="http://schemas.microsoft.com/office/drawing/2014/main" id="{CB62851D-4471-A637-423D-4EF77AC39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1" name="Titre 13">
            <a:extLst>
              <a:ext uri="{FF2B5EF4-FFF2-40B4-BE49-F238E27FC236}">
                <a16:creationId xmlns:a16="http://schemas.microsoft.com/office/drawing/2014/main" id="{E15F9EEB-3E75-1C5C-1334-6C35029F4936}"/>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2" name="Espace réservé du texte 31">
            <a:extLst>
              <a:ext uri="{FF2B5EF4-FFF2-40B4-BE49-F238E27FC236}">
                <a16:creationId xmlns:a16="http://schemas.microsoft.com/office/drawing/2014/main" id="{2889E5B7-D825-3581-6023-156870319B79}"/>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B0346BDB-FA1C-DC57-E391-0AC77ABA036F}"/>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947FC9A5-B039-E958-C6EE-EF8E3B4CE059}"/>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
        <p:nvSpPr>
          <p:cNvPr id="2" name="Rectangle: Rounded Corners 3">
            <a:extLst>
              <a:ext uri="{FF2B5EF4-FFF2-40B4-BE49-F238E27FC236}">
                <a16:creationId xmlns:a16="http://schemas.microsoft.com/office/drawing/2014/main" id="{75C35FAE-82FF-C39B-7A34-C45DB88C4D56}"/>
              </a:ext>
            </a:extLst>
          </p:cNvPr>
          <p:cNvSpPr/>
          <p:nvPr userDrawn="1"/>
        </p:nvSpPr>
        <p:spPr>
          <a:xfrm flipH="1">
            <a:off x="0" y="0"/>
            <a:ext cx="4655840" cy="685800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Image 2" descr="Une image contenant Graphique, Police, logo, symbole&#10;&#10;Description générée automatiquement">
            <a:extLst>
              <a:ext uri="{FF2B5EF4-FFF2-40B4-BE49-F238E27FC236}">
                <a16:creationId xmlns:a16="http://schemas.microsoft.com/office/drawing/2014/main" id="{9C4CF07F-C17E-4C40-A0D8-A06F5BBF4F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5311103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Fin_Remerciements">
    <p:bg>
      <p:bgPr>
        <a:solidFill>
          <a:srgbClr val="F6FAEC">
            <a:alpha val="50000"/>
          </a:srgbClr>
        </a:solidFill>
        <a:effectLst/>
      </p:bgPr>
    </p:bg>
    <p:spTree>
      <p:nvGrpSpPr>
        <p:cNvPr id="1" name=""/>
        <p:cNvGrpSpPr/>
        <p:nvPr/>
      </p:nvGrpSpPr>
      <p:grpSpPr>
        <a:xfrm>
          <a:off x="0" y="0"/>
          <a:ext cx="0" cy="0"/>
          <a:chOff x="0" y="0"/>
          <a:chExt cx="0" cy="0"/>
        </a:xfrm>
      </p:grpSpPr>
      <p:pic>
        <p:nvPicPr>
          <p:cNvPr id="22" name="Image 21" descr="Une image contenant Graphique, Caractère coloré, art&#10;&#10;Description générée automatiquement">
            <a:extLst>
              <a:ext uri="{FF2B5EF4-FFF2-40B4-BE49-F238E27FC236}">
                <a16:creationId xmlns:a16="http://schemas.microsoft.com/office/drawing/2014/main" id="{CC512E93-8692-1726-5B38-88E370143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46251" y="4535567"/>
            <a:ext cx="2586360" cy="2101418"/>
          </a:xfrm>
          <a:prstGeom prst="rect">
            <a:avLst/>
          </a:prstGeom>
        </p:spPr>
      </p:pic>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2434444" y="1268760"/>
            <a:ext cx="7323112" cy="2304256"/>
          </a:xfrm>
        </p:spPr>
        <p:txBody>
          <a:bodyPr/>
          <a:lstStyle>
            <a:lvl1pPr marL="0" marR="0" indent="0" algn="ctr" defTabSz="914400" rtl="0" eaLnBrk="1" fontAlgn="auto" latinLnBrk="0" hangingPunct="1">
              <a:lnSpc>
                <a:spcPct val="90000"/>
              </a:lnSpc>
              <a:spcBef>
                <a:spcPct val="0"/>
              </a:spcBef>
              <a:spcAft>
                <a:spcPts val="0"/>
              </a:spcAft>
              <a:buClrTx/>
              <a:buSzTx/>
              <a:buFontTx/>
              <a:buNone/>
              <a:tabLst/>
              <a:defRPr>
                <a:latin typeface="Trebuchet MS" panose="020B0703020202090204" pitchFamily="34" charset="0"/>
              </a:defRPr>
            </a:lvl1pPr>
          </a:lstStyle>
          <a:p>
            <a:r>
              <a:rPr lang="fr-FR"/>
              <a:t>Merci</a:t>
            </a:r>
            <a:br>
              <a:rPr lang="fr-FR"/>
            </a:br>
            <a:r>
              <a:rPr lang="fr-FR"/>
              <a:t>de votre écoute.</a:t>
            </a:r>
          </a:p>
        </p:txBody>
      </p:sp>
      <p:sp>
        <p:nvSpPr>
          <p:cNvPr id="2" name="Espace réservé du texte 51">
            <a:extLst>
              <a:ext uri="{FF2B5EF4-FFF2-40B4-BE49-F238E27FC236}">
                <a16:creationId xmlns:a16="http://schemas.microsoft.com/office/drawing/2014/main" id="{503A90EA-C943-E048-1068-F2C82280F555}"/>
              </a:ext>
            </a:extLst>
          </p:cNvPr>
          <p:cNvSpPr>
            <a:spLocks noGrp="1"/>
          </p:cNvSpPr>
          <p:nvPr>
            <p:ph type="body" sz="quarter" idx="22" hasCustomPrompt="1"/>
          </p:nvPr>
        </p:nvSpPr>
        <p:spPr>
          <a:xfrm>
            <a:off x="4406163" y="3498890"/>
            <a:ext cx="3379673" cy="345860"/>
          </a:xfrm>
        </p:spPr>
        <p:txBody>
          <a:bodyPr>
            <a:noAutofit/>
          </a:bodyPr>
          <a:lstStyle>
            <a:lvl1pPr algn="ctr">
              <a:defRPr sz="1000">
                <a:solidFill>
                  <a:srgbClr val="294754"/>
                </a:solidFill>
              </a:defRPr>
            </a:lvl1pPr>
          </a:lstStyle>
          <a:p>
            <a:pPr lvl="0"/>
            <a:r>
              <a:rPr lang="fr-FR"/>
              <a:t>DES QUESTIONS ? NOUS SOMMES À VOTRE ÉCOUTE. </a:t>
            </a:r>
          </a:p>
        </p:txBody>
      </p:sp>
      <p:sp>
        <p:nvSpPr>
          <p:cNvPr id="6" name="ZoneTexte 5">
            <a:extLst>
              <a:ext uri="{FF2B5EF4-FFF2-40B4-BE49-F238E27FC236}">
                <a16:creationId xmlns:a16="http://schemas.microsoft.com/office/drawing/2014/main" id="{50F8A489-BD75-9A57-CB06-31406AC84C87}"/>
              </a:ext>
            </a:extLst>
          </p:cNvPr>
          <p:cNvSpPr txBox="1"/>
          <p:nvPr/>
        </p:nvSpPr>
        <p:spPr>
          <a:xfrm>
            <a:off x="1919536" y="5012549"/>
            <a:ext cx="3600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a:solidFill>
                  <a:srgbClr val="294754"/>
                </a:solidFill>
                <a:effectLst/>
                <a:latin typeface="Trebuchet MS" panose="020B0703020202090204" pitchFamily="34" charset="0"/>
              </a:rPr>
              <a:t>Réseau vélo et marche</a:t>
            </a:r>
            <a:endParaRPr lang="fr-FR" sz="1000">
              <a:solidFill>
                <a:srgbClr val="294754"/>
              </a:solidFill>
              <a:effectLst/>
              <a:latin typeface="Trebuchet MS" panose="020B0703020202090204" pitchFamily="34" charset="0"/>
            </a:endParaRPr>
          </a:p>
          <a:p>
            <a:r>
              <a:rPr lang="fr-FR" sz="1000">
                <a:solidFill>
                  <a:srgbClr val="294754"/>
                </a:solidFill>
                <a:latin typeface="Trebuchet MS" panose="020B0703020202090204" pitchFamily="34" charset="0"/>
              </a:rPr>
              <a:t>33 rue du Faubourg Montmartre,75009 Paris</a:t>
            </a:r>
          </a:p>
          <a:p>
            <a:endParaRPr lang="fr-FR" sz="1000">
              <a:solidFill>
                <a:srgbClr val="294754"/>
              </a:solidFill>
              <a:latin typeface="Trebuchet MS" panose="020B0703020202090204" pitchFamily="34" charset="0"/>
            </a:endParaRPr>
          </a:p>
          <a:p>
            <a:r>
              <a:rPr lang="fr-FR" sz="1000">
                <a:solidFill>
                  <a:srgbClr val="294754"/>
                </a:solidFill>
                <a:latin typeface="Trebuchet MS" panose="020B0703020202090204" pitchFamily="34" charset="0"/>
              </a:rPr>
              <a:t>09 72 56 85 05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err="1">
                <a:solidFill>
                  <a:srgbClr val="294754"/>
                </a:solidFill>
                <a:effectLst/>
                <a:latin typeface="Trebuchet MS" panose="020B0703020202090204" pitchFamily="34" charset="0"/>
                <a:hlinkClick r:id="rId3">
                  <a:extLst>
                    <a:ext uri="{A12FA001-AC4F-418D-AE19-62706E023703}">
                      <ahyp:hlinkClr xmlns:ahyp="http://schemas.microsoft.com/office/drawing/2018/hyperlinkcolor" val="tx"/>
                    </a:ext>
                  </a:extLst>
                </a:hlinkClick>
              </a:rPr>
              <a:t>info@reseau-velo-marche.org</a:t>
            </a:r>
            <a:endParaRPr lang="fr-FR" sz="1000">
              <a:solidFill>
                <a:srgbClr val="294754"/>
              </a:solidFill>
              <a:effectLst/>
              <a:latin typeface="Trebuchet MS" panose="020B0703020202090204" pitchFamily="34" charset="0"/>
            </a:endParaRPr>
          </a:p>
          <a:p>
            <a:endParaRPr lang="fr-FR" sz="1000">
              <a:solidFill>
                <a:srgbClr val="294754"/>
              </a:solidFill>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a:solidFill>
                  <a:srgbClr val="294754"/>
                </a:solidFill>
                <a:effectLst/>
                <a:latin typeface="Trebuchet MS" panose="020B0703020202090204" pitchFamily="34" charset="0"/>
                <a:hlinkClick r:id="rId4">
                  <a:extLst>
                    <a:ext uri="{A12FA001-AC4F-418D-AE19-62706E023703}">
                      <ahyp:hlinkClr xmlns:ahyp="http://schemas.microsoft.com/office/drawing/2018/hyperlinkcolor" val="tx"/>
                    </a:ext>
                  </a:extLst>
                </a:hlinkClick>
              </a:rPr>
              <a:t>www.reseau-velo-marche.org </a:t>
            </a:r>
            <a:endParaRPr lang="fr-FR" sz="1000">
              <a:solidFill>
                <a:srgbClr val="294754"/>
              </a:solidFill>
              <a:effectLst/>
              <a:latin typeface="Trebuchet MS" panose="020B0703020202090204" pitchFamily="34" charset="0"/>
            </a:endParaRPr>
          </a:p>
          <a:p>
            <a:endParaRPr lang="fr-FR" sz="1000">
              <a:solidFill>
                <a:srgbClr val="294754"/>
              </a:solidFill>
              <a:latin typeface="Trebuchet MS" panose="020B0703020202090204" pitchFamily="34" charset="0"/>
            </a:endParaRPr>
          </a:p>
        </p:txBody>
      </p:sp>
      <p:pic>
        <p:nvPicPr>
          <p:cNvPr id="7" name="Image 6" descr="Une image contenant texte, Police, Graphique, capture d’écran&#10;&#10;Description générée automatiquement">
            <a:extLst>
              <a:ext uri="{FF2B5EF4-FFF2-40B4-BE49-F238E27FC236}">
                <a16:creationId xmlns:a16="http://schemas.microsoft.com/office/drawing/2014/main" id="{DB723C97-5B57-DA78-F9A2-08B854A376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4472" y="4958936"/>
            <a:ext cx="1234118" cy="1430663"/>
          </a:xfrm>
          <a:prstGeom prst="rect">
            <a:avLst/>
          </a:prstGeom>
        </p:spPr>
      </p:pic>
      <p:pic>
        <p:nvPicPr>
          <p:cNvPr id="9" name="Image 8" descr="Une image contenant symbole, Police, cercle, Graphique&#10;&#10;Description générée automatiquement">
            <a:hlinkClick r:id="rId6"/>
            <a:extLst>
              <a:ext uri="{FF2B5EF4-FFF2-40B4-BE49-F238E27FC236}">
                <a16:creationId xmlns:a16="http://schemas.microsoft.com/office/drawing/2014/main" id="{A6FEE133-12E8-4246-AEE1-2F5F7626E7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1308" y="6175707"/>
            <a:ext cx="177800" cy="177800"/>
          </a:xfrm>
          <a:prstGeom prst="rect">
            <a:avLst/>
          </a:prstGeom>
        </p:spPr>
      </p:pic>
      <p:pic>
        <p:nvPicPr>
          <p:cNvPr id="11" name="Image 10" descr="Une image contenant symbole&#10;&#10;Description générée automatiquement">
            <a:hlinkClick r:id="rId8"/>
            <a:extLst>
              <a:ext uri="{FF2B5EF4-FFF2-40B4-BE49-F238E27FC236}">
                <a16:creationId xmlns:a16="http://schemas.microsoft.com/office/drawing/2014/main" id="{E5EA57F6-8290-2281-0C4B-8E6E66E84F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7568" y="6179448"/>
            <a:ext cx="177800" cy="177800"/>
          </a:xfrm>
          <a:prstGeom prst="rect">
            <a:avLst/>
          </a:prstGeom>
        </p:spPr>
      </p:pic>
      <p:pic>
        <p:nvPicPr>
          <p:cNvPr id="13" name="Image 12" descr="Une image contenant symbole, cercle, Graphique&#10;&#10;Description générée automatiquement">
            <a:hlinkClick r:id="rId10"/>
            <a:extLst>
              <a:ext uri="{FF2B5EF4-FFF2-40B4-BE49-F238E27FC236}">
                <a16:creationId xmlns:a16="http://schemas.microsoft.com/office/drawing/2014/main" id="{0027AE7D-2C12-9265-4E9F-CB4FBB3921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1544" y="6179448"/>
            <a:ext cx="177800" cy="177800"/>
          </a:xfrm>
          <a:prstGeom prst="rect">
            <a:avLst/>
          </a:prstGeom>
        </p:spPr>
      </p:pic>
      <p:pic>
        <p:nvPicPr>
          <p:cNvPr id="3" name="Image 2" descr="Une image contenant Graphique, Caractère coloré, art&#10;&#10;Description générée automatiquement">
            <a:extLst>
              <a:ext uri="{FF2B5EF4-FFF2-40B4-BE49-F238E27FC236}">
                <a16:creationId xmlns:a16="http://schemas.microsoft.com/office/drawing/2014/main" id="{357B662F-783E-86B4-BCB4-60A0A1E95D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6251" y="4535567"/>
            <a:ext cx="2586360" cy="2101418"/>
          </a:xfrm>
          <a:prstGeom prst="rect">
            <a:avLst/>
          </a:prstGeom>
        </p:spPr>
      </p:pic>
      <p:sp>
        <p:nvSpPr>
          <p:cNvPr id="4" name="ZoneTexte 3">
            <a:extLst>
              <a:ext uri="{FF2B5EF4-FFF2-40B4-BE49-F238E27FC236}">
                <a16:creationId xmlns:a16="http://schemas.microsoft.com/office/drawing/2014/main" id="{6AD0D963-E5F2-D15E-E541-B591C3B5F388}"/>
              </a:ext>
            </a:extLst>
          </p:cNvPr>
          <p:cNvSpPr txBox="1"/>
          <p:nvPr userDrawn="1"/>
        </p:nvSpPr>
        <p:spPr>
          <a:xfrm>
            <a:off x="1919536" y="5012549"/>
            <a:ext cx="3600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a:solidFill>
                  <a:srgbClr val="294754"/>
                </a:solidFill>
                <a:effectLst/>
                <a:latin typeface="Trebuchet MS" panose="020B0703020202090204" pitchFamily="34" charset="0"/>
              </a:rPr>
              <a:t>Réseau vélo et marche</a:t>
            </a:r>
            <a:endParaRPr lang="fr-FR" sz="1000">
              <a:solidFill>
                <a:srgbClr val="294754"/>
              </a:solidFill>
              <a:effectLst/>
              <a:latin typeface="Trebuchet MS" panose="020B0703020202090204" pitchFamily="34" charset="0"/>
            </a:endParaRPr>
          </a:p>
          <a:p>
            <a:r>
              <a:rPr lang="fr-FR" sz="1000">
                <a:solidFill>
                  <a:srgbClr val="294754"/>
                </a:solidFill>
                <a:latin typeface="Trebuchet MS" panose="020B0703020202090204" pitchFamily="34" charset="0"/>
              </a:rPr>
              <a:t>33 rue du Faubourg Montmartre,75009 Paris</a:t>
            </a:r>
          </a:p>
          <a:p>
            <a:endParaRPr lang="fr-FR" sz="1000">
              <a:solidFill>
                <a:srgbClr val="294754"/>
              </a:solidFill>
              <a:latin typeface="Trebuchet MS" panose="020B0703020202090204" pitchFamily="34" charset="0"/>
            </a:endParaRPr>
          </a:p>
          <a:p>
            <a:r>
              <a:rPr lang="fr-FR" sz="1000">
                <a:solidFill>
                  <a:srgbClr val="294754"/>
                </a:solidFill>
                <a:latin typeface="Trebuchet MS" panose="020B0703020202090204" pitchFamily="34" charset="0"/>
              </a:rPr>
              <a:t>09 72 56 85 05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err="1">
                <a:solidFill>
                  <a:srgbClr val="294754"/>
                </a:solidFill>
                <a:effectLst/>
                <a:latin typeface="Trebuchet MS" panose="020B0703020202090204" pitchFamily="34" charset="0"/>
                <a:hlinkClick r:id="rId3">
                  <a:extLst>
                    <a:ext uri="{A12FA001-AC4F-418D-AE19-62706E023703}">
                      <ahyp:hlinkClr xmlns:ahyp="http://schemas.microsoft.com/office/drawing/2018/hyperlinkcolor" val="tx"/>
                    </a:ext>
                  </a:extLst>
                </a:hlinkClick>
              </a:rPr>
              <a:t>info@reseau-velo-marche.org</a:t>
            </a:r>
            <a:endParaRPr lang="fr-FR" sz="1000">
              <a:solidFill>
                <a:srgbClr val="294754"/>
              </a:solidFill>
              <a:effectLst/>
              <a:latin typeface="Trebuchet MS" panose="020B0703020202090204" pitchFamily="34" charset="0"/>
            </a:endParaRPr>
          </a:p>
          <a:p>
            <a:endParaRPr lang="fr-FR" sz="1000">
              <a:solidFill>
                <a:srgbClr val="294754"/>
              </a:solidFill>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a:solidFill>
                  <a:srgbClr val="294754"/>
                </a:solidFill>
                <a:effectLst/>
                <a:latin typeface="Trebuchet MS" panose="020B0703020202090204" pitchFamily="34" charset="0"/>
                <a:hlinkClick r:id="rId4">
                  <a:extLst>
                    <a:ext uri="{A12FA001-AC4F-418D-AE19-62706E023703}">
                      <ahyp:hlinkClr xmlns:ahyp="http://schemas.microsoft.com/office/drawing/2018/hyperlinkcolor" val="tx"/>
                    </a:ext>
                  </a:extLst>
                </a:hlinkClick>
              </a:rPr>
              <a:t>www.reseau-velo-marche.org </a:t>
            </a:r>
            <a:endParaRPr lang="fr-FR" sz="1000">
              <a:solidFill>
                <a:srgbClr val="294754"/>
              </a:solidFill>
              <a:effectLst/>
              <a:latin typeface="Trebuchet MS" panose="020B0703020202090204" pitchFamily="34" charset="0"/>
            </a:endParaRPr>
          </a:p>
          <a:p>
            <a:endParaRPr lang="fr-FR" sz="1000">
              <a:solidFill>
                <a:srgbClr val="294754"/>
              </a:solidFill>
              <a:latin typeface="Trebuchet MS" panose="020B0703020202090204" pitchFamily="34" charset="0"/>
            </a:endParaRPr>
          </a:p>
        </p:txBody>
      </p:sp>
      <p:pic>
        <p:nvPicPr>
          <p:cNvPr id="5" name="Image 4" descr="Une image contenant texte, Police, Graphique, capture d’écran&#10;&#10;Description générée automatiquement">
            <a:extLst>
              <a:ext uri="{FF2B5EF4-FFF2-40B4-BE49-F238E27FC236}">
                <a16:creationId xmlns:a16="http://schemas.microsoft.com/office/drawing/2014/main" id="{B8509AC4-15FE-235C-3513-B9AFA5FB3AC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4472" y="4958936"/>
            <a:ext cx="1234118" cy="1430663"/>
          </a:xfrm>
          <a:prstGeom prst="rect">
            <a:avLst/>
          </a:prstGeom>
        </p:spPr>
      </p:pic>
      <p:pic>
        <p:nvPicPr>
          <p:cNvPr id="8" name="Image 7" descr="Une image contenant symbole, Police, cercle, Graphique&#10;&#10;Description générée automatiquement">
            <a:hlinkClick r:id="rId6"/>
            <a:extLst>
              <a:ext uri="{FF2B5EF4-FFF2-40B4-BE49-F238E27FC236}">
                <a16:creationId xmlns:a16="http://schemas.microsoft.com/office/drawing/2014/main" id="{E0052F49-BE4E-5355-BE6F-260F684D122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31308" y="6175707"/>
            <a:ext cx="177800" cy="177800"/>
          </a:xfrm>
          <a:prstGeom prst="rect">
            <a:avLst/>
          </a:prstGeom>
        </p:spPr>
      </p:pic>
      <p:pic>
        <p:nvPicPr>
          <p:cNvPr id="10" name="Image 9" descr="Une image contenant symbole&#10;&#10;Description générée automatiquement">
            <a:hlinkClick r:id="rId8"/>
            <a:extLst>
              <a:ext uri="{FF2B5EF4-FFF2-40B4-BE49-F238E27FC236}">
                <a16:creationId xmlns:a16="http://schemas.microsoft.com/office/drawing/2014/main" id="{1DBE09D6-65B4-7F32-3B12-317F145D809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07568" y="6179448"/>
            <a:ext cx="177800" cy="177800"/>
          </a:xfrm>
          <a:prstGeom prst="rect">
            <a:avLst/>
          </a:prstGeom>
        </p:spPr>
      </p:pic>
      <p:pic>
        <p:nvPicPr>
          <p:cNvPr id="12" name="Image 11" descr="Une image contenant symbole, cercle, Graphique&#10;&#10;Description générée automatiquement">
            <a:hlinkClick r:id="rId10"/>
            <a:extLst>
              <a:ext uri="{FF2B5EF4-FFF2-40B4-BE49-F238E27FC236}">
                <a16:creationId xmlns:a16="http://schemas.microsoft.com/office/drawing/2014/main" id="{8D8FA1C5-F9C1-E3B6-E85C-F1EE3DC2878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91544" y="6179448"/>
            <a:ext cx="177800" cy="177800"/>
          </a:xfrm>
          <a:prstGeom prst="rect">
            <a:avLst/>
          </a:prstGeom>
        </p:spPr>
      </p:pic>
    </p:spTree>
    <p:extLst>
      <p:ext uri="{BB962C8B-B14F-4D97-AF65-F5344CB8AC3E}">
        <p14:creationId xmlns:p14="http://schemas.microsoft.com/office/powerpoint/2010/main" val="1001966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Debut_Titre">
    <p:bg>
      <p:bgPr>
        <a:solidFill>
          <a:srgbClr val="F6FAEC">
            <a:alpha val="50000"/>
          </a:srgbClr>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1268760"/>
            <a:ext cx="7323112" cy="360040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atin typeface="Trebuchet MS" panose="020B0703020202090204" pitchFamily="34" charset="0"/>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cxnSp>
        <p:nvCxnSpPr>
          <p:cNvPr id="63" name="Connecteur droit 62">
            <a:extLst>
              <a:ext uri="{FF2B5EF4-FFF2-40B4-BE49-F238E27FC236}">
                <a16:creationId xmlns:a16="http://schemas.microsoft.com/office/drawing/2014/main" id="{7CB5055E-76F9-3414-18CB-07221BDEF079}"/>
              </a:ext>
            </a:extLst>
          </p:cNvPr>
          <p:cNvCxnSpPr>
            <a:cxnSpLocks/>
          </p:cNvCxnSpPr>
          <p:nvPr userDrawn="1"/>
        </p:nvCxnSpPr>
        <p:spPr>
          <a:xfrm>
            <a:off x="573088" y="5617461"/>
            <a:ext cx="720080" cy="0"/>
          </a:xfrm>
          <a:prstGeom prst="line">
            <a:avLst/>
          </a:prstGeom>
          <a:ln w="12700">
            <a:solidFill>
              <a:srgbClr val="294754"/>
            </a:solidFill>
          </a:ln>
        </p:spPr>
        <p:style>
          <a:lnRef idx="1">
            <a:schemeClr val="accent1"/>
          </a:lnRef>
          <a:fillRef idx="0">
            <a:schemeClr val="accent1"/>
          </a:fillRef>
          <a:effectRef idx="0">
            <a:schemeClr val="accent1"/>
          </a:effectRef>
          <a:fontRef idx="minor">
            <a:schemeClr val="tx1"/>
          </a:fontRef>
        </p:style>
      </p:cxnSp>
      <p:pic>
        <p:nvPicPr>
          <p:cNvPr id="64" name="Image 63" descr="Une image contenant Police, texte, capture d’écran, Graphique&#10;&#10;Description générée automatiquement">
            <a:extLst>
              <a:ext uri="{FF2B5EF4-FFF2-40B4-BE49-F238E27FC236}">
                <a16:creationId xmlns:a16="http://schemas.microsoft.com/office/drawing/2014/main" id="{A0F891AC-43B6-B89A-60CA-4F0D440491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4312" y="5266838"/>
            <a:ext cx="3060576" cy="1221858"/>
          </a:xfrm>
          <a:prstGeom prst="rect">
            <a:avLst/>
          </a:prstGeom>
        </p:spPr>
      </p:pic>
      <p:pic>
        <p:nvPicPr>
          <p:cNvPr id="65" name="Image 64" descr="Une image contenant Graphique, Caractère coloré, graphisme, cercle&#10;&#10;Description générée automatiquement">
            <a:extLst>
              <a:ext uri="{FF2B5EF4-FFF2-40B4-BE49-F238E27FC236}">
                <a16:creationId xmlns:a16="http://schemas.microsoft.com/office/drawing/2014/main" id="{0292DF92-7E20-11DD-DED5-06B877B6D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64152" y="0"/>
            <a:ext cx="4727848" cy="4526126"/>
          </a:xfrm>
          <a:prstGeom prst="rect">
            <a:avLst/>
          </a:prstGeom>
        </p:spPr>
      </p:pic>
      <p:sp>
        <p:nvSpPr>
          <p:cNvPr id="2" name="Espace réservé du texte 51">
            <a:extLst>
              <a:ext uri="{FF2B5EF4-FFF2-40B4-BE49-F238E27FC236}">
                <a16:creationId xmlns:a16="http://schemas.microsoft.com/office/drawing/2014/main" id="{503A90EA-C943-E048-1068-F2C82280F555}"/>
              </a:ext>
            </a:extLst>
          </p:cNvPr>
          <p:cNvSpPr>
            <a:spLocks noGrp="1"/>
          </p:cNvSpPr>
          <p:nvPr>
            <p:ph type="body" sz="quarter" idx="22" hasCustomPrompt="1"/>
          </p:nvPr>
        </p:nvSpPr>
        <p:spPr>
          <a:xfrm>
            <a:off x="479376" y="5273784"/>
            <a:ext cx="1850504" cy="149225"/>
          </a:xfrm>
        </p:spPr>
        <p:txBody>
          <a:bodyPr>
            <a:noAutofit/>
          </a:bodyPr>
          <a:lstStyle>
            <a:lvl1pPr>
              <a:defRPr sz="1000">
                <a:solidFill>
                  <a:srgbClr val="294754"/>
                </a:solidFill>
              </a:defRPr>
            </a:lvl1pPr>
          </a:lstStyle>
          <a:p>
            <a:pPr lvl="0"/>
            <a:r>
              <a:rPr lang="fr-FR"/>
              <a:t>NOM DE LA PRESENTATION</a:t>
            </a:r>
          </a:p>
        </p:txBody>
      </p:sp>
      <p:sp>
        <p:nvSpPr>
          <p:cNvPr id="3" name="Espace réservé du texte 51">
            <a:extLst>
              <a:ext uri="{FF2B5EF4-FFF2-40B4-BE49-F238E27FC236}">
                <a16:creationId xmlns:a16="http://schemas.microsoft.com/office/drawing/2014/main" id="{D81F7AC0-F4D9-E2EE-439F-96224326F21E}"/>
              </a:ext>
            </a:extLst>
          </p:cNvPr>
          <p:cNvSpPr>
            <a:spLocks noGrp="1"/>
          </p:cNvSpPr>
          <p:nvPr>
            <p:ph type="body" sz="quarter" idx="24" hasCustomPrompt="1"/>
          </p:nvPr>
        </p:nvSpPr>
        <p:spPr>
          <a:xfrm>
            <a:off x="479376" y="5712195"/>
            <a:ext cx="3528392" cy="585313"/>
          </a:xfrm>
        </p:spPr>
        <p:txBody>
          <a:bodyPr>
            <a:noAutofit/>
          </a:bodyPr>
          <a:lstStyle>
            <a:lvl1pPr>
              <a:lnSpc>
                <a:spcPct val="100000"/>
              </a:lnSpc>
              <a:defRPr sz="1000">
                <a:solidFill>
                  <a:srgbClr val="294754"/>
                </a:solidFill>
              </a:defRPr>
            </a:lvl1pPr>
          </a:lstStyle>
          <a:p>
            <a:pPr lvl="0"/>
            <a:r>
              <a:rPr lang="fr-FR" err="1"/>
              <a:t>Nullam</a:t>
            </a:r>
            <a:r>
              <a:rPr lang="fr-FR"/>
              <a:t> semper </a:t>
            </a:r>
            <a:r>
              <a:rPr lang="fr-FR" err="1"/>
              <a:t>orci</a:t>
            </a:r>
            <a:r>
              <a:rPr lang="fr-FR"/>
              <a:t> non </a:t>
            </a:r>
            <a:r>
              <a:rPr lang="fr-FR" err="1"/>
              <a:t>dapibus</a:t>
            </a:r>
            <a:r>
              <a:rPr lang="fr-FR"/>
              <a:t> </a:t>
            </a:r>
            <a:r>
              <a:rPr lang="fr-FR" err="1"/>
              <a:t>efficitur</a:t>
            </a:r>
            <a:r>
              <a:rPr lang="fr-FR"/>
              <a:t> : </a:t>
            </a:r>
            <a:br>
              <a:rPr lang="fr-FR"/>
            </a:br>
            <a:r>
              <a:rPr lang="fr-FR" err="1"/>
              <a:t>Aliquam</a:t>
            </a:r>
            <a:r>
              <a:rPr lang="fr-FR"/>
              <a:t> diam </a:t>
            </a:r>
            <a:r>
              <a:rPr lang="fr-FR" err="1"/>
              <a:t>Aurna</a:t>
            </a:r>
            <a:r>
              <a:rPr lang="fr-FR"/>
              <a:t>, semper </a:t>
            </a:r>
            <a:r>
              <a:rPr lang="fr-FR" err="1"/>
              <a:t>vel</a:t>
            </a:r>
            <a:r>
              <a:rPr lang="fr-FR"/>
              <a:t> </a:t>
            </a:r>
            <a:r>
              <a:rPr lang="fr-FR" err="1"/>
              <a:t>odio</a:t>
            </a:r>
            <a:r>
              <a:rPr lang="fr-FR"/>
              <a:t> eu.</a:t>
            </a:r>
          </a:p>
        </p:txBody>
      </p:sp>
    </p:spTree>
    <p:extLst>
      <p:ext uri="{BB962C8B-B14F-4D97-AF65-F5344CB8AC3E}">
        <p14:creationId xmlns:p14="http://schemas.microsoft.com/office/powerpoint/2010/main" val="85768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Blanc_Logo_Horizontale_baselin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endParaRPr lang="en-ID"/>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8BA5B012-3534-47C2-884E-A4289FA611DB}" type="slidenum">
              <a:rPr lang="en-ID" smtClean="0"/>
              <a:t>‹N°›</a:t>
            </a:fld>
            <a:endParaRPr lang="en-ID"/>
          </a:p>
        </p:txBody>
      </p:sp>
      <p:pic>
        <p:nvPicPr>
          <p:cNvPr id="2" name="Image 1" descr="Une image contenant Police, texte, capture d’écran, Graphique&#10;&#10;Description générée automatiquement">
            <a:extLst>
              <a:ext uri="{FF2B5EF4-FFF2-40B4-BE49-F238E27FC236}">
                <a16:creationId xmlns:a16="http://schemas.microsoft.com/office/drawing/2014/main" id="{95D00B88-C2AF-4D60-9033-A791B77C34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6400" y="260648"/>
            <a:ext cx="2196480" cy="876889"/>
          </a:xfrm>
          <a:prstGeom prst="rect">
            <a:avLst/>
          </a:prstGeom>
        </p:spPr>
      </p:pic>
    </p:spTree>
    <p:extLst>
      <p:ext uri="{BB962C8B-B14F-4D97-AF65-F5344CB8AC3E}">
        <p14:creationId xmlns:p14="http://schemas.microsoft.com/office/powerpoint/2010/main" val="6068707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Blanc_Logo_Vertical_baselin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endParaRPr lang="en-ID"/>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8BA5B012-3534-47C2-884E-A4289FA611DB}" type="slidenum">
              <a:rPr lang="en-ID" smtClean="0"/>
              <a:t>‹N°›</a:t>
            </a:fld>
            <a:endParaRPr lang="en-ID"/>
          </a:p>
        </p:txBody>
      </p:sp>
      <p:pic>
        <p:nvPicPr>
          <p:cNvPr id="8" name="Image 7" descr="Une image contenant texte, Police, Graphique, capture d’écran&#10;&#10;Description générée automatiquement">
            <a:extLst>
              <a:ext uri="{FF2B5EF4-FFF2-40B4-BE49-F238E27FC236}">
                <a16:creationId xmlns:a16="http://schemas.microsoft.com/office/drawing/2014/main" id="{FCFEC2A3-4302-B797-9E5E-5D1C0F3AF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747" y="260648"/>
            <a:ext cx="1111133" cy="1288091"/>
          </a:xfrm>
          <a:prstGeom prst="rect">
            <a:avLst/>
          </a:prstGeom>
        </p:spPr>
      </p:pic>
    </p:spTree>
    <p:extLst>
      <p:ext uri="{BB962C8B-B14F-4D97-AF65-F5344CB8AC3E}">
        <p14:creationId xmlns:p14="http://schemas.microsoft.com/office/powerpoint/2010/main" val="2894594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Blanc_Logo_favicon">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endParaRPr lang="en-ID"/>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8BA5B012-3534-47C2-884E-A4289FA611DB}" type="slidenum">
              <a:rPr lang="en-ID" smtClean="0"/>
              <a:t>‹N°›</a:t>
            </a:fld>
            <a:endParaRPr lang="en-ID"/>
          </a:p>
        </p:txBody>
      </p:sp>
      <p:pic>
        <p:nvPicPr>
          <p:cNvPr id="6" name="Image 5" descr="Une image contenant Graphique, Police, noir, symbole&#10;&#10;Description générée automatiquement">
            <a:extLst>
              <a:ext uri="{FF2B5EF4-FFF2-40B4-BE49-F238E27FC236}">
                <a16:creationId xmlns:a16="http://schemas.microsoft.com/office/drawing/2014/main" id="{63B97F67-062E-3F5A-3743-F7BAAF45A8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260647"/>
            <a:ext cx="756320" cy="592213"/>
          </a:xfrm>
          <a:prstGeom prst="rect">
            <a:avLst/>
          </a:prstGeom>
        </p:spPr>
      </p:pic>
    </p:spTree>
    <p:extLst>
      <p:ext uri="{BB962C8B-B14F-4D97-AF65-F5344CB8AC3E}">
        <p14:creationId xmlns:p14="http://schemas.microsoft.com/office/powerpoint/2010/main" val="20131805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Sommaire">
    <p:bg>
      <p:bgPr>
        <a:solidFill>
          <a:srgbClr val="F6FAEC">
            <a:alpha val="50000"/>
          </a:srgbClr>
        </a:solidFill>
        <a:effectLst/>
      </p:bgPr>
    </p:bg>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4928F15D-0202-ECBA-C3CE-36D2FD52671C}"/>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15" name="Espace réservé du texte 51">
            <a:extLst>
              <a:ext uri="{FF2B5EF4-FFF2-40B4-BE49-F238E27FC236}">
                <a16:creationId xmlns:a16="http://schemas.microsoft.com/office/drawing/2014/main" id="{D3F7E013-E578-FC7A-736F-9CA3C960DE10}"/>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6" name="Espace réservé du texte 29">
            <a:extLst>
              <a:ext uri="{FF2B5EF4-FFF2-40B4-BE49-F238E27FC236}">
                <a16:creationId xmlns:a16="http://schemas.microsoft.com/office/drawing/2014/main" id="{4744AF98-17ED-0A39-FDDD-19CAD10EC1A9}"/>
              </a:ext>
            </a:extLst>
          </p:cNvPr>
          <p:cNvSpPr>
            <a:spLocks noGrp="1"/>
          </p:cNvSpPr>
          <p:nvPr>
            <p:ph type="body" sz="quarter" idx="10" hasCustomPrompt="1"/>
          </p:nvPr>
        </p:nvSpPr>
        <p:spPr>
          <a:xfrm>
            <a:off x="573194" y="1988840"/>
            <a:ext cx="1296344" cy="504651"/>
          </a:xfrm>
        </p:spPr>
        <p:txBody>
          <a:bodyPr>
            <a:noAutofit/>
          </a:bodyPr>
          <a:lstStyle>
            <a:lvl1pPr>
              <a:defRPr sz="3200" b="1">
                <a:solidFill>
                  <a:srgbClr val="E94F35"/>
                </a:solidFill>
              </a:defRPr>
            </a:lvl1pPr>
          </a:lstStyle>
          <a:p>
            <a:pPr lvl="0"/>
            <a:r>
              <a:rPr lang="fr-FR"/>
              <a:t>01</a:t>
            </a:r>
          </a:p>
        </p:txBody>
      </p:sp>
      <p:sp>
        <p:nvSpPr>
          <p:cNvPr id="18" name="Espace réservé du texte 29">
            <a:extLst>
              <a:ext uri="{FF2B5EF4-FFF2-40B4-BE49-F238E27FC236}">
                <a16:creationId xmlns:a16="http://schemas.microsoft.com/office/drawing/2014/main" id="{78A43804-2CB2-4DEB-98CA-0140F238E94C}"/>
              </a:ext>
            </a:extLst>
          </p:cNvPr>
          <p:cNvSpPr>
            <a:spLocks noGrp="1"/>
          </p:cNvSpPr>
          <p:nvPr>
            <p:ph type="body" sz="quarter" idx="23" hasCustomPrompt="1"/>
          </p:nvPr>
        </p:nvSpPr>
        <p:spPr>
          <a:xfrm>
            <a:off x="3638332" y="1988840"/>
            <a:ext cx="1296344" cy="504651"/>
          </a:xfrm>
        </p:spPr>
        <p:txBody>
          <a:bodyPr>
            <a:noAutofit/>
          </a:bodyPr>
          <a:lstStyle>
            <a:lvl1pPr>
              <a:defRPr sz="3200" b="1">
                <a:solidFill>
                  <a:srgbClr val="E94F35"/>
                </a:solidFill>
              </a:defRPr>
            </a:lvl1pPr>
          </a:lstStyle>
          <a:p>
            <a:pPr lvl="0"/>
            <a:r>
              <a:rPr lang="fr-FR"/>
              <a:t>02</a:t>
            </a:r>
          </a:p>
        </p:txBody>
      </p:sp>
      <p:sp>
        <p:nvSpPr>
          <p:cNvPr id="19" name="Espace réservé du texte 29">
            <a:extLst>
              <a:ext uri="{FF2B5EF4-FFF2-40B4-BE49-F238E27FC236}">
                <a16:creationId xmlns:a16="http://schemas.microsoft.com/office/drawing/2014/main" id="{9B6711DD-6B4D-CC2F-BB93-5B58F845633D}"/>
              </a:ext>
            </a:extLst>
          </p:cNvPr>
          <p:cNvSpPr>
            <a:spLocks noGrp="1"/>
          </p:cNvSpPr>
          <p:nvPr>
            <p:ph type="body" sz="quarter" idx="24" hasCustomPrompt="1"/>
          </p:nvPr>
        </p:nvSpPr>
        <p:spPr>
          <a:xfrm>
            <a:off x="6703470" y="1988840"/>
            <a:ext cx="1296344" cy="504651"/>
          </a:xfrm>
        </p:spPr>
        <p:txBody>
          <a:bodyPr>
            <a:noAutofit/>
          </a:bodyPr>
          <a:lstStyle>
            <a:lvl1pPr>
              <a:defRPr sz="3200" b="1">
                <a:solidFill>
                  <a:srgbClr val="E94F35"/>
                </a:solidFill>
              </a:defRPr>
            </a:lvl1pPr>
          </a:lstStyle>
          <a:p>
            <a:pPr lvl="0"/>
            <a:r>
              <a:rPr lang="fr-FR"/>
              <a:t>03</a:t>
            </a:r>
          </a:p>
        </p:txBody>
      </p:sp>
      <p:sp>
        <p:nvSpPr>
          <p:cNvPr id="21" name="Espace réservé du texte 29">
            <a:extLst>
              <a:ext uri="{FF2B5EF4-FFF2-40B4-BE49-F238E27FC236}">
                <a16:creationId xmlns:a16="http://schemas.microsoft.com/office/drawing/2014/main" id="{F2C260F6-949D-2D18-FBDE-CF8E92F200B2}"/>
              </a:ext>
            </a:extLst>
          </p:cNvPr>
          <p:cNvSpPr>
            <a:spLocks noGrp="1"/>
          </p:cNvSpPr>
          <p:nvPr>
            <p:ph type="body" sz="quarter" idx="26" hasCustomPrompt="1"/>
          </p:nvPr>
        </p:nvSpPr>
        <p:spPr>
          <a:xfrm>
            <a:off x="573194" y="4224119"/>
            <a:ext cx="1296344" cy="504651"/>
          </a:xfrm>
        </p:spPr>
        <p:txBody>
          <a:bodyPr>
            <a:noAutofit/>
          </a:bodyPr>
          <a:lstStyle>
            <a:lvl1pPr>
              <a:defRPr sz="3200" b="1">
                <a:solidFill>
                  <a:srgbClr val="E94F35"/>
                </a:solidFill>
              </a:defRPr>
            </a:lvl1pPr>
          </a:lstStyle>
          <a:p>
            <a:pPr lvl="0"/>
            <a:r>
              <a:rPr lang="fr-FR"/>
              <a:t>04</a:t>
            </a:r>
          </a:p>
        </p:txBody>
      </p:sp>
      <p:sp>
        <p:nvSpPr>
          <p:cNvPr id="22" name="Espace réservé du texte 29">
            <a:extLst>
              <a:ext uri="{FF2B5EF4-FFF2-40B4-BE49-F238E27FC236}">
                <a16:creationId xmlns:a16="http://schemas.microsoft.com/office/drawing/2014/main" id="{42315582-411E-2D0A-99AD-EBDD976985E1}"/>
              </a:ext>
            </a:extLst>
          </p:cNvPr>
          <p:cNvSpPr>
            <a:spLocks noGrp="1"/>
          </p:cNvSpPr>
          <p:nvPr>
            <p:ph type="body" sz="quarter" idx="27" hasCustomPrompt="1"/>
          </p:nvPr>
        </p:nvSpPr>
        <p:spPr>
          <a:xfrm>
            <a:off x="3638332" y="4224119"/>
            <a:ext cx="1296344" cy="504651"/>
          </a:xfrm>
        </p:spPr>
        <p:txBody>
          <a:bodyPr>
            <a:noAutofit/>
          </a:bodyPr>
          <a:lstStyle>
            <a:lvl1pPr>
              <a:defRPr sz="3200" b="1">
                <a:solidFill>
                  <a:srgbClr val="E94F35"/>
                </a:solidFill>
              </a:defRPr>
            </a:lvl1pPr>
          </a:lstStyle>
          <a:p>
            <a:pPr lvl="0"/>
            <a:r>
              <a:rPr lang="fr-FR"/>
              <a:t>05</a:t>
            </a:r>
          </a:p>
        </p:txBody>
      </p:sp>
      <p:sp>
        <p:nvSpPr>
          <p:cNvPr id="23" name="Espace réservé du texte 29">
            <a:extLst>
              <a:ext uri="{FF2B5EF4-FFF2-40B4-BE49-F238E27FC236}">
                <a16:creationId xmlns:a16="http://schemas.microsoft.com/office/drawing/2014/main" id="{44D643A3-6717-5572-9C59-00C2790FF90C}"/>
              </a:ext>
            </a:extLst>
          </p:cNvPr>
          <p:cNvSpPr>
            <a:spLocks noGrp="1"/>
          </p:cNvSpPr>
          <p:nvPr>
            <p:ph type="body" sz="quarter" idx="28" hasCustomPrompt="1"/>
          </p:nvPr>
        </p:nvSpPr>
        <p:spPr>
          <a:xfrm>
            <a:off x="6703470" y="4224119"/>
            <a:ext cx="1296344" cy="504651"/>
          </a:xfrm>
        </p:spPr>
        <p:txBody>
          <a:bodyPr>
            <a:noAutofit/>
          </a:bodyPr>
          <a:lstStyle>
            <a:lvl1pPr>
              <a:defRPr sz="3200" b="1">
                <a:solidFill>
                  <a:srgbClr val="E94F35"/>
                </a:solidFill>
              </a:defRPr>
            </a:lvl1pPr>
          </a:lstStyle>
          <a:p>
            <a:pPr lvl="0"/>
            <a:r>
              <a:rPr lang="fr-FR"/>
              <a:t>06</a:t>
            </a:r>
          </a:p>
        </p:txBody>
      </p:sp>
      <p:sp>
        <p:nvSpPr>
          <p:cNvPr id="25" name="Espace réservé du texte 31">
            <a:extLst>
              <a:ext uri="{FF2B5EF4-FFF2-40B4-BE49-F238E27FC236}">
                <a16:creationId xmlns:a16="http://schemas.microsoft.com/office/drawing/2014/main" id="{02B05832-7AC9-805D-98B9-1047B24D4218}"/>
              </a:ext>
            </a:extLst>
          </p:cNvPr>
          <p:cNvSpPr>
            <a:spLocks noGrp="1"/>
          </p:cNvSpPr>
          <p:nvPr>
            <p:ph type="body" sz="quarter" idx="21" hasCustomPrompt="1"/>
          </p:nvPr>
        </p:nvSpPr>
        <p:spPr>
          <a:xfrm>
            <a:off x="573088"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01 DE LA PRESENTATION</a:t>
            </a:r>
          </a:p>
        </p:txBody>
      </p:sp>
      <p:sp>
        <p:nvSpPr>
          <p:cNvPr id="27" name="Espace réservé du texte 31">
            <a:extLst>
              <a:ext uri="{FF2B5EF4-FFF2-40B4-BE49-F238E27FC236}">
                <a16:creationId xmlns:a16="http://schemas.microsoft.com/office/drawing/2014/main" id="{53AEB1C4-99CF-3053-9649-3C32949C7526}"/>
              </a:ext>
            </a:extLst>
          </p:cNvPr>
          <p:cNvSpPr>
            <a:spLocks noGrp="1"/>
          </p:cNvSpPr>
          <p:nvPr>
            <p:ph type="body" sz="quarter" idx="30" hasCustomPrompt="1"/>
          </p:nvPr>
        </p:nvSpPr>
        <p:spPr>
          <a:xfrm>
            <a:off x="3611255"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02 DE LA PRESENTATION</a:t>
            </a:r>
          </a:p>
        </p:txBody>
      </p:sp>
      <p:sp>
        <p:nvSpPr>
          <p:cNvPr id="28" name="Espace réservé du texte 31">
            <a:extLst>
              <a:ext uri="{FF2B5EF4-FFF2-40B4-BE49-F238E27FC236}">
                <a16:creationId xmlns:a16="http://schemas.microsoft.com/office/drawing/2014/main" id="{BA349A87-1300-91C9-010A-2A403A6C37F8}"/>
              </a:ext>
            </a:extLst>
          </p:cNvPr>
          <p:cNvSpPr>
            <a:spLocks noGrp="1"/>
          </p:cNvSpPr>
          <p:nvPr>
            <p:ph type="body" sz="quarter" idx="31" hasCustomPrompt="1"/>
          </p:nvPr>
        </p:nvSpPr>
        <p:spPr>
          <a:xfrm>
            <a:off x="6649423"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03 DE LA PRESENTATION</a:t>
            </a:r>
          </a:p>
        </p:txBody>
      </p:sp>
      <p:sp>
        <p:nvSpPr>
          <p:cNvPr id="29" name="Espace réservé du texte 31">
            <a:extLst>
              <a:ext uri="{FF2B5EF4-FFF2-40B4-BE49-F238E27FC236}">
                <a16:creationId xmlns:a16="http://schemas.microsoft.com/office/drawing/2014/main" id="{DE648FED-0588-FD7E-AF20-FA1E572726C1}"/>
              </a:ext>
            </a:extLst>
          </p:cNvPr>
          <p:cNvSpPr>
            <a:spLocks noGrp="1"/>
          </p:cNvSpPr>
          <p:nvPr>
            <p:ph type="body" sz="quarter" idx="32" hasCustomPrompt="1"/>
          </p:nvPr>
        </p:nvSpPr>
        <p:spPr>
          <a:xfrm>
            <a:off x="573088"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04 DE LA PRESENTATION</a:t>
            </a:r>
          </a:p>
        </p:txBody>
      </p:sp>
      <p:sp>
        <p:nvSpPr>
          <p:cNvPr id="31" name="Espace réservé du texte 31">
            <a:extLst>
              <a:ext uri="{FF2B5EF4-FFF2-40B4-BE49-F238E27FC236}">
                <a16:creationId xmlns:a16="http://schemas.microsoft.com/office/drawing/2014/main" id="{4DE57A12-163A-55FB-C2D3-CB5B5B2DEDDE}"/>
              </a:ext>
            </a:extLst>
          </p:cNvPr>
          <p:cNvSpPr>
            <a:spLocks noGrp="1"/>
          </p:cNvSpPr>
          <p:nvPr>
            <p:ph type="body" sz="quarter" idx="33" hasCustomPrompt="1"/>
          </p:nvPr>
        </p:nvSpPr>
        <p:spPr>
          <a:xfrm>
            <a:off x="3611255"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05 DE LA PRESENTATION</a:t>
            </a:r>
          </a:p>
        </p:txBody>
      </p:sp>
      <p:sp>
        <p:nvSpPr>
          <p:cNvPr id="37" name="Espace réservé du texte 31">
            <a:extLst>
              <a:ext uri="{FF2B5EF4-FFF2-40B4-BE49-F238E27FC236}">
                <a16:creationId xmlns:a16="http://schemas.microsoft.com/office/drawing/2014/main" id="{183BD4D8-6EF8-7AD2-F801-25F328784382}"/>
              </a:ext>
            </a:extLst>
          </p:cNvPr>
          <p:cNvSpPr>
            <a:spLocks noGrp="1"/>
          </p:cNvSpPr>
          <p:nvPr>
            <p:ph type="body" sz="quarter" idx="34" hasCustomPrompt="1"/>
          </p:nvPr>
        </p:nvSpPr>
        <p:spPr>
          <a:xfrm>
            <a:off x="6649423"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06 DE LA PRESENTATION</a:t>
            </a:r>
          </a:p>
        </p:txBody>
      </p:sp>
      <p:pic>
        <p:nvPicPr>
          <p:cNvPr id="46" name="Image 45" descr="Une image contenant Graphique, Caractère coloré&#10;&#10;Description générée automatiquement">
            <a:extLst>
              <a:ext uri="{FF2B5EF4-FFF2-40B4-BE49-F238E27FC236}">
                <a16:creationId xmlns:a16="http://schemas.microsoft.com/office/drawing/2014/main" id="{FE220641-F13F-5A12-1971-FC009211A9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523246">
            <a:off x="6948573" y="1353926"/>
            <a:ext cx="11609631" cy="3749286"/>
          </a:xfrm>
          <a:prstGeom prst="rect">
            <a:avLst/>
          </a:prstGeom>
        </p:spPr>
      </p:pic>
    </p:spTree>
    <p:extLst>
      <p:ext uri="{BB962C8B-B14F-4D97-AF65-F5344CB8AC3E}">
        <p14:creationId xmlns:p14="http://schemas.microsoft.com/office/powerpoint/2010/main" val="3054264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Sous-Categorie_1">
    <p:bg>
      <p:bgPr>
        <a:solidFill>
          <a:srgbClr val="294754"/>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F6FAEC"/>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F6FAEC"/>
                </a:solidFill>
                <a:latin typeface="Trebuchet MS" panose="020B0703020202090204" pitchFamily="34" charset="0"/>
                <a:cs typeface="Arial" panose="020B0604020202020204" pitchFamily="34" charset="0"/>
              </a:rPr>
              <a:t>RÉSEAU VÉLO ET MARCHE</a:t>
            </a:r>
          </a:p>
        </p:txBody>
      </p:sp>
      <p:pic>
        <p:nvPicPr>
          <p:cNvPr id="8" name="Image 7" descr="Une image contenant Graphique, symbole, conception&#10;&#10;Description générée automatiquement">
            <a:extLst>
              <a:ext uri="{FF2B5EF4-FFF2-40B4-BE49-F238E27FC236}">
                <a16:creationId xmlns:a16="http://schemas.microsoft.com/office/drawing/2014/main" id="{E27FB8E3-A0B9-0682-B4D3-C55B8135B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1009526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ebut_Titre">
    <p:bg>
      <p:bgPr>
        <a:solidFill>
          <a:srgbClr val="F6FAEC">
            <a:alpha val="50000"/>
          </a:srgbClr>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1268760"/>
            <a:ext cx="7323112" cy="360040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atin typeface="Trebuchet MS" panose="020B0703020202090204" pitchFamily="34" charset="0"/>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cxnSp>
        <p:nvCxnSpPr>
          <p:cNvPr id="63" name="Connecteur droit 62">
            <a:extLst>
              <a:ext uri="{FF2B5EF4-FFF2-40B4-BE49-F238E27FC236}">
                <a16:creationId xmlns:a16="http://schemas.microsoft.com/office/drawing/2014/main" id="{7CB5055E-76F9-3414-18CB-07221BDEF079}"/>
              </a:ext>
            </a:extLst>
          </p:cNvPr>
          <p:cNvCxnSpPr>
            <a:cxnSpLocks/>
          </p:cNvCxnSpPr>
          <p:nvPr/>
        </p:nvCxnSpPr>
        <p:spPr>
          <a:xfrm>
            <a:off x="573088" y="5617461"/>
            <a:ext cx="720080" cy="0"/>
          </a:xfrm>
          <a:prstGeom prst="line">
            <a:avLst/>
          </a:prstGeom>
          <a:ln w="12700">
            <a:solidFill>
              <a:srgbClr val="294754"/>
            </a:solidFill>
          </a:ln>
        </p:spPr>
        <p:style>
          <a:lnRef idx="1">
            <a:schemeClr val="accent1"/>
          </a:lnRef>
          <a:fillRef idx="0">
            <a:schemeClr val="accent1"/>
          </a:fillRef>
          <a:effectRef idx="0">
            <a:schemeClr val="accent1"/>
          </a:effectRef>
          <a:fontRef idx="minor">
            <a:schemeClr val="tx1"/>
          </a:fontRef>
        </p:style>
      </p:cxnSp>
      <p:pic>
        <p:nvPicPr>
          <p:cNvPr id="64" name="Image 63" descr="Une image contenant Police, texte, capture d’écran, Graphique&#10;&#10;Description générée automatiquement">
            <a:extLst>
              <a:ext uri="{FF2B5EF4-FFF2-40B4-BE49-F238E27FC236}">
                <a16:creationId xmlns:a16="http://schemas.microsoft.com/office/drawing/2014/main" id="{A0F891AC-43B6-B89A-60CA-4F0D440491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04312" y="5266838"/>
            <a:ext cx="3060576" cy="1221858"/>
          </a:xfrm>
          <a:prstGeom prst="rect">
            <a:avLst/>
          </a:prstGeom>
        </p:spPr>
      </p:pic>
      <p:pic>
        <p:nvPicPr>
          <p:cNvPr id="65" name="Image 64" descr="Une image contenant Graphique, Caractère coloré, graphisme, cercle&#10;&#10;Description générée automatiquement">
            <a:extLst>
              <a:ext uri="{FF2B5EF4-FFF2-40B4-BE49-F238E27FC236}">
                <a16:creationId xmlns:a16="http://schemas.microsoft.com/office/drawing/2014/main" id="{0292DF92-7E20-11DD-DED5-06B877B6D2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8544910" y="0"/>
            <a:ext cx="3647090" cy="3491480"/>
          </a:xfrm>
          <a:prstGeom prst="rect">
            <a:avLst/>
          </a:prstGeom>
        </p:spPr>
      </p:pic>
      <p:sp>
        <p:nvSpPr>
          <p:cNvPr id="2" name="Espace réservé du texte 51">
            <a:extLst>
              <a:ext uri="{FF2B5EF4-FFF2-40B4-BE49-F238E27FC236}">
                <a16:creationId xmlns:a16="http://schemas.microsoft.com/office/drawing/2014/main" id="{503A90EA-C943-E048-1068-F2C82280F555}"/>
              </a:ext>
            </a:extLst>
          </p:cNvPr>
          <p:cNvSpPr>
            <a:spLocks noGrp="1"/>
          </p:cNvSpPr>
          <p:nvPr>
            <p:ph type="body" sz="quarter" idx="22" hasCustomPrompt="1"/>
          </p:nvPr>
        </p:nvSpPr>
        <p:spPr>
          <a:xfrm>
            <a:off x="479376" y="5273784"/>
            <a:ext cx="1850504" cy="149225"/>
          </a:xfrm>
        </p:spPr>
        <p:txBody>
          <a:bodyPr>
            <a:noAutofit/>
          </a:bodyPr>
          <a:lstStyle>
            <a:lvl1pPr>
              <a:defRPr sz="1000">
                <a:solidFill>
                  <a:srgbClr val="294754"/>
                </a:solidFill>
              </a:defRPr>
            </a:lvl1pPr>
          </a:lstStyle>
          <a:p>
            <a:pPr lvl="0"/>
            <a:r>
              <a:rPr lang="fr-FR"/>
              <a:t>NOM DE LA PRESENTATION</a:t>
            </a:r>
          </a:p>
        </p:txBody>
      </p:sp>
      <p:sp>
        <p:nvSpPr>
          <p:cNvPr id="3" name="Espace réservé du texte 51">
            <a:extLst>
              <a:ext uri="{FF2B5EF4-FFF2-40B4-BE49-F238E27FC236}">
                <a16:creationId xmlns:a16="http://schemas.microsoft.com/office/drawing/2014/main" id="{D81F7AC0-F4D9-E2EE-439F-96224326F21E}"/>
              </a:ext>
            </a:extLst>
          </p:cNvPr>
          <p:cNvSpPr>
            <a:spLocks noGrp="1"/>
          </p:cNvSpPr>
          <p:nvPr>
            <p:ph type="body" sz="quarter" idx="24" hasCustomPrompt="1"/>
          </p:nvPr>
        </p:nvSpPr>
        <p:spPr>
          <a:xfrm>
            <a:off x="479376" y="5712195"/>
            <a:ext cx="3528392" cy="585313"/>
          </a:xfrm>
        </p:spPr>
        <p:txBody>
          <a:bodyPr>
            <a:noAutofit/>
          </a:bodyPr>
          <a:lstStyle>
            <a:lvl1pPr>
              <a:lnSpc>
                <a:spcPct val="100000"/>
              </a:lnSpc>
              <a:defRPr sz="1000">
                <a:solidFill>
                  <a:srgbClr val="294754"/>
                </a:solidFill>
              </a:defRPr>
            </a:lvl1pPr>
          </a:lstStyle>
          <a:p>
            <a:pPr lvl="0"/>
            <a:r>
              <a:rPr lang="fr-FR" err="1"/>
              <a:t>Nullam</a:t>
            </a:r>
            <a:r>
              <a:rPr lang="fr-FR"/>
              <a:t> semper </a:t>
            </a:r>
            <a:r>
              <a:rPr lang="fr-FR" err="1"/>
              <a:t>orci</a:t>
            </a:r>
            <a:r>
              <a:rPr lang="fr-FR"/>
              <a:t> non </a:t>
            </a:r>
            <a:r>
              <a:rPr lang="fr-FR" err="1"/>
              <a:t>dapibus</a:t>
            </a:r>
            <a:r>
              <a:rPr lang="fr-FR"/>
              <a:t> </a:t>
            </a:r>
            <a:r>
              <a:rPr lang="fr-FR" err="1"/>
              <a:t>efficitur</a:t>
            </a:r>
            <a:r>
              <a:rPr lang="fr-FR"/>
              <a:t> : </a:t>
            </a:r>
            <a:br>
              <a:rPr lang="fr-FR"/>
            </a:br>
            <a:r>
              <a:rPr lang="fr-FR" err="1"/>
              <a:t>Aliquam</a:t>
            </a:r>
            <a:r>
              <a:rPr lang="fr-FR"/>
              <a:t> diam </a:t>
            </a:r>
            <a:r>
              <a:rPr lang="fr-FR" err="1"/>
              <a:t>Aurna</a:t>
            </a:r>
            <a:r>
              <a:rPr lang="fr-FR"/>
              <a:t>, semper </a:t>
            </a:r>
            <a:r>
              <a:rPr lang="fr-FR" err="1"/>
              <a:t>vel</a:t>
            </a:r>
            <a:r>
              <a:rPr lang="fr-FR"/>
              <a:t> </a:t>
            </a:r>
            <a:r>
              <a:rPr lang="fr-FR" err="1"/>
              <a:t>odio</a:t>
            </a:r>
            <a:r>
              <a:rPr lang="fr-FR"/>
              <a:t> eu.</a:t>
            </a:r>
          </a:p>
        </p:txBody>
      </p:sp>
    </p:spTree>
    <p:extLst>
      <p:ext uri="{BB962C8B-B14F-4D97-AF65-F5344CB8AC3E}">
        <p14:creationId xmlns:p14="http://schemas.microsoft.com/office/powerpoint/2010/main" val="2638665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Sous-Categorie_2">
    <p:bg>
      <p:bgPr>
        <a:solidFill>
          <a:srgbClr val="C6CE41"/>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9F2FA682-C6F3-6401-789B-610A5B994E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5C4B8B8B-B22B-56C5-DDF3-893DB12C3E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1838839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Sous-Categorie_3">
    <p:bg>
      <p:bgPr>
        <a:solidFill>
          <a:srgbClr val="E94F35"/>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F6FAEC"/>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F6FAEC"/>
                </a:solidFill>
                <a:latin typeface="Arial" panose="020B0604020202020204" pitchFamily="34" charset="0"/>
                <a:cs typeface="Arial" panose="020B0604020202020204" pitchFamily="34" charset="0"/>
              </a:rPr>
              <a:t>RÉSEAU VÉLO ET MARCHE</a:t>
            </a:r>
          </a:p>
        </p:txBody>
      </p:sp>
      <p:pic>
        <p:nvPicPr>
          <p:cNvPr id="5" name="Image 4" descr="Une image contenant Graphique, symbole, conception&#10;&#10;Description générée automatiquement">
            <a:extLst>
              <a:ext uri="{FF2B5EF4-FFF2-40B4-BE49-F238E27FC236}">
                <a16:creationId xmlns:a16="http://schemas.microsoft.com/office/drawing/2014/main" id="{7FEBDD3E-77B8-C9FE-A6E0-CBCD0D8BF8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4122654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ous-Categorie_4">
    <p:bg>
      <p:bgPr>
        <a:solidFill>
          <a:srgbClr val="303876"/>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F6FAEC"/>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F6FAEC"/>
                </a:solidFill>
                <a:latin typeface="Arial" panose="020B0604020202020204" pitchFamily="34" charset="0"/>
                <a:cs typeface="Arial" panose="020B0604020202020204" pitchFamily="34" charset="0"/>
              </a:rPr>
              <a:t>RÉSEAU VÉLO ET MARCHE</a:t>
            </a:r>
          </a:p>
        </p:txBody>
      </p:sp>
      <p:pic>
        <p:nvPicPr>
          <p:cNvPr id="8" name="Image 7" descr="Une image contenant Graphique, symbole, conception&#10;&#10;Description générée automatiquement">
            <a:extLst>
              <a:ext uri="{FF2B5EF4-FFF2-40B4-BE49-F238E27FC236}">
                <a16:creationId xmlns:a16="http://schemas.microsoft.com/office/drawing/2014/main" id="{E27FB8E3-A0B9-0682-B4D3-C55B8135B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2696463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Sous-Categorie_5">
    <p:bg>
      <p:bgPr>
        <a:solidFill>
          <a:srgbClr val="B1D6E4"/>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10" name="Image 9" descr="Une image contenant Graphique, symbole, conception&#10;&#10;Description générée automatiquement">
            <a:extLst>
              <a:ext uri="{FF2B5EF4-FFF2-40B4-BE49-F238E27FC236}">
                <a16:creationId xmlns:a16="http://schemas.microsoft.com/office/drawing/2014/main" id="{1E8FD891-3CCC-AADE-5CD4-7D212A89E3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2976529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Sous-Categorie_6">
    <p:bg>
      <p:bgPr>
        <a:solidFill>
          <a:srgbClr val="9185BE"/>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2729662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Sous-Categorie_17">
    <p:bg>
      <p:bgPr>
        <a:solidFill>
          <a:srgbClr val="F3C460"/>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3195154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Sous-Categorie_7">
    <p:bg>
      <p:bgPr>
        <a:solidFill>
          <a:srgbClr val="ECB2D2"/>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userDrawn="1"/>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873712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Chiffres_clés">
    <p:bg>
      <p:bgRef idx="1001">
        <a:schemeClr val="bg1"/>
      </p:bgRef>
    </p:bg>
    <p:spTree>
      <p:nvGrpSpPr>
        <p:cNvPr id="1" name=""/>
        <p:cNvGrpSpPr/>
        <p:nvPr/>
      </p:nvGrpSpPr>
      <p:grpSpPr>
        <a:xfrm>
          <a:off x="0" y="0"/>
          <a:ext cx="0" cy="0"/>
          <a:chOff x="0" y="0"/>
          <a:chExt cx="0" cy="0"/>
        </a:xfrm>
      </p:grpSpPr>
      <p:pic>
        <p:nvPicPr>
          <p:cNvPr id="17" name="Image 16" descr="Une image contenant Graphique, Police, logo, symbole&#10;&#10;Description générée automatiquement">
            <a:extLst>
              <a:ext uri="{FF2B5EF4-FFF2-40B4-BE49-F238E27FC236}">
                <a16:creationId xmlns:a16="http://schemas.microsoft.com/office/drawing/2014/main" id="{8B95F8A5-C780-CEE7-C165-9DD69411F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latin typeface="Trebuchet MS" panose="020B0703020202090204" pitchFamily="34" charset="0"/>
              </a:defRPr>
            </a:lvl1pPr>
          </a:lstStyle>
          <a:p>
            <a:r>
              <a:rPr lang="fr-FR"/>
              <a:t>Lorem ipsum </a:t>
            </a:r>
            <a:r>
              <a:rPr lang="fr-FR" err="1"/>
              <a:t>dolor</a:t>
            </a:r>
            <a:r>
              <a:rPr lang="fr-FR"/>
              <a:t> </a:t>
            </a:r>
            <a:r>
              <a:rPr lang="fr-FR" err="1"/>
              <a:t>sit</a:t>
            </a:r>
            <a:r>
              <a:rPr lang="fr-FR"/>
              <a:t> </a:t>
            </a:r>
            <a:r>
              <a:rPr lang="fr-FR" err="1"/>
              <a:t>amet</a:t>
            </a:r>
            <a:endParaRPr lang="fr-FR"/>
          </a:p>
        </p:txBody>
      </p:sp>
      <p:sp>
        <p:nvSpPr>
          <p:cNvPr id="30" name="Espace réservé du texte 29">
            <a:extLst>
              <a:ext uri="{FF2B5EF4-FFF2-40B4-BE49-F238E27FC236}">
                <a16:creationId xmlns:a16="http://schemas.microsoft.com/office/drawing/2014/main" id="{7F5EAC3E-010B-9602-3B65-FEF130359C7F}"/>
              </a:ext>
            </a:extLst>
          </p:cNvPr>
          <p:cNvSpPr>
            <a:spLocks noGrp="1"/>
          </p:cNvSpPr>
          <p:nvPr>
            <p:ph type="body" sz="quarter" idx="10" hasCustomPrompt="1"/>
          </p:nvPr>
        </p:nvSpPr>
        <p:spPr>
          <a:xfrm>
            <a:off x="573194"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32" name="Espace réservé du texte 31">
            <a:extLst>
              <a:ext uri="{FF2B5EF4-FFF2-40B4-BE49-F238E27FC236}">
                <a16:creationId xmlns:a16="http://schemas.microsoft.com/office/drawing/2014/main" id="{77CBA817-4F4B-D375-4185-D2B6A4B97646}"/>
              </a:ext>
            </a:extLst>
          </p:cNvPr>
          <p:cNvSpPr>
            <a:spLocks noGrp="1"/>
          </p:cNvSpPr>
          <p:nvPr>
            <p:ph type="body" sz="quarter" idx="11" hasCustomPrompt="1"/>
          </p:nvPr>
        </p:nvSpPr>
        <p:spPr>
          <a:xfrm>
            <a:off x="573194"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3" name="Espace réservé du texte 29">
            <a:extLst>
              <a:ext uri="{FF2B5EF4-FFF2-40B4-BE49-F238E27FC236}">
                <a16:creationId xmlns:a16="http://schemas.microsoft.com/office/drawing/2014/main" id="{B2DE3B23-D53E-9910-39F5-3C344A62E722}"/>
              </a:ext>
            </a:extLst>
          </p:cNvPr>
          <p:cNvSpPr>
            <a:spLocks noGrp="1"/>
          </p:cNvSpPr>
          <p:nvPr>
            <p:ph type="body" sz="quarter" idx="12" hasCustomPrompt="1"/>
          </p:nvPr>
        </p:nvSpPr>
        <p:spPr>
          <a:xfrm>
            <a:off x="2855639"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35" name="Espace réservé du texte 29">
            <a:extLst>
              <a:ext uri="{FF2B5EF4-FFF2-40B4-BE49-F238E27FC236}">
                <a16:creationId xmlns:a16="http://schemas.microsoft.com/office/drawing/2014/main" id="{9A0A9B53-FF87-CBBD-E47B-7DBF7B5AD02A}"/>
              </a:ext>
            </a:extLst>
          </p:cNvPr>
          <p:cNvSpPr>
            <a:spLocks noGrp="1"/>
          </p:cNvSpPr>
          <p:nvPr>
            <p:ph type="body" sz="quarter" idx="14" hasCustomPrompt="1"/>
          </p:nvPr>
        </p:nvSpPr>
        <p:spPr>
          <a:xfrm>
            <a:off x="5231903"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40" name="Espace réservé pour une image  37">
            <a:extLst>
              <a:ext uri="{FF2B5EF4-FFF2-40B4-BE49-F238E27FC236}">
                <a16:creationId xmlns:a16="http://schemas.microsoft.com/office/drawing/2014/main" id="{F580E920-32DC-69B0-6FD2-836E218B4F78}"/>
              </a:ext>
            </a:extLst>
          </p:cNvPr>
          <p:cNvSpPr>
            <a:spLocks noGrp="1"/>
          </p:cNvSpPr>
          <p:nvPr>
            <p:ph type="pic" sz="quarter" idx="16"/>
          </p:nvPr>
        </p:nvSpPr>
        <p:spPr>
          <a:xfrm>
            <a:off x="7536160" y="836764"/>
            <a:ext cx="3960440" cy="5104963"/>
          </a:xfrm>
          <a:prstGeom prst="roundRect">
            <a:avLst>
              <a:gd name="adj" fmla="val 4050"/>
            </a:avLst>
          </a:prstGeom>
        </p:spPr>
        <p:txBody>
          <a:bodyPr/>
          <a:lstStyle>
            <a:lvl1pPr>
              <a:defRPr>
                <a:latin typeface="Trebuchet MS" panose="020B0703020202090204" pitchFamily="34" charset="0"/>
              </a:defRPr>
            </a:lvl1pPr>
          </a:lstStyle>
          <a:p>
            <a:endParaRPr lang="fr-FR"/>
          </a:p>
        </p:txBody>
      </p:sp>
      <p:pic>
        <p:nvPicPr>
          <p:cNvPr id="41" name="Image 40" descr="Une image contenant Caractère coloré, capture d’écran, art&#10;&#10;Description générée automatiquement">
            <a:extLst>
              <a:ext uri="{FF2B5EF4-FFF2-40B4-BE49-F238E27FC236}">
                <a16:creationId xmlns:a16="http://schemas.microsoft.com/office/drawing/2014/main" id="{4897DFA3-29F9-E567-7797-695735CCF4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1824" y="3645024"/>
            <a:ext cx="7772400" cy="5440679"/>
          </a:xfrm>
          <a:prstGeom prst="rect">
            <a:avLst/>
          </a:prstGeom>
        </p:spPr>
      </p:pic>
      <p:sp>
        <p:nvSpPr>
          <p:cNvPr id="50" name="Espace réservé du texte 31">
            <a:extLst>
              <a:ext uri="{FF2B5EF4-FFF2-40B4-BE49-F238E27FC236}">
                <a16:creationId xmlns:a16="http://schemas.microsoft.com/office/drawing/2014/main" id="{9CBFC7EA-FFFC-9C9A-A07D-96E7B1C85681}"/>
              </a:ext>
            </a:extLst>
          </p:cNvPr>
          <p:cNvSpPr>
            <a:spLocks noGrp="1"/>
          </p:cNvSpPr>
          <p:nvPr>
            <p:ph type="body" sz="quarter" idx="21" hasCustomPrompt="1"/>
          </p:nvPr>
        </p:nvSpPr>
        <p:spPr>
          <a:xfrm>
            <a:off x="1037754" y="5301208"/>
            <a:ext cx="3204212" cy="296717"/>
          </a:xfrm>
        </p:spPr>
        <p:txBody>
          <a:bodyPr anchor="ctr">
            <a:noAutofit/>
          </a:bodyPr>
          <a:lstStyle>
            <a:lvl1pPr algn="l">
              <a:defRPr sz="1200" b="1">
                <a:solidFill>
                  <a:srgbClr val="E94F35"/>
                </a:solidFill>
                <a:latin typeface="Trebuchet MS" panose="020B0703020202090204" pitchFamily="34" charset="0"/>
              </a:defRPr>
            </a:lvl1pPr>
            <a:lvl2pPr algn="l">
              <a:defRPr/>
            </a:lvl2pPr>
          </a:lstStyle>
          <a:p>
            <a:pPr lvl="0"/>
            <a:r>
              <a:rPr lang="en-US"/>
              <a:t>SOUS TITRE</a:t>
            </a: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atin typeface="Trebuchet MS" panose="020B0703020202090204" pitchFamily="34" charset="0"/>
              </a:defRPr>
            </a:lvl1pPr>
          </a:lstStyle>
          <a:p>
            <a:pPr lvl="0"/>
            <a:r>
              <a:rPr lang="fr-FR"/>
              <a:t>NOM DE LA PRESENTATION</a:t>
            </a:r>
          </a:p>
        </p:txBody>
      </p:sp>
      <p:sp>
        <p:nvSpPr>
          <p:cNvPr id="2" name="Espace réservé du texte 31">
            <a:extLst>
              <a:ext uri="{FF2B5EF4-FFF2-40B4-BE49-F238E27FC236}">
                <a16:creationId xmlns:a16="http://schemas.microsoft.com/office/drawing/2014/main" id="{180175AE-2636-82C0-2F84-037610731F23}"/>
              </a:ext>
            </a:extLst>
          </p:cNvPr>
          <p:cNvSpPr>
            <a:spLocks noGrp="1"/>
          </p:cNvSpPr>
          <p:nvPr>
            <p:ph type="body" sz="quarter" idx="23" hasCustomPrompt="1"/>
          </p:nvPr>
        </p:nvSpPr>
        <p:spPr>
          <a:xfrm>
            <a:off x="2854278"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 name="Espace réservé du texte 31">
            <a:extLst>
              <a:ext uri="{FF2B5EF4-FFF2-40B4-BE49-F238E27FC236}">
                <a16:creationId xmlns:a16="http://schemas.microsoft.com/office/drawing/2014/main" id="{6F021FFC-1EEC-3429-6C21-73FFB7B8CCEE}"/>
              </a:ext>
            </a:extLst>
          </p:cNvPr>
          <p:cNvSpPr>
            <a:spLocks noGrp="1"/>
          </p:cNvSpPr>
          <p:nvPr>
            <p:ph type="body" sz="quarter" idx="24" hasCustomPrompt="1"/>
          </p:nvPr>
        </p:nvSpPr>
        <p:spPr>
          <a:xfrm>
            <a:off x="5233685"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4" name="Espace réservé du texte 31">
            <a:extLst>
              <a:ext uri="{FF2B5EF4-FFF2-40B4-BE49-F238E27FC236}">
                <a16:creationId xmlns:a16="http://schemas.microsoft.com/office/drawing/2014/main" id="{5F29E9A0-3AAA-376D-9599-83CB70E95061}"/>
              </a:ext>
            </a:extLst>
          </p:cNvPr>
          <p:cNvSpPr>
            <a:spLocks noGrp="1"/>
          </p:cNvSpPr>
          <p:nvPr>
            <p:ph type="body" sz="quarter" idx="25" hasCustomPrompt="1"/>
          </p:nvPr>
        </p:nvSpPr>
        <p:spPr>
          <a:xfrm>
            <a:off x="1037754" y="5625556"/>
            <a:ext cx="3204212" cy="658178"/>
          </a:xfrm>
        </p:spPr>
        <p:txBody>
          <a:bodyPr>
            <a:noAutofit/>
          </a:bodyPr>
          <a:lstStyle>
            <a:lvl1pPr algn="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3531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exte_1">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8" name="Arc 7">
            <a:extLst>
              <a:ext uri="{FF2B5EF4-FFF2-40B4-BE49-F238E27FC236}">
                <a16:creationId xmlns:a16="http://schemas.microsoft.com/office/drawing/2014/main" id="{4D40EBBE-FC97-03F0-67AE-5980BB128154}"/>
              </a:ext>
            </a:extLst>
          </p:cNvPr>
          <p:cNvSpPr/>
          <p:nvPr userDrawn="1"/>
        </p:nvSpPr>
        <p:spPr>
          <a:xfrm rot="10800000">
            <a:off x="1775520" y="4586989"/>
            <a:ext cx="1123546" cy="1034186"/>
          </a:xfrm>
          <a:prstGeom prst="arc">
            <a:avLst/>
          </a:prstGeom>
          <a:ln w="76200">
            <a:solidFill>
              <a:srgbClr val="2947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Espace réservé pour une image  37">
            <a:extLst>
              <a:ext uri="{FF2B5EF4-FFF2-40B4-BE49-F238E27FC236}">
                <a16:creationId xmlns:a16="http://schemas.microsoft.com/office/drawing/2014/main" id="{31CF7776-B727-CAB9-FD3E-DB96A670A838}"/>
              </a:ext>
            </a:extLst>
          </p:cNvPr>
          <p:cNvSpPr>
            <a:spLocks noGrp="1"/>
          </p:cNvSpPr>
          <p:nvPr>
            <p:ph type="pic" sz="quarter" idx="16"/>
          </p:nvPr>
        </p:nvSpPr>
        <p:spPr>
          <a:xfrm>
            <a:off x="6096000" y="1604356"/>
            <a:ext cx="5760639" cy="3497504"/>
          </a:xfrm>
          <a:prstGeom prst="roundRect">
            <a:avLst>
              <a:gd name="adj" fmla="val 4050"/>
            </a:avLst>
          </a:prstGeom>
        </p:spPr>
        <p:txBody>
          <a:bodyPr/>
          <a:lstStyle/>
          <a:p>
            <a:endParaRPr lang="fr-FR"/>
          </a:p>
        </p:txBody>
      </p:sp>
      <p:sp>
        <p:nvSpPr>
          <p:cNvPr id="10" name="Espace réservé du texte 31">
            <a:extLst>
              <a:ext uri="{FF2B5EF4-FFF2-40B4-BE49-F238E27FC236}">
                <a16:creationId xmlns:a16="http://schemas.microsoft.com/office/drawing/2014/main" id="{1582ABB5-D167-8755-F26A-D0FF5C2CEAED}"/>
              </a:ext>
            </a:extLst>
          </p:cNvPr>
          <p:cNvSpPr>
            <a:spLocks noGrp="1"/>
          </p:cNvSpPr>
          <p:nvPr>
            <p:ph type="body" sz="quarter" idx="18" hasCustomPrompt="1"/>
          </p:nvPr>
        </p:nvSpPr>
        <p:spPr>
          <a:xfrm>
            <a:off x="2535385" y="5825491"/>
            <a:ext cx="5796789" cy="4297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1" name="Espace réservé du texte 31">
            <a:extLst>
              <a:ext uri="{FF2B5EF4-FFF2-40B4-BE49-F238E27FC236}">
                <a16:creationId xmlns:a16="http://schemas.microsoft.com/office/drawing/2014/main" id="{0FE754F1-A208-2AD8-6988-9CA9ADF7985F}"/>
              </a:ext>
            </a:extLst>
          </p:cNvPr>
          <p:cNvSpPr>
            <a:spLocks noGrp="1"/>
          </p:cNvSpPr>
          <p:nvPr>
            <p:ph type="body" sz="quarter" idx="23" hasCustomPrompt="1"/>
          </p:nvPr>
        </p:nvSpPr>
        <p:spPr>
          <a:xfrm>
            <a:off x="2535386" y="5524331"/>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1055440" y="1604356"/>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5" name="Espace réservé du texte 31">
            <a:extLst>
              <a:ext uri="{FF2B5EF4-FFF2-40B4-BE49-F238E27FC236}">
                <a16:creationId xmlns:a16="http://schemas.microsoft.com/office/drawing/2014/main" id="{F08AA16C-9C3A-8861-0E78-228D0CF30AFE}"/>
              </a:ext>
            </a:extLst>
          </p:cNvPr>
          <p:cNvSpPr>
            <a:spLocks noGrp="1"/>
          </p:cNvSpPr>
          <p:nvPr>
            <p:ph type="body" sz="quarter" idx="26" hasCustomPrompt="1"/>
          </p:nvPr>
        </p:nvSpPr>
        <p:spPr>
          <a:xfrm>
            <a:off x="1055440" y="3142676"/>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6" name="Espace réservé du texte 31">
            <a:extLst>
              <a:ext uri="{FF2B5EF4-FFF2-40B4-BE49-F238E27FC236}">
                <a16:creationId xmlns:a16="http://schemas.microsoft.com/office/drawing/2014/main" id="{BB580F02-2ECF-7A48-D73A-47FCA2A24162}"/>
              </a:ext>
            </a:extLst>
          </p:cNvPr>
          <p:cNvSpPr>
            <a:spLocks noGrp="1"/>
          </p:cNvSpPr>
          <p:nvPr>
            <p:ph type="body" sz="quarter" idx="27" hasCustomPrompt="1"/>
          </p:nvPr>
        </p:nvSpPr>
        <p:spPr>
          <a:xfrm>
            <a:off x="1055440" y="2841516"/>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8" name="Espace réservé du texte 31">
            <a:extLst>
              <a:ext uri="{FF2B5EF4-FFF2-40B4-BE49-F238E27FC236}">
                <a16:creationId xmlns:a16="http://schemas.microsoft.com/office/drawing/2014/main" id="{E9CF83B7-8074-B090-092F-1C905B4AA0B4}"/>
              </a:ext>
            </a:extLst>
          </p:cNvPr>
          <p:cNvSpPr>
            <a:spLocks noGrp="1"/>
          </p:cNvSpPr>
          <p:nvPr>
            <p:ph type="body" sz="quarter" idx="28" hasCustomPrompt="1"/>
          </p:nvPr>
        </p:nvSpPr>
        <p:spPr>
          <a:xfrm>
            <a:off x="1055440" y="4375394"/>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9" name="Espace réservé du texte 31">
            <a:extLst>
              <a:ext uri="{FF2B5EF4-FFF2-40B4-BE49-F238E27FC236}">
                <a16:creationId xmlns:a16="http://schemas.microsoft.com/office/drawing/2014/main" id="{FE1E4D67-0761-D9DD-A2F4-A3DB171FFA85}"/>
              </a:ext>
            </a:extLst>
          </p:cNvPr>
          <p:cNvSpPr>
            <a:spLocks noGrp="1"/>
          </p:cNvSpPr>
          <p:nvPr>
            <p:ph type="body" sz="quarter" idx="29" hasCustomPrompt="1"/>
          </p:nvPr>
        </p:nvSpPr>
        <p:spPr>
          <a:xfrm>
            <a:off x="1055440" y="4074234"/>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3" name="Espace réservé du texte 31">
            <a:extLst>
              <a:ext uri="{FF2B5EF4-FFF2-40B4-BE49-F238E27FC236}">
                <a16:creationId xmlns:a16="http://schemas.microsoft.com/office/drawing/2014/main" id="{2775CA22-AFA9-41C4-8DDD-5CBC2B1FB1F4}"/>
              </a:ext>
            </a:extLst>
          </p:cNvPr>
          <p:cNvSpPr>
            <a:spLocks noGrp="1"/>
          </p:cNvSpPr>
          <p:nvPr>
            <p:ph type="body" sz="quarter" idx="30" hasCustomPrompt="1"/>
          </p:nvPr>
        </p:nvSpPr>
        <p:spPr>
          <a:xfrm>
            <a:off x="1055440" y="1904185"/>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1031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exte_2">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9" name="Espace réservé pour une image  37">
            <a:extLst>
              <a:ext uri="{FF2B5EF4-FFF2-40B4-BE49-F238E27FC236}">
                <a16:creationId xmlns:a16="http://schemas.microsoft.com/office/drawing/2014/main" id="{31CF7776-B727-CAB9-FD3E-DB96A670A838}"/>
              </a:ext>
            </a:extLst>
          </p:cNvPr>
          <p:cNvSpPr>
            <a:spLocks noGrp="1"/>
          </p:cNvSpPr>
          <p:nvPr>
            <p:ph type="pic" sz="quarter" idx="16"/>
          </p:nvPr>
        </p:nvSpPr>
        <p:spPr>
          <a:xfrm>
            <a:off x="6816079" y="980728"/>
            <a:ext cx="4680521" cy="5328592"/>
          </a:xfrm>
          <a:prstGeom prst="roundRect">
            <a:avLst>
              <a:gd name="adj" fmla="val 4050"/>
            </a:avLst>
          </a:prstGeom>
        </p:spPr>
        <p:txBody>
          <a:bodyPr/>
          <a:lstStyle/>
          <a:p>
            <a:endParaRPr lang="fr-FR"/>
          </a:p>
        </p:txBody>
      </p:sp>
      <p:sp>
        <p:nvSpPr>
          <p:cNvPr id="12" name="Espace réservé du texte 31">
            <a:extLst>
              <a:ext uri="{FF2B5EF4-FFF2-40B4-BE49-F238E27FC236}">
                <a16:creationId xmlns:a16="http://schemas.microsoft.com/office/drawing/2014/main" id="{96D87C4D-49D7-1E36-421C-1E63A8EF650F}"/>
              </a:ext>
            </a:extLst>
          </p:cNvPr>
          <p:cNvSpPr>
            <a:spLocks noGrp="1"/>
          </p:cNvSpPr>
          <p:nvPr>
            <p:ph type="body" sz="quarter" idx="24" hasCustomPrompt="1"/>
          </p:nvPr>
        </p:nvSpPr>
        <p:spPr>
          <a:xfrm>
            <a:off x="573088" y="3867968"/>
            <a:ext cx="4802727" cy="7264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54451BA2-C044-61B9-5417-B7E8220B215B}"/>
              </a:ext>
            </a:extLst>
          </p:cNvPr>
          <p:cNvSpPr>
            <a:spLocks noGrp="1"/>
          </p:cNvSpPr>
          <p:nvPr>
            <p:ph type="body" sz="quarter" idx="26" hasCustomPrompt="1"/>
          </p:nvPr>
        </p:nvSpPr>
        <p:spPr>
          <a:xfrm>
            <a:off x="573088" y="3376375"/>
            <a:ext cx="4802727" cy="385773"/>
          </a:xfrm>
        </p:spPr>
        <p:txBody>
          <a:bodyPr anchor="b">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pic>
        <p:nvPicPr>
          <p:cNvPr id="33" name="Image 32" descr="Une image contenant Graphique, Police, graphisme, symbole&#10;&#10;Description générée automatiquement">
            <a:extLst>
              <a:ext uri="{FF2B5EF4-FFF2-40B4-BE49-F238E27FC236}">
                <a16:creationId xmlns:a16="http://schemas.microsoft.com/office/drawing/2014/main" id="{6C58A8F8-B2D6-2DC9-363B-60AC50E0C0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36360" y="5615078"/>
            <a:ext cx="2855640" cy="1242922"/>
          </a:xfrm>
          <a:prstGeom prst="rect">
            <a:avLst/>
          </a:prstGeom>
        </p:spPr>
      </p:pic>
      <p:sp>
        <p:nvSpPr>
          <p:cNvPr id="40" name="Espace réservé du texte 31">
            <a:extLst>
              <a:ext uri="{FF2B5EF4-FFF2-40B4-BE49-F238E27FC236}">
                <a16:creationId xmlns:a16="http://schemas.microsoft.com/office/drawing/2014/main" id="{ADB7C6B4-6E6A-8AA0-9DCE-56ECD1DD4968}"/>
              </a:ext>
            </a:extLst>
          </p:cNvPr>
          <p:cNvSpPr>
            <a:spLocks noGrp="1"/>
          </p:cNvSpPr>
          <p:nvPr>
            <p:ph type="body" sz="quarter" idx="27" hasCustomPrompt="1"/>
          </p:nvPr>
        </p:nvSpPr>
        <p:spPr>
          <a:xfrm>
            <a:off x="573088" y="4831549"/>
            <a:ext cx="1261219" cy="385773"/>
          </a:xfrm>
          <a:prstGeom prst="roundRect">
            <a:avLst>
              <a:gd name="adj" fmla="val 50000"/>
            </a:avLst>
          </a:prstGeom>
          <a:ln>
            <a:solidFill>
              <a:srgbClr val="C6CE41"/>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41" name="Espace réservé du texte 31">
            <a:extLst>
              <a:ext uri="{FF2B5EF4-FFF2-40B4-BE49-F238E27FC236}">
                <a16:creationId xmlns:a16="http://schemas.microsoft.com/office/drawing/2014/main" id="{0846AAB8-84C2-B2AC-5719-7DE81D023BD4}"/>
              </a:ext>
            </a:extLst>
          </p:cNvPr>
          <p:cNvSpPr>
            <a:spLocks noGrp="1"/>
          </p:cNvSpPr>
          <p:nvPr>
            <p:ph type="body" sz="quarter" idx="28" hasCustomPrompt="1"/>
          </p:nvPr>
        </p:nvSpPr>
        <p:spPr>
          <a:xfrm>
            <a:off x="1979101" y="4831549"/>
            <a:ext cx="1261219" cy="385773"/>
          </a:xfrm>
          <a:prstGeom prst="roundRect">
            <a:avLst>
              <a:gd name="adj" fmla="val 50000"/>
            </a:avLst>
          </a:prstGeom>
          <a:ln>
            <a:solidFill>
              <a:srgbClr val="B1D6E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Tree>
    <p:extLst>
      <p:ext uri="{BB962C8B-B14F-4D97-AF65-F5344CB8AC3E}">
        <p14:creationId xmlns:p14="http://schemas.microsoft.com/office/powerpoint/2010/main" val="2215246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362FDF-8C11-215D-714F-172DFDF126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6B11555-DE6D-EF5E-561F-26E865A43E8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78E38A9-8B29-35EF-A92E-F413A097BB58}"/>
              </a:ext>
            </a:extLst>
          </p:cNvPr>
          <p:cNvSpPr>
            <a:spLocks noGrp="1"/>
          </p:cNvSpPr>
          <p:nvPr>
            <p:ph type="dt" sz="half" idx="10"/>
          </p:nvPr>
        </p:nvSpPr>
        <p:spPr/>
        <p:txBody>
          <a:bodyPr/>
          <a:lstStyle/>
          <a:p>
            <a:r>
              <a:rPr lang="fr-FR"/>
              <a:t>26/05/2025</a:t>
            </a:r>
          </a:p>
        </p:txBody>
      </p:sp>
      <p:sp>
        <p:nvSpPr>
          <p:cNvPr id="5" name="Espace réservé du pied de page 4">
            <a:extLst>
              <a:ext uri="{FF2B5EF4-FFF2-40B4-BE49-F238E27FC236}">
                <a16:creationId xmlns:a16="http://schemas.microsoft.com/office/drawing/2014/main" id="{97D94683-6C0D-765C-F80B-18350A23CB5E}"/>
              </a:ext>
            </a:extLst>
          </p:cNvPr>
          <p:cNvSpPr>
            <a:spLocks noGrp="1"/>
          </p:cNvSpPr>
          <p:nvPr>
            <p:ph type="ftr" sz="quarter" idx="11"/>
          </p:nvPr>
        </p:nvSpPr>
        <p:spPr/>
        <p:txBody>
          <a:bodyPr/>
          <a:lstStyle/>
          <a:p>
            <a:r>
              <a:rPr lang="fr-FR"/>
              <a:t>Réseau vélo et marche</a:t>
            </a:r>
          </a:p>
        </p:txBody>
      </p:sp>
      <p:sp>
        <p:nvSpPr>
          <p:cNvPr id="6" name="Espace réservé du numéro de diapositive 5">
            <a:extLst>
              <a:ext uri="{FF2B5EF4-FFF2-40B4-BE49-F238E27FC236}">
                <a16:creationId xmlns:a16="http://schemas.microsoft.com/office/drawing/2014/main" id="{84DCD759-30AC-AB85-6379-7BEE6B027EBB}"/>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473807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362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exte_3">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userDrawn="1"/>
        </p:nvSpPr>
        <p:spPr>
          <a:xfrm>
            <a:off x="-384720" y="3441420"/>
            <a:ext cx="5191525" cy="3731996"/>
          </a:xfrm>
          <a:prstGeom prst="roundRect">
            <a:avLst>
              <a:gd name="adj" fmla="val 7262"/>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14589835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exte_3B">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userDrawn="1"/>
        </p:nvSpPr>
        <p:spPr>
          <a:xfrm>
            <a:off x="-384720" y="3441420"/>
            <a:ext cx="5191525" cy="3731996"/>
          </a:xfrm>
          <a:prstGeom prst="roundRect">
            <a:avLst>
              <a:gd name="adj" fmla="val 7262"/>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2090938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exte_3C">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userDrawn="1"/>
        </p:nvSpPr>
        <p:spPr>
          <a:xfrm>
            <a:off x="-384720" y="3441420"/>
            <a:ext cx="5191525" cy="3731996"/>
          </a:xfrm>
          <a:prstGeom prst="roundRect">
            <a:avLst>
              <a:gd name="adj" fmla="val 7262"/>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17171765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exte_3D">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userDrawn="1"/>
        </p:nvSpPr>
        <p:spPr>
          <a:xfrm>
            <a:off x="-384720" y="3441420"/>
            <a:ext cx="5191525" cy="3731996"/>
          </a:xfrm>
          <a:prstGeom prst="roundRect">
            <a:avLst>
              <a:gd name="adj" fmla="val 7262"/>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1443642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exte_3E">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userDrawn="1"/>
        </p:nvSpPr>
        <p:spPr>
          <a:xfrm>
            <a:off x="-384720" y="3441420"/>
            <a:ext cx="5191525" cy="3731996"/>
          </a:xfrm>
          <a:prstGeom prst="roundRect">
            <a:avLst>
              <a:gd name="adj" fmla="val 7262"/>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33970109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exte_3F">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userDrawn="1"/>
        </p:nvSpPr>
        <p:spPr>
          <a:xfrm>
            <a:off x="-384720" y="3441420"/>
            <a:ext cx="5191525" cy="3731996"/>
          </a:xfrm>
          <a:prstGeom prst="roundRect">
            <a:avLst>
              <a:gd name="adj" fmla="val 7262"/>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33363368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exte_3G">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userDrawn="1"/>
        </p:nvSpPr>
        <p:spPr>
          <a:xfrm>
            <a:off x="-384720" y="3441420"/>
            <a:ext cx="5191525" cy="3731996"/>
          </a:xfrm>
          <a:prstGeom prst="roundRect">
            <a:avLst>
              <a:gd name="adj" fmla="val 7262"/>
            </a:avLst>
          </a:prstGeom>
          <a:solidFill>
            <a:srgbClr val="F6F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21582935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exte_3H">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userDrawn="1"/>
        </p:nvSpPr>
        <p:spPr>
          <a:xfrm>
            <a:off x="-384720" y="3429000"/>
            <a:ext cx="5191525" cy="3731996"/>
          </a:xfrm>
          <a:prstGeom prst="roundRect">
            <a:avLst>
              <a:gd name="adj" fmla="val 7262"/>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87470"/>
            <a:ext cx="3360454" cy="1627291"/>
          </a:xfrm>
        </p:spPr>
        <p:txBody>
          <a:bodyPr anchor="t">
            <a:noAutofit/>
          </a:bodyPr>
          <a:lstStyle>
            <a:lvl1pPr algn="l">
              <a:defRPr sz="1200" b="0" i="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endParaRPr lang="fr-FR" sz="1200">
              <a:latin typeface="Arial" panose="020B0604020202020204" pitchFamily="34" charset="0"/>
              <a:cs typeface="Arial" panose="020B0604020202020204" pitchFamily="34" charset="0"/>
            </a:endParaRP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36930421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exte_4">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C6F39A-5B83-ED63-6A52-3843BC850678}"/>
              </a:ext>
            </a:extLst>
          </p:cNvPr>
          <p:cNvSpPr/>
          <p:nvPr userDrawn="1"/>
        </p:nvSpPr>
        <p:spPr>
          <a:xfrm>
            <a:off x="0" y="3441420"/>
            <a:ext cx="12192000" cy="3449678"/>
          </a:xfrm>
          <a:prstGeom prst="rect">
            <a:avLst/>
          </a:prstGeom>
          <a:solidFill>
            <a:srgbClr val="F6FAE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2" name="Espace réservé du texte 31">
            <a:extLst>
              <a:ext uri="{FF2B5EF4-FFF2-40B4-BE49-F238E27FC236}">
                <a16:creationId xmlns:a16="http://schemas.microsoft.com/office/drawing/2014/main" id="{96D87C4D-49D7-1E36-421C-1E63A8EF650F}"/>
              </a:ext>
            </a:extLst>
          </p:cNvPr>
          <p:cNvSpPr>
            <a:spLocks noGrp="1"/>
          </p:cNvSpPr>
          <p:nvPr>
            <p:ph type="body" sz="quarter" idx="24" hasCustomPrompt="1"/>
          </p:nvPr>
        </p:nvSpPr>
        <p:spPr>
          <a:xfrm>
            <a:off x="6131782" y="1821030"/>
            <a:ext cx="4802727" cy="7264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54451BA2-C044-61B9-5417-B7E8220B215B}"/>
              </a:ext>
            </a:extLst>
          </p:cNvPr>
          <p:cNvSpPr>
            <a:spLocks noGrp="1"/>
          </p:cNvSpPr>
          <p:nvPr>
            <p:ph type="body" sz="quarter" idx="26" hasCustomPrompt="1"/>
          </p:nvPr>
        </p:nvSpPr>
        <p:spPr>
          <a:xfrm>
            <a:off x="6131782" y="1329437"/>
            <a:ext cx="4802727" cy="385773"/>
          </a:xfrm>
        </p:spPr>
        <p:txBody>
          <a:bodyPr anchor="b">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pic>
        <p:nvPicPr>
          <p:cNvPr id="33" name="Image 32" descr="Une image contenant Graphique, Police, graphisme, symbole&#10;&#10;Description générée automatiquement">
            <a:extLst>
              <a:ext uri="{FF2B5EF4-FFF2-40B4-BE49-F238E27FC236}">
                <a16:creationId xmlns:a16="http://schemas.microsoft.com/office/drawing/2014/main" id="{6C58A8F8-B2D6-2DC9-363B-60AC50E0C0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36360" y="5648176"/>
            <a:ext cx="2855640" cy="1242922"/>
          </a:xfrm>
          <a:prstGeom prst="rect">
            <a:avLst/>
          </a:prstGeom>
        </p:spPr>
      </p:pic>
      <p:sp>
        <p:nvSpPr>
          <p:cNvPr id="40" name="Espace réservé du texte 31">
            <a:extLst>
              <a:ext uri="{FF2B5EF4-FFF2-40B4-BE49-F238E27FC236}">
                <a16:creationId xmlns:a16="http://schemas.microsoft.com/office/drawing/2014/main" id="{ADB7C6B4-6E6A-8AA0-9DCE-56ECD1DD4968}"/>
              </a:ext>
            </a:extLst>
          </p:cNvPr>
          <p:cNvSpPr>
            <a:spLocks noGrp="1"/>
          </p:cNvSpPr>
          <p:nvPr>
            <p:ph type="body" sz="quarter" idx="27" hasCustomPrompt="1"/>
          </p:nvPr>
        </p:nvSpPr>
        <p:spPr>
          <a:xfrm>
            <a:off x="6096000" y="4140828"/>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15" name="Espace réservé du texte 31">
            <a:extLst>
              <a:ext uri="{FF2B5EF4-FFF2-40B4-BE49-F238E27FC236}">
                <a16:creationId xmlns:a16="http://schemas.microsoft.com/office/drawing/2014/main" id="{909149AA-F8DB-E94B-EB38-5CE8FE53C78C}"/>
              </a:ext>
            </a:extLst>
          </p:cNvPr>
          <p:cNvSpPr>
            <a:spLocks noGrp="1"/>
          </p:cNvSpPr>
          <p:nvPr>
            <p:ph type="body" sz="quarter" idx="29" hasCustomPrompt="1"/>
          </p:nvPr>
        </p:nvSpPr>
        <p:spPr>
          <a:xfrm>
            <a:off x="6096000" y="4691434"/>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18" name="Espace réservé du texte 31">
            <a:extLst>
              <a:ext uri="{FF2B5EF4-FFF2-40B4-BE49-F238E27FC236}">
                <a16:creationId xmlns:a16="http://schemas.microsoft.com/office/drawing/2014/main" id="{B8DF3A00-10FC-EF6A-481B-80B4FF66C8ED}"/>
              </a:ext>
            </a:extLst>
          </p:cNvPr>
          <p:cNvSpPr>
            <a:spLocks noGrp="1"/>
          </p:cNvSpPr>
          <p:nvPr>
            <p:ph type="body" sz="quarter" idx="31" hasCustomPrompt="1"/>
          </p:nvPr>
        </p:nvSpPr>
        <p:spPr>
          <a:xfrm>
            <a:off x="8184232" y="4140828"/>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0" name="Espace réservé du texte 31">
            <a:extLst>
              <a:ext uri="{FF2B5EF4-FFF2-40B4-BE49-F238E27FC236}">
                <a16:creationId xmlns:a16="http://schemas.microsoft.com/office/drawing/2014/main" id="{E65DBE10-6BBE-3B98-869D-C4A3B9BBB803}"/>
              </a:ext>
            </a:extLst>
          </p:cNvPr>
          <p:cNvSpPr>
            <a:spLocks noGrp="1"/>
          </p:cNvSpPr>
          <p:nvPr>
            <p:ph type="body" sz="quarter" idx="33" hasCustomPrompt="1"/>
          </p:nvPr>
        </p:nvSpPr>
        <p:spPr>
          <a:xfrm>
            <a:off x="8184232" y="4691434"/>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2" name="Espace réservé du texte 31">
            <a:extLst>
              <a:ext uri="{FF2B5EF4-FFF2-40B4-BE49-F238E27FC236}">
                <a16:creationId xmlns:a16="http://schemas.microsoft.com/office/drawing/2014/main" id="{9110F0F6-2057-E3CA-9BAE-572ADC673CF8}"/>
              </a:ext>
            </a:extLst>
          </p:cNvPr>
          <p:cNvSpPr>
            <a:spLocks noGrp="1"/>
          </p:cNvSpPr>
          <p:nvPr>
            <p:ph type="body" sz="quarter" idx="34" hasCustomPrompt="1"/>
          </p:nvPr>
        </p:nvSpPr>
        <p:spPr>
          <a:xfrm>
            <a:off x="6099793" y="5183047"/>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5" name="Espace réservé du texte 31">
            <a:extLst>
              <a:ext uri="{FF2B5EF4-FFF2-40B4-BE49-F238E27FC236}">
                <a16:creationId xmlns:a16="http://schemas.microsoft.com/office/drawing/2014/main" id="{7075CF21-9595-6698-575F-4C1E98694CAC}"/>
              </a:ext>
            </a:extLst>
          </p:cNvPr>
          <p:cNvSpPr>
            <a:spLocks noGrp="1"/>
          </p:cNvSpPr>
          <p:nvPr>
            <p:ph type="body" sz="quarter" idx="35" hasCustomPrompt="1"/>
          </p:nvPr>
        </p:nvSpPr>
        <p:spPr>
          <a:xfrm>
            <a:off x="573089" y="4602923"/>
            <a:ext cx="4802727" cy="1012155"/>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a:t>
            </a:r>
          </a:p>
        </p:txBody>
      </p:sp>
      <p:sp>
        <p:nvSpPr>
          <p:cNvPr id="26" name="Espace réservé du texte 31">
            <a:extLst>
              <a:ext uri="{FF2B5EF4-FFF2-40B4-BE49-F238E27FC236}">
                <a16:creationId xmlns:a16="http://schemas.microsoft.com/office/drawing/2014/main" id="{454B9AD5-B9B3-A14B-3F98-0C236AEA6D9C}"/>
              </a:ext>
            </a:extLst>
          </p:cNvPr>
          <p:cNvSpPr>
            <a:spLocks noGrp="1"/>
          </p:cNvSpPr>
          <p:nvPr>
            <p:ph type="body" sz="quarter" idx="36" hasCustomPrompt="1"/>
          </p:nvPr>
        </p:nvSpPr>
        <p:spPr>
          <a:xfrm>
            <a:off x="573089" y="4140828"/>
            <a:ext cx="4802727" cy="385773"/>
          </a:xfrm>
        </p:spPr>
        <p:txBody>
          <a:bodyPr anchor="t">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spTree>
    <p:extLst>
      <p:ext uri="{BB962C8B-B14F-4D97-AF65-F5344CB8AC3E}">
        <p14:creationId xmlns:p14="http://schemas.microsoft.com/office/powerpoint/2010/main" val="11458221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exte_5">
    <p:bg>
      <p:bgRef idx="1001">
        <a:schemeClr val="bg1"/>
      </p:bgRef>
    </p:bg>
    <p:spTree>
      <p:nvGrpSpPr>
        <p:cNvPr id="1" name=""/>
        <p:cNvGrpSpPr/>
        <p:nvPr/>
      </p:nvGrpSpPr>
      <p:grpSpPr>
        <a:xfrm>
          <a:off x="0" y="0"/>
          <a:ext cx="0" cy="0"/>
          <a:chOff x="0" y="0"/>
          <a:chExt cx="0" cy="0"/>
        </a:xfrm>
      </p:grpSpPr>
      <p:sp>
        <p:nvSpPr>
          <p:cNvPr id="26" name="Ellipse 25">
            <a:extLst>
              <a:ext uri="{FF2B5EF4-FFF2-40B4-BE49-F238E27FC236}">
                <a16:creationId xmlns:a16="http://schemas.microsoft.com/office/drawing/2014/main" id="{02583D41-8AA6-EAE4-A47B-D1A06C625CF4}"/>
              </a:ext>
            </a:extLst>
          </p:cNvPr>
          <p:cNvSpPr/>
          <p:nvPr userDrawn="1"/>
        </p:nvSpPr>
        <p:spPr>
          <a:xfrm>
            <a:off x="5114590"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9F09487E-7C77-B50D-A8FA-AF30AE9055C6}"/>
              </a:ext>
            </a:extLst>
          </p:cNvPr>
          <p:cNvSpPr/>
          <p:nvPr userDrawn="1"/>
        </p:nvSpPr>
        <p:spPr>
          <a:xfrm>
            <a:off x="6075013"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AA0F209F-68A4-1C23-B510-DC485F477C2F}"/>
              </a:ext>
            </a:extLst>
          </p:cNvPr>
          <p:cNvSpPr/>
          <p:nvPr userDrawn="1"/>
        </p:nvSpPr>
        <p:spPr>
          <a:xfrm>
            <a:off x="7035436"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F6EC0C2A-E370-2590-40B9-D1D4FED65251}"/>
              </a:ext>
            </a:extLst>
          </p:cNvPr>
          <p:cNvSpPr/>
          <p:nvPr userDrawn="1"/>
        </p:nvSpPr>
        <p:spPr>
          <a:xfrm>
            <a:off x="7995859"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5" name="Espace réservé pour une image  37">
            <a:extLst>
              <a:ext uri="{FF2B5EF4-FFF2-40B4-BE49-F238E27FC236}">
                <a16:creationId xmlns:a16="http://schemas.microsoft.com/office/drawing/2014/main" id="{79266906-9A08-17F2-99A6-F75E8CF1FBCB}"/>
              </a:ext>
            </a:extLst>
          </p:cNvPr>
          <p:cNvSpPr>
            <a:spLocks noGrp="1"/>
          </p:cNvSpPr>
          <p:nvPr>
            <p:ph type="pic" sz="quarter" idx="16"/>
          </p:nvPr>
        </p:nvSpPr>
        <p:spPr>
          <a:xfrm>
            <a:off x="573088" y="836764"/>
            <a:ext cx="3960440" cy="5472556"/>
          </a:xfrm>
          <a:prstGeom prst="roundRect">
            <a:avLst>
              <a:gd name="adj" fmla="val 4050"/>
            </a:avLst>
          </a:prstGeom>
        </p:spPr>
        <p:txBody>
          <a:bodyPr/>
          <a:lstStyle/>
          <a:p>
            <a:endParaRPr lang="fr-FR"/>
          </a:p>
        </p:txBody>
      </p:sp>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20" name="Titre 13">
            <a:extLst>
              <a:ext uri="{FF2B5EF4-FFF2-40B4-BE49-F238E27FC236}">
                <a16:creationId xmlns:a16="http://schemas.microsoft.com/office/drawing/2014/main" id="{8EEB32E0-D8E7-6E77-E746-30DF9CA55BD0}"/>
              </a:ext>
            </a:extLst>
          </p:cNvPr>
          <p:cNvSpPr>
            <a:spLocks noGrp="1"/>
          </p:cNvSpPr>
          <p:nvPr>
            <p:ph type="title" hasCustomPrompt="1"/>
          </p:nvPr>
        </p:nvSpPr>
        <p:spPr>
          <a:xfrm>
            <a:off x="5080157"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22" name="Espace réservé du texte 31">
            <a:extLst>
              <a:ext uri="{FF2B5EF4-FFF2-40B4-BE49-F238E27FC236}">
                <a16:creationId xmlns:a16="http://schemas.microsoft.com/office/drawing/2014/main" id="{F6415317-AA33-E697-D496-4FDD4F140FA0}"/>
              </a:ext>
            </a:extLst>
          </p:cNvPr>
          <p:cNvSpPr>
            <a:spLocks noGrp="1"/>
          </p:cNvSpPr>
          <p:nvPr>
            <p:ph type="body" sz="quarter" idx="25" hasCustomPrompt="1"/>
          </p:nvPr>
        </p:nvSpPr>
        <p:spPr>
          <a:xfrm>
            <a:off x="5080157"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2DBB2C30-B6B7-0116-8F0D-0179BB50F672}"/>
              </a:ext>
            </a:extLst>
          </p:cNvPr>
          <p:cNvSpPr>
            <a:spLocks noGrp="1"/>
          </p:cNvSpPr>
          <p:nvPr>
            <p:ph type="body" sz="quarter" idx="24" hasCustomPrompt="1"/>
          </p:nvPr>
        </p:nvSpPr>
        <p:spPr>
          <a:xfrm>
            <a:off x="5119240" y="5313281"/>
            <a:ext cx="5297240" cy="628446"/>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014B80F3-CF23-E984-F65F-20767C43CBAB}"/>
              </a:ext>
            </a:extLst>
          </p:cNvPr>
          <p:cNvSpPr>
            <a:spLocks noGrp="1"/>
          </p:cNvSpPr>
          <p:nvPr>
            <p:ph type="body" sz="quarter" idx="26" hasCustomPrompt="1"/>
          </p:nvPr>
        </p:nvSpPr>
        <p:spPr>
          <a:xfrm>
            <a:off x="5119240" y="4802890"/>
            <a:ext cx="5297240" cy="385773"/>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Espace réservé du texte 31">
            <a:extLst>
              <a:ext uri="{FF2B5EF4-FFF2-40B4-BE49-F238E27FC236}">
                <a16:creationId xmlns:a16="http://schemas.microsoft.com/office/drawing/2014/main" id="{0EA8E3D0-9DE6-CAE5-CAFF-FBB023052A00}"/>
              </a:ext>
            </a:extLst>
          </p:cNvPr>
          <p:cNvSpPr>
            <a:spLocks noGrp="1"/>
          </p:cNvSpPr>
          <p:nvPr>
            <p:ph type="body" sz="quarter" idx="27" hasCustomPrompt="1"/>
          </p:nvPr>
        </p:nvSpPr>
        <p:spPr>
          <a:xfrm>
            <a:off x="9048328" y="3549445"/>
            <a:ext cx="1898176" cy="500032"/>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150 utilisateurs</a:t>
            </a:r>
            <a:br>
              <a:rPr lang="fr-FR" sz="1200">
                <a:latin typeface="Arial" panose="020B0604020202020204" pitchFamily="34" charset="0"/>
                <a:cs typeface="Arial" panose="020B0604020202020204" pitchFamily="34" charset="0"/>
              </a:rPr>
            </a:br>
            <a:r>
              <a:rPr lang="fr-FR" sz="1200">
                <a:latin typeface="Arial" panose="020B0604020202020204" pitchFamily="34" charset="0"/>
                <a:cs typeface="Arial" panose="020B0604020202020204" pitchFamily="34" charset="0"/>
              </a:rPr>
              <a:t>par an</a:t>
            </a:r>
          </a:p>
        </p:txBody>
      </p:sp>
      <p:pic>
        <p:nvPicPr>
          <p:cNvPr id="38" name="Image 37" descr="Une image contenant Graphique, Police, graphisme, symbole&#10;&#10;Description générée automatiquement">
            <a:extLst>
              <a:ext uri="{FF2B5EF4-FFF2-40B4-BE49-F238E27FC236}">
                <a16:creationId xmlns:a16="http://schemas.microsoft.com/office/drawing/2014/main" id="{C193D280-7D7A-EE0E-7A74-2332109864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15078"/>
            <a:ext cx="2855640" cy="1242922"/>
          </a:xfrm>
          <a:prstGeom prst="rect">
            <a:avLst/>
          </a:prstGeom>
        </p:spPr>
      </p:pic>
      <p:sp>
        <p:nvSpPr>
          <p:cNvPr id="41" name="Espace réservé pour une image  40">
            <a:extLst>
              <a:ext uri="{FF2B5EF4-FFF2-40B4-BE49-F238E27FC236}">
                <a16:creationId xmlns:a16="http://schemas.microsoft.com/office/drawing/2014/main" id="{A3066D58-4F5D-00B9-9E36-D4239ECD4A54}"/>
              </a:ext>
            </a:extLst>
          </p:cNvPr>
          <p:cNvSpPr>
            <a:spLocks noGrp="1"/>
          </p:cNvSpPr>
          <p:nvPr>
            <p:ph type="pic" sz="quarter" idx="28" hasCustomPrompt="1"/>
          </p:nvPr>
        </p:nvSpPr>
        <p:spPr>
          <a:xfrm>
            <a:off x="5195309" y="3460024"/>
            <a:ext cx="629344" cy="629344"/>
          </a:xfrm>
        </p:spPr>
        <p:txBody>
          <a:bodyPr/>
          <a:lstStyle/>
          <a:p>
            <a:r>
              <a:rPr lang="fr-FR" err="1"/>
              <a:t>picto</a:t>
            </a:r>
            <a:endParaRPr lang="fr-FR"/>
          </a:p>
        </p:txBody>
      </p:sp>
      <p:sp>
        <p:nvSpPr>
          <p:cNvPr id="42" name="Espace réservé pour une image  40">
            <a:extLst>
              <a:ext uri="{FF2B5EF4-FFF2-40B4-BE49-F238E27FC236}">
                <a16:creationId xmlns:a16="http://schemas.microsoft.com/office/drawing/2014/main" id="{6B32C881-F2FD-6F0B-5C81-E58BEED17AB2}"/>
              </a:ext>
            </a:extLst>
          </p:cNvPr>
          <p:cNvSpPr>
            <a:spLocks noGrp="1"/>
          </p:cNvSpPr>
          <p:nvPr>
            <p:ph type="pic" sz="quarter" idx="29" hasCustomPrompt="1"/>
          </p:nvPr>
        </p:nvSpPr>
        <p:spPr>
          <a:xfrm>
            <a:off x="6149038" y="3460024"/>
            <a:ext cx="629344" cy="629344"/>
          </a:xfrm>
        </p:spPr>
        <p:txBody>
          <a:bodyPr/>
          <a:lstStyle/>
          <a:p>
            <a:r>
              <a:rPr lang="fr-FR" err="1"/>
              <a:t>picto</a:t>
            </a:r>
            <a:endParaRPr lang="fr-FR"/>
          </a:p>
        </p:txBody>
      </p:sp>
      <p:sp>
        <p:nvSpPr>
          <p:cNvPr id="43" name="Espace réservé pour une image  40">
            <a:extLst>
              <a:ext uri="{FF2B5EF4-FFF2-40B4-BE49-F238E27FC236}">
                <a16:creationId xmlns:a16="http://schemas.microsoft.com/office/drawing/2014/main" id="{E5743065-6CC3-52D5-A220-9A2F26178A67}"/>
              </a:ext>
            </a:extLst>
          </p:cNvPr>
          <p:cNvSpPr>
            <a:spLocks noGrp="1"/>
          </p:cNvSpPr>
          <p:nvPr>
            <p:ph type="pic" sz="quarter" idx="30" hasCustomPrompt="1"/>
          </p:nvPr>
        </p:nvSpPr>
        <p:spPr>
          <a:xfrm>
            <a:off x="7112599" y="3460024"/>
            <a:ext cx="629344" cy="629344"/>
          </a:xfrm>
        </p:spPr>
        <p:txBody>
          <a:bodyPr/>
          <a:lstStyle/>
          <a:p>
            <a:r>
              <a:rPr lang="fr-FR" err="1"/>
              <a:t>picto</a:t>
            </a:r>
            <a:endParaRPr lang="fr-FR"/>
          </a:p>
        </p:txBody>
      </p:sp>
      <p:sp>
        <p:nvSpPr>
          <p:cNvPr id="45" name="Espace réservé pour une image  40">
            <a:extLst>
              <a:ext uri="{FF2B5EF4-FFF2-40B4-BE49-F238E27FC236}">
                <a16:creationId xmlns:a16="http://schemas.microsoft.com/office/drawing/2014/main" id="{29EC45C4-ECDB-F2F0-0BC6-884838CE8E2A}"/>
              </a:ext>
            </a:extLst>
          </p:cNvPr>
          <p:cNvSpPr>
            <a:spLocks noGrp="1"/>
          </p:cNvSpPr>
          <p:nvPr>
            <p:ph type="pic" sz="quarter" idx="31" hasCustomPrompt="1"/>
          </p:nvPr>
        </p:nvSpPr>
        <p:spPr>
          <a:xfrm>
            <a:off x="8076160" y="3460024"/>
            <a:ext cx="629344" cy="629344"/>
          </a:xfrm>
        </p:spPr>
        <p:txBody>
          <a:bodyPr/>
          <a:lstStyle/>
          <a:p>
            <a:r>
              <a:rPr lang="fr-FR" err="1"/>
              <a:t>picto</a:t>
            </a:r>
            <a:endParaRPr lang="fr-FR"/>
          </a:p>
        </p:txBody>
      </p:sp>
    </p:spTree>
    <p:extLst>
      <p:ext uri="{BB962C8B-B14F-4D97-AF65-F5344CB8AC3E}">
        <p14:creationId xmlns:p14="http://schemas.microsoft.com/office/powerpoint/2010/main" val="8929422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iste_A">
    <p:spTree>
      <p:nvGrpSpPr>
        <p:cNvPr id="1" name=""/>
        <p:cNvGrpSpPr/>
        <p:nvPr/>
      </p:nvGrpSpPr>
      <p:grpSpPr>
        <a:xfrm>
          <a:off x="0" y="0"/>
          <a:ext cx="0" cy="0"/>
          <a:chOff x="0" y="0"/>
          <a:chExt cx="0" cy="0"/>
        </a:xfrm>
      </p:grpSpPr>
      <p:pic>
        <p:nvPicPr>
          <p:cNvPr id="9" name="Image 8" descr="Une image contenant Graphique, Police, logo, symbole&#10;&#10;Description générée automatiquement">
            <a:extLst>
              <a:ext uri="{FF2B5EF4-FFF2-40B4-BE49-F238E27FC236}">
                <a16:creationId xmlns:a16="http://schemas.microsoft.com/office/drawing/2014/main" id="{9687992A-1BD4-B720-0647-4C9E972741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1" name="Espace réservé pour une image  37">
            <a:extLst>
              <a:ext uri="{FF2B5EF4-FFF2-40B4-BE49-F238E27FC236}">
                <a16:creationId xmlns:a16="http://schemas.microsoft.com/office/drawing/2014/main" id="{3C84835F-9AC2-794D-47BF-FD6D7D70426E}"/>
              </a:ext>
            </a:extLst>
          </p:cNvPr>
          <p:cNvSpPr>
            <a:spLocks noGrp="1"/>
          </p:cNvSpPr>
          <p:nvPr>
            <p:ph type="pic" sz="quarter" idx="16"/>
          </p:nvPr>
        </p:nvSpPr>
        <p:spPr>
          <a:xfrm>
            <a:off x="7104113" y="1604356"/>
            <a:ext cx="4392487" cy="4704964"/>
          </a:xfrm>
          <a:prstGeom prst="roundRect">
            <a:avLst>
              <a:gd name="adj" fmla="val 4050"/>
            </a:avLst>
          </a:prstGeom>
        </p:spPr>
        <p:txBody>
          <a:bodyPr/>
          <a:lstStyle>
            <a:lvl1pPr marL="0" indent="0">
              <a:buNone/>
              <a:defRPr/>
            </a:lvl1pPr>
          </a:lstStyle>
          <a:p>
            <a:endParaRPr lang="fr-FR"/>
          </a:p>
        </p:txBody>
      </p:sp>
      <p:pic>
        <p:nvPicPr>
          <p:cNvPr id="2" name="Image 1" descr="Une image contenant Graphique, Caractère coloré, graphisme, cercle&#10;&#10;Description générée automatiquement">
            <a:extLst>
              <a:ext uri="{FF2B5EF4-FFF2-40B4-BE49-F238E27FC236}">
                <a16:creationId xmlns:a16="http://schemas.microsoft.com/office/drawing/2014/main" id="{ADA97678-30D1-4460-319C-BE8ED235C7A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H="1">
            <a:off x="9012446" y="3809928"/>
            <a:ext cx="3183919" cy="3048072"/>
          </a:xfrm>
          <a:prstGeom prst="rect">
            <a:avLst/>
          </a:prstGeom>
        </p:spPr>
      </p:pic>
      <p:sp>
        <p:nvSpPr>
          <p:cNvPr id="3" name="Titre 13">
            <a:extLst>
              <a:ext uri="{FF2B5EF4-FFF2-40B4-BE49-F238E27FC236}">
                <a16:creationId xmlns:a16="http://schemas.microsoft.com/office/drawing/2014/main" id="{E30A2C56-286E-77B0-766E-ECF862CF0599}"/>
              </a:ext>
            </a:extLst>
          </p:cNvPr>
          <p:cNvSpPr>
            <a:spLocks noGrp="1"/>
          </p:cNvSpPr>
          <p:nvPr>
            <p:ph type="title" hasCustomPrompt="1"/>
          </p:nvPr>
        </p:nvSpPr>
        <p:spPr>
          <a:xfrm>
            <a:off x="573193" y="764704"/>
            <a:ext cx="10923407" cy="565944"/>
          </a:xfrm>
          <a:prstGeom prst="rect">
            <a:avLst/>
          </a:prstGeom>
        </p:spPr>
        <p:txBody>
          <a:bodyPr>
            <a:normAutofit/>
          </a:bodyPr>
          <a:lstStyle>
            <a:lvl1pPr algn="l">
              <a:defRPr sz="3200" b="1">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4" name="Espace réservé du texte 51">
            <a:extLst>
              <a:ext uri="{FF2B5EF4-FFF2-40B4-BE49-F238E27FC236}">
                <a16:creationId xmlns:a16="http://schemas.microsoft.com/office/drawing/2014/main" id="{EB67D8B0-B080-ED46-18E5-343AED9F4A2F}"/>
              </a:ext>
            </a:extLst>
          </p:cNvPr>
          <p:cNvSpPr>
            <a:spLocks noGrp="1"/>
          </p:cNvSpPr>
          <p:nvPr>
            <p:ph type="body" sz="quarter" idx="22" hasCustomPrompt="1"/>
          </p:nvPr>
        </p:nvSpPr>
        <p:spPr>
          <a:xfrm>
            <a:off x="573088" y="478427"/>
            <a:ext cx="1850504" cy="149225"/>
          </a:xfrm>
        </p:spPr>
        <p:txBody>
          <a:bodyPr>
            <a:noAutofit/>
          </a:bodyPr>
          <a:lstStyle>
            <a:lvl1pPr marL="0" indent="0">
              <a:buNone/>
              <a:defRPr sz="800" b="0"/>
            </a:lvl1pPr>
          </a:lstStyle>
          <a:p>
            <a:pPr lvl="0"/>
            <a:r>
              <a:rPr lang="fr-FR"/>
              <a:t>NOM DE LA PRESENTATION</a:t>
            </a:r>
          </a:p>
        </p:txBody>
      </p:sp>
      <p:sp>
        <p:nvSpPr>
          <p:cNvPr id="5" name="Espace réservé du texte 31">
            <a:extLst>
              <a:ext uri="{FF2B5EF4-FFF2-40B4-BE49-F238E27FC236}">
                <a16:creationId xmlns:a16="http://schemas.microsoft.com/office/drawing/2014/main" id="{F919CE0A-064B-49C9-60C4-B98C190FC744}"/>
              </a:ext>
            </a:extLst>
          </p:cNvPr>
          <p:cNvSpPr>
            <a:spLocks noGrp="1"/>
          </p:cNvSpPr>
          <p:nvPr>
            <p:ph type="body" sz="quarter" idx="25" hasCustomPrompt="1"/>
          </p:nvPr>
        </p:nvSpPr>
        <p:spPr>
          <a:xfrm>
            <a:off x="573088" y="1805493"/>
            <a:ext cx="6315000" cy="296717"/>
          </a:xfrm>
        </p:spPr>
        <p:txBody>
          <a:bodyPr anchor="t">
            <a:noAutofit/>
          </a:bodyPr>
          <a:lstStyle>
            <a:lvl1pPr marL="0" indent="0" algn="l">
              <a:buNone/>
              <a:defRPr sz="1200" b="1">
                <a:solidFill>
                  <a:srgbClr val="E94F35"/>
                </a:solidFill>
              </a:defRPr>
            </a:lvl1pPr>
            <a:lvl2pPr algn="l">
              <a:defRPr/>
            </a:lvl2pPr>
          </a:lstStyle>
          <a:p>
            <a:pPr lvl="0"/>
            <a:r>
              <a:rPr lang="en-US"/>
              <a:t>SOUS TITRE</a:t>
            </a:r>
          </a:p>
        </p:txBody>
      </p:sp>
      <p:sp>
        <p:nvSpPr>
          <p:cNvPr id="6" name="Espace réservé du contenu 2">
            <a:extLst>
              <a:ext uri="{FF2B5EF4-FFF2-40B4-BE49-F238E27FC236}">
                <a16:creationId xmlns:a16="http://schemas.microsoft.com/office/drawing/2014/main" id="{9585FF4A-A472-2CF9-03C7-F720F0A5E903}"/>
              </a:ext>
            </a:extLst>
          </p:cNvPr>
          <p:cNvSpPr>
            <a:spLocks noGrp="1"/>
          </p:cNvSpPr>
          <p:nvPr>
            <p:ph idx="1"/>
          </p:nvPr>
        </p:nvSpPr>
        <p:spPr>
          <a:xfrm>
            <a:off x="569414" y="2237540"/>
            <a:ext cx="6315000" cy="40717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401212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exte_6_A">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userDrawn="1"/>
        </p:nvSpPr>
        <p:spPr>
          <a:xfrm>
            <a:off x="0" y="-1251520"/>
            <a:ext cx="12192000" cy="5156495"/>
          </a:xfrm>
          <a:prstGeom prst="roundRect">
            <a:avLst>
              <a:gd name="adj" fmla="val 6534"/>
            </a:avLst>
          </a:prstGeom>
          <a:solidFill>
            <a:srgbClr val="ECB2D2"/>
          </a:solidFill>
          <a:ln>
            <a:solidFill>
              <a:srgbClr val="F9A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1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1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24642857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exte_6_B">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userDrawn="1"/>
        </p:nvSpPr>
        <p:spPr>
          <a:xfrm>
            <a:off x="0" y="-1179512"/>
            <a:ext cx="12192000" cy="5156495"/>
          </a:xfrm>
          <a:prstGeom prst="roundRect">
            <a:avLst>
              <a:gd name="adj" fmla="val 6534"/>
            </a:avLst>
          </a:prstGeom>
          <a:solidFill>
            <a:srgbClr val="B1D6E4"/>
          </a:solidFill>
          <a:ln>
            <a:solidFill>
              <a:srgbClr val="B1D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endParaRPr lang="fr-FR"/>
          </a:p>
        </p:txBody>
      </p:sp>
      <p:sp>
        <p:nvSpPr>
          <p:cNvPr id="4" name="ZoneTexte 3">
            <a:extLst>
              <a:ext uri="{FF2B5EF4-FFF2-40B4-BE49-F238E27FC236}">
                <a16:creationId xmlns:a16="http://schemas.microsoft.com/office/drawing/2014/main" id="{9D17C35D-7020-582B-006D-C3555F76CF6C}"/>
              </a:ext>
            </a:extLst>
          </p:cNvPr>
          <p:cNvSpPr txBox="1"/>
          <p:nvPr userDrawn="1"/>
        </p:nvSpPr>
        <p:spPr>
          <a:xfrm>
            <a:off x="3045589" y="2651131"/>
            <a:ext cx="6102750" cy="369332"/>
          </a:xfrm>
          <a:prstGeom prst="rect">
            <a:avLst/>
          </a:prstGeom>
          <a:noFill/>
        </p:spPr>
        <p:txBody>
          <a:bodyPr wrap="square">
            <a:spAutoFit/>
          </a:bodyPr>
          <a:lstStyle/>
          <a:p>
            <a:r>
              <a:rPr lang="fr-FR"/>
              <a:t>Texte_6_</a:t>
            </a:r>
          </a:p>
        </p:txBody>
      </p:sp>
    </p:spTree>
    <p:extLst>
      <p:ext uri="{BB962C8B-B14F-4D97-AF65-F5344CB8AC3E}">
        <p14:creationId xmlns:p14="http://schemas.microsoft.com/office/powerpoint/2010/main" val="23315366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exte_6_C">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userDrawn="1"/>
        </p:nvSpPr>
        <p:spPr>
          <a:xfrm>
            <a:off x="0" y="-1585700"/>
            <a:ext cx="12192000" cy="5156495"/>
          </a:xfrm>
          <a:prstGeom prst="roundRect">
            <a:avLst>
              <a:gd name="adj" fmla="val 6534"/>
            </a:avLst>
          </a:prstGeom>
          <a:solidFill>
            <a:srgbClr val="C6CE41"/>
          </a:solidFill>
          <a:ln>
            <a:solidFill>
              <a:srgbClr val="C6CE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22769013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exte_6_D">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userDrawn="1"/>
        </p:nvSpPr>
        <p:spPr>
          <a:xfrm>
            <a:off x="0" y="-1585700"/>
            <a:ext cx="12192000" cy="5156495"/>
          </a:xfrm>
          <a:prstGeom prst="roundRect">
            <a:avLst>
              <a:gd name="adj" fmla="val 6534"/>
            </a:avLst>
          </a:prstGeom>
          <a:solidFill>
            <a:srgbClr val="E94F35"/>
          </a:solidFill>
          <a:ln>
            <a:solidFill>
              <a:srgbClr val="E94F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chemeClr val="bg1"/>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chemeClr val="bg1"/>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29041827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exte_6_E">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userDrawn="1"/>
        </p:nvSpPr>
        <p:spPr>
          <a:xfrm>
            <a:off x="7674" y="-1364704"/>
            <a:ext cx="12192000" cy="5156495"/>
          </a:xfrm>
          <a:prstGeom prst="roundRect">
            <a:avLst>
              <a:gd name="adj" fmla="val 6534"/>
            </a:avLst>
          </a:prstGeom>
          <a:solidFill>
            <a:srgbClr val="303876"/>
          </a:solidFill>
          <a:ln>
            <a:solidFill>
              <a:srgbClr val="30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4554326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exte_6_F">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userDrawn="1"/>
        </p:nvSpPr>
        <p:spPr>
          <a:xfrm>
            <a:off x="0" y="-1585700"/>
            <a:ext cx="12192000" cy="5156495"/>
          </a:xfrm>
          <a:prstGeom prst="roundRect">
            <a:avLst>
              <a:gd name="adj" fmla="val 6534"/>
            </a:avLst>
          </a:prstGeom>
          <a:solidFill>
            <a:srgbClr val="9185BE"/>
          </a:solidFill>
          <a:ln>
            <a:solidFill>
              <a:srgbClr val="918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8287020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exte_6_G">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userDrawn="1"/>
        </p:nvSpPr>
        <p:spPr>
          <a:xfrm>
            <a:off x="0" y="-1585700"/>
            <a:ext cx="12192000" cy="5156495"/>
          </a:xfrm>
          <a:prstGeom prst="roundRect">
            <a:avLst>
              <a:gd name="adj" fmla="val 6534"/>
            </a:avLst>
          </a:prstGeom>
          <a:solidFill>
            <a:srgbClr val="F3C460"/>
          </a:solidFill>
          <a:ln>
            <a:solidFill>
              <a:srgbClr val="F3C4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294754"/>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630331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exte_6_H">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userDrawn="1"/>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userDrawn="1"/>
        </p:nvSpPr>
        <p:spPr>
          <a:xfrm>
            <a:off x="0" y="-1585700"/>
            <a:ext cx="12192000" cy="5156495"/>
          </a:xfrm>
          <a:prstGeom prst="roundRect">
            <a:avLst>
              <a:gd name="adj" fmla="val 6534"/>
            </a:avLst>
          </a:prstGeom>
          <a:solidFill>
            <a:srgbClr val="294754"/>
          </a:solidFill>
          <a:ln>
            <a:solidFill>
              <a:srgbClr val="29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658658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hronologie_A">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userDrawn="1"/>
        </p:nvSpPr>
        <p:spPr>
          <a:xfrm>
            <a:off x="-48344" y="3717032"/>
            <a:ext cx="12288688" cy="325565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33243245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Chronologie_B">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userDrawn="1"/>
        </p:nvSpPr>
        <p:spPr>
          <a:xfrm>
            <a:off x="-48344" y="3717032"/>
            <a:ext cx="12288688" cy="325565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7306556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a:t>Sous-titre</a:t>
            </a:r>
          </a:p>
          <a:p>
            <a:pPr lvl="0"/>
            <a:endParaRPr lang="fr-FR"/>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a:t>Intitulé de la direction/service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12062152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Chronologie_C">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userDrawn="1"/>
        </p:nvSpPr>
        <p:spPr>
          <a:xfrm>
            <a:off x="-48344" y="3717032"/>
            <a:ext cx="12288688" cy="325565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5314655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Chronologie_D">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userDrawn="1"/>
        </p:nvSpPr>
        <p:spPr>
          <a:xfrm>
            <a:off x="-48344" y="3717032"/>
            <a:ext cx="12288688" cy="325565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8395031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Chronologie_E">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userDrawn="1"/>
        </p:nvSpPr>
        <p:spPr>
          <a:xfrm>
            <a:off x="-48344" y="3717032"/>
            <a:ext cx="12288688" cy="325565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8806022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Chronologie_F">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userDrawn="1"/>
        </p:nvSpPr>
        <p:spPr>
          <a:xfrm>
            <a:off x="-48344" y="3717032"/>
            <a:ext cx="12288688" cy="325565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36476377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Chronologie_G">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userDrawn="1"/>
        </p:nvSpPr>
        <p:spPr>
          <a:xfrm>
            <a:off x="-48344" y="3717032"/>
            <a:ext cx="12288688" cy="325565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8942056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Chronologie_H">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userDrawn="1"/>
        </p:nvSpPr>
        <p:spPr>
          <a:xfrm>
            <a:off x="-48344" y="3717032"/>
            <a:ext cx="12288688" cy="325565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20183059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ableau">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19" name="Espace réservé du texte 31">
            <a:extLst>
              <a:ext uri="{FF2B5EF4-FFF2-40B4-BE49-F238E27FC236}">
                <a16:creationId xmlns:a16="http://schemas.microsoft.com/office/drawing/2014/main" id="{16661206-A6F7-C00A-DB5C-DBFB28CA2A08}"/>
              </a:ext>
            </a:extLst>
          </p:cNvPr>
          <p:cNvSpPr>
            <a:spLocks noGrp="1"/>
          </p:cNvSpPr>
          <p:nvPr>
            <p:ph type="body" sz="quarter" idx="25" hasCustomPrompt="1"/>
          </p:nvPr>
        </p:nvSpPr>
        <p:spPr>
          <a:xfrm>
            <a:off x="573088" y="1589903"/>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
        <p:nvSpPr>
          <p:cNvPr id="21" name="Espace réservé du texte 31">
            <a:extLst>
              <a:ext uri="{FF2B5EF4-FFF2-40B4-BE49-F238E27FC236}">
                <a16:creationId xmlns:a16="http://schemas.microsoft.com/office/drawing/2014/main" id="{6109AB7A-D8D2-5C7D-341B-56B8BF192B35}"/>
              </a:ext>
            </a:extLst>
          </p:cNvPr>
          <p:cNvSpPr>
            <a:spLocks noGrp="1"/>
          </p:cNvSpPr>
          <p:nvPr>
            <p:ph type="body" sz="quarter" idx="26" hasCustomPrompt="1"/>
          </p:nvPr>
        </p:nvSpPr>
        <p:spPr>
          <a:xfrm>
            <a:off x="573088" y="2274805"/>
            <a:ext cx="5297240" cy="385773"/>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7" name="Espace réservé du tableau 39">
            <a:extLst>
              <a:ext uri="{FF2B5EF4-FFF2-40B4-BE49-F238E27FC236}">
                <a16:creationId xmlns:a16="http://schemas.microsoft.com/office/drawing/2014/main" id="{C1DB104A-72C2-6874-884C-6FF8E95B5C9C}"/>
              </a:ext>
            </a:extLst>
          </p:cNvPr>
          <p:cNvSpPr>
            <a:spLocks noGrp="1"/>
          </p:cNvSpPr>
          <p:nvPr>
            <p:ph type="tbl" sz="quarter" idx="29"/>
          </p:nvPr>
        </p:nvSpPr>
        <p:spPr>
          <a:xfrm>
            <a:off x="622738" y="3048763"/>
            <a:ext cx="6841414" cy="3237810"/>
          </a:xfrm>
        </p:spPr>
        <p:txBody>
          <a:bodyPr/>
          <a:lstStyle/>
          <a:p>
            <a:endParaRPr lang="fr-FR"/>
          </a:p>
        </p:txBody>
      </p:sp>
      <p:sp>
        <p:nvSpPr>
          <p:cNvPr id="40" name="Espace réservé du texte 31">
            <a:extLst>
              <a:ext uri="{FF2B5EF4-FFF2-40B4-BE49-F238E27FC236}">
                <a16:creationId xmlns:a16="http://schemas.microsoft.com/office/drawing/2014/main" id="{21C66D5E-A918-0D35-80B4-06BF1E056B94}"/>
              </a:ext>
            </a:extLst>
          </p:cNvPr>
          <p:cNvSpPr>
            <a:spLocks noGrp="1"/>
          </p:cNvSpPr>
          <p:nvPr>
            <p:ph type="body" sz="quarter" idx="31" hasCustomPrompt="1"/>
          </p:nvPr>
        </p:nvSpPr>
        <p:spPr>
          <a:xfrm>
            <a:off x="7819727" y="4869160"/>
            <a:ext cx="3316833" cy="1417413"/>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7" name="Image 46" descr="Une image contenant Graphique, Caractère coloré, graphisme, cercle&#10;&#10;Description générée automatiquement">
            <a:extLst>
              <a:ext uri="{FF2B5EF4-FFF2-40B4-BE49-F238E27FC236}">
                <a16:creationId xmlns:a16="http://schemas.microsoft.com/office/drawing/2014/main" id="{1FEC487F-D0D4-9586-D7AC-BCB3DF52EC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012446" y="1821088"/>
            <a:ext cx="3183919" cy="3048072"/>
          </a:xfrm>
          <a:prstGeom prst="rect">
            <a:avLst/>
          </a:prstGeom>
        </p:spPr>
      </p:pic>
    </p:spTree>
    <p:extLst>
      <p:ext uri="{BB962C8B-B14F-4D97-AF65-F5344CB8AC3E}">
        <p14:creationId xmlns:p14="http://schemas.microsoft.com/office/powerpoint/2010/main" val="40424794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ableau_2_A">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userDrawn="1"/>
        </p:nvSpPr>
        <p:spPr>
          <a:xfrm>
            <a:off x="695400" y="1988840"/>
            <a:ext cx="2942361" cy="4297734"/>
          </a:xfrm>
          <a:prstGeom prst="roundRect">
            <a:avLst>
              <a:gd name="adj" fmla="val 3903"/>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endParaRPr lang="fr-F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5421724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ableau_2_B">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userDrawn="1"/>
        </p:nvSpPr>
        <p:spPr>
          <a:xfrm>
            <a:off x="695400" y="1988840"/>
            <a:ext cx="2942361" cy="4297734"/>
          </a:xfrm>
          <a:prstGeom prst="roundRect">
            <a:avLst>
              <a:gd name="adj" fmla="val 3903"/>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endParaRPr lang="fr-F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6632543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ableau_2_C">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userDrawn="1"/>
        </p:nvSpPr>
        <p:spPr>
          <a:xfrm>
            <a:off x="695400" y="1988840"/>
            <a:ext cx="2942361" cy="4297734"/>
          </a:xfrm>
          <a:prstGeom prst="roundRect">
            <a:avLst>
              <a:gd name="adj" fmla="val 3903"/>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endParaRPr lang="fr-F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40372839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re, sous-titre, textes 3, et graphique ">
  <p:cSld name="1_Titre, sous-titre, textes 3, et graphique ">
    <p:spTree>
      <p:nvGrpSpPr>
        <p:cNvPr id="1" name="Shape 66"/>
        <p:cNvGrpSpPr/>
        <p:nvPr/>
      </p:nvGrpSpPr>
      <p:grpSpPr>
        <a:xfrm>
          <a:off x="0" y="0"/>
          <a:ext cx="0" cy="0"/>
          <a:chOff x="0" y="0"/>
          <a:chExt cx="0" cy="0"/>
        </a:xfrm>
      </p:grpSpPr>
      <p:sp>
        <p:nvSpPr>
          <p:cNvPr id="67" name="Google Shape;67;p50"/>
          <p:cNvSpPr txBox="1">
            <a:spLocks noGrp="1"/>
          </p:cNvSpPr>
          <p:nvPr>
            <p:ph type="sldNum" idx="12"/>
          </p:nvPr>
        </p:nvSpPr>
        <p:spPr>
          <a:xfrm>
            <a:off x="9864951" y="6378000"/>
            <a:ext cx="1800000" cy="48000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‹N°›</a:t>
            </a:fld>
            <a:endParaRPr lang="fr-FR"/>
          </a:p>
        </p:txBody>
      </p:sp>
      <p:sp>
        <p:nvSpPr>
          <p:cNvPr id="68" name="Google Shape;68;p50"/>
          <p:cNvSpPr txBox="1">
            <a:spLocks noGrp="1"/>
          </p:cNvSpPr>
          <p:nvPr>
            <p:ph type="body" idx="1"/>
          </p:nvPr>
        </p:nvSpPr>
        <p:spPr>
          <a:xfrm>
            <a:off x="8304245" y="2276873"/>
            <a:ext cx="3360000" cy="3840427"/>
          </a:xfrm>
          <a:prstGeom prst="rect">
            <a:avLst/>
          </a:prstGeom>
          <a:noFill/>
          <a:ln>
            <a:noFill/>
          </a:ln>
        </p:spPr>
        <p:txBody>
          <a:bodyPr spcFirstLastPara="1" wrap="square" lIns="0" tIns="0" rIns="0" bIns="0" anchor="t" anchorCtr="0">
            <a:noAutofit/>
          </a:bodyPr>
          <a:lstStyle>
            <a:lvl1pPr marL="609570" lvl="0" indent="-304784" algn="l">
              <a:lnSpc>
                <a:spcPct val="100000"/>
              </a:lnSpc>
              <a:spcBef>
                <a:spcPts val="0"/>
              </a:spcBef>
              <a:spcAft>
                <a:spcPts val="0"/>
              </a:spcAft>
              <a:buClr>
                <a:schemeClr val="dk1"/>
              </a:buClr>
              <a:buSzPts val="1400"/>
              <a:buNone/>
              <a:defRPr/>
            </a:lvl1pPr>
            <a:lvl2pPr marL="1219140" lvl="1" indent="-406381" algn="l">
              <a:lnSpc>
                <a:spcPct val="100000"/>
              </a:lnSpc>
              <a:spcBef>
                <a:spcPts val="800"/>
              </a:spcBef>
              <a:spcAft>
                <a:spcPts val="0"/>
              </a:spcAft>
              <a:buClr>
                <a:schemeClr val="dk1"/>
              </a:buClr>
              <a:buSzPts val="1200"/>
              <a:buChar char="•"/>
              <a:defRPr/>
            </a:lvl2pPr>
            <a:lvl3pPr marL="1828709" lvl="2" indent="-389448" algn="l">
              <a:lnSpc>
                <a:spcPct val="100000"/>
              </a:lnSpc>
              <a:spcBef>
                <a:spcPts val="800"/>
              </a:spcBef>
              <a:spcAft>
                <a:spcPts val="0"/>
              </a:spcAft>
              <a:buClr>
                <a:schemeClr val="dk1"/>
              </a:buClr>
              <a:buSzPts val="1000"/>
              <a:buChar char="▪"/>
              <a:defRPr/>
            </a:lvl3pPr>
            <a:lvl4pPr marL="2438278" lvl="3" indent="-372515" algn="l">
              <a:lnSpc>
                <a:spcPct val="100000"/>
              </a:lnSpc>
              <a:spcBef>
                <a:spcPts val="133"/>
              </a:spcBef>
              <a:spcAft>
                <a:spcPts val="0"/>
              </a:spcAft>
              <a:buClr>
                <a:schemeClr val="dk1"/>
              </a:buClr>
              <a:buSzPts val="800"/>
              <a:buChar char="•"/>
              <a:defRPr/>
            </a:lvl4pPr>
            <a:lvl5pPr marL="3047848" lvl="4" indent="-364050" algn="l">
              <a:lnSpc>
                <a:spcPct val="100000"/>
              </a:lnSpc>
              <a:spcBef>
                <a:spcPts val="133"/>
              </a:spcBef>
              <a:spcAft>
                <a:spcPts val="0"/>
              </a:spcAft>
              <a:buClr>
                <a:schemeClr val="dk1"/>
              </a:buClr>
              <a:buSzPts val="700"/>
              <a:buChar char="▪"/>
              <a:defRPr/>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304784" algn="l">
              <a:spcBef>
                <a:spcPts val="480"/>
              </a:spcBef>
              <a:spcAft>
                <a:spcPts val="0"/>
              </a:spcAft>
              <a:buClr>
                <a:schemeClr val="dk1"/>
              </a:buClr>
              <a:buSzPts val="1800"/>
              <a:buNone/>
              <a:defRPr/>
            </a:lvl8pPr>
            <a:lvl9pPr marL="5486126" lvl="8" indent="-457178" algn="l">
              <a:spcBef>
                <a:spcPts val="480"/>
              </a:spcBef>
              <a:spcAft>
                <a:spcPts val="0"/>
              </a:spcAft>
              <a:buClr>
                <a:schemeClr val="dk1"/>
              </a:buClr>
              <a:buSzPts val="1800"/>
              <a:buChar char="•"/>
              <a:defRPr/>
            </a:lvl9pPr>
          </a:lstStyle>
          <a:p>
            <a:endParaRPr/>
          </a:p>
        </p:txBody>
      </p:sp>
      <p:sp>
        <p:nvSpPr>
          <p:cNvPr id="69" name="Google Shape;69;p50"/>
          <p:cNvSpPr txBox="1">
            <a:spLocks noGrp="1"/>
          </p:cNvSpPr>
          <p:nvPr>
            <p:ph type="dt" idx="10"/>
          </p:nvPr>
        </p:nvSpPr>
        <p:spPr>
          <a:xfrm>
            <a:off x="431802" y="6396843"/>
            <a:ext cx="1613913" cy="4611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body" idx="2"/>
          </p:nvPr>
        </p:nvSpPr>
        <p:spPr>
          <a:xfrm>
            <a:off x="431801" y="1664907"/>
            <a:ext cx="11232819" cy="323935"/>
          </a:xfrm>
          <a:prstGeom prst="rect">
            <a:avLst/>
          </a:prstGeom>
          <a:noFill/>
          <a:ln>
            <a:noFill/>
          </a:ln>
        </p:spPr>
        <p:txBody>
          <a:bodyPr spcFirstLastPara="1" wrap="square" lIns="0" tIns="0" rIns="0" bIns="0" anchor="t" anchorCtr="0">
            <a:noAutofit/>
          </a:bodyPr>
          <a:lstStyle>
            <a:lvl1pPr marL="609570" lvl="0" indent="-304784" algn="l">
              <a:lnSpc>
                <a:spcPct val="100000"/>
              </a:lnSpc>
              <a:spcBef>
                <a:spcPts val="533"/>
              </a:spcBef>
              <a:spcAft>
                <a:spcPts val="0"/>
              </a:spcAft>
              <a:buClr>
                <a:srgbClr val="7F7F7F"/>
              </a:buClr>
              <a:buSzPts val="1500"/>
              <a:buFont typeface="Arial"/>
              <a:buNone/>
              <a:defRPr sz="2000" b="1">
                <a:solidFill>
                  <a:srgbClr val="7F7F7F"/>
                </a:solidFill>
              </a:defRPr>
            </a:lvl1pPr>
            <a:lvl2pPr marL="1219140" lvl="1" indent="-406381" algn="l">
              <a:lnSpc>
                <a:spcPct val="100000"/>
              </a:lnSpc>
              <a:spcBef>
                <a:spcPts val="1067"/>
              </a:spcBef>
              <a:spcAft>
                <a:spcPts val="0"/>
              </a:spcAft>
              <a:buClr>
                <a:schemeClr val="dk1"/>
              </a:buClr>
              <a:buSzPts val="1200"/>
              <a:buFont typeface="Arial"/>
              <a:buAutoNum type="alphaLcPeriod"/>
              <a:defRPr/>
            </a:lvl2pPr>
            <a:lvl3pPr marL="1828709" lvl="2" indent="-457178" algn="l">
              <a:lnSpc>
                <a:spcPct val="100000"/>
              </a:lnSpc>
              <a:spcBef>
                <a:spcPts val="1067"/>
              </a:spcBef>
              <a:spcAft>
                <a:spcPts val="0"/>
              </a:spcAft>
              <a:buClr>
                <a:schemeClr val="dk1"/>
              </a:buClr>
              <a:buSzPts val="1800"/>
              <a:buChar char="▪"/>
              <a:defRPr/>
            </a:lvl3pPr>
            <a:lvl4pPr marL="2438278" lvl="3" indent="-457178" algn="l">
              <a:lnSpc>
                <a:spcPct val="100000"/>
              </a:lnSpc>
              <a:spcBef>
                <a:spcPts val="133"/>
              </a:spcBef>
              <a:spcAft>
                <a:spcPts val="0"/>
              </a:spcAft>
              <a:buClr>
                <a:schemeClr val="dk1"/>
              </a:buClr>
              <a:buSzPts val="1800"/>
              <a:buChar char="•"/>
              <a:defRPr/>
            </a:lvl4pPr>
            <a:lvl5pPr marL="3047848" lvl="4" indent="-457178" algn="l">
              <a:lnSpc>
                <a:spcPct val="100000"/>
              </a:lnSpc>
              <a:spcBef>
                <a:spcPts val="133"/>
              </a:spcBef>
              <a:spcAft>
                <a:spcPts val="0"/>
              </a:spcAft>
              <a:buClr>
                <a:schemeClr val="dk1"/>
              </a:buClr>
              <a:buSzPts val="1800"/>
              <a:buChar char="▪"/>
              <a:defRPr/>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304784" algn="l">
              <a:spcBef>
                <a:spcPts val="480"/>
              </a:spcBef>
              <a:spcAft>
                <a:spcPts val="0"/>
              </a:spcAft>
              <a:buClr>
                <a:schemeClr val="dk1"/>
              </a:buClr>
              <a:buSzPts val="1800"/>
              <a:buNone/>
              <a:defRPr/>
            </a:lvl8pPr>
            <a:lvl9pPr marL="5486126" lvl="8" indent="-457178" algn="l">
              <a:spcBef>
                <a:spcPts val="480"/>
              </a:spcBef>
              <a:spcAft>
                <a:spcPts val="0"/>
              </a:spcAft>
              <a:buClr>
                <a:schemeClr val="dk1"/>
              </a:buClr>
              <a:buSzPts val="1800"/>
              <a:buChar char="•"/>
              <a:defRPr/>
            </a:lvl9pPr>
          </a:lstStyle>
          <a:p>
            <a:endParaRPr/>
          </a:p>
        </p:txBody>
      </p:sp>
      <p:sp>
        <p:nvSpPr>
          <p:cNvPr id="71" name="Google Shape;71;p50"/>
          <p:cNvSpPr txBox="1">
            <a:spLocks noGrp="1"/>
          </p:cNvSpPr>
          <p:nvPr>
            <p:ph type="title"/>
          </p:nvPr>
        </p:nvSpPr>
        <p:spPr>
          <a:xfrm>
            <a:off x="431802" y="910403"/>
            <a:ext cx="11233151" cy="7199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0"/>
          <p:cNvSpPr txBox="1">
            <a:spLocks noGrp="1"/>
          </p:cNvSpPr>
          <p:nvPr>
            <p:ph type="ftr" idx="11"/>
          </p:nvPr>
        </p:nvSpPr>
        <p:spPr>
          <a:xfrm>
            <a:off x="3825043" y="260648"/>
            <a:ext cx="7839908" cy="4800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1000"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0"/>
          <p:cNvSpPr>
            <a:spLocks noGrp="1"/>
          </p:cNvSpPr>
          <p:nvPr>
            <p:ph type="chart" idx="3"/>
          </p:nvPr>
        </p:nvSpPr>
        <p:spPr>
          <a:xfrm>
            <a:off x="431371" y="2276874"/>
            <a:ext cx="7681384" cy="3839633"/>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800"/>
              </a:spcBef>
              <a:spcAft>
                <a:spcPts val="0"/>
              </a:spcAft>
              <a:buClr>
                <a:schemeClr val="dk1"/>
              </a:buClr>
              <a:buSzPts val="1000"/>
              <a:buFont typeface="Noto Sans Symbols"/>
              <a:buChar char="▪"/>
              <a:defRPr sz="1333" b="0" i="0" u="none" strike="noStrike" cap="none">
                <a:solidFill>
                  <a:schemeClr val="dk1"/>
                </a:solidFill>
                <a:latin typeface="Arial"/>
                <a:ea typeface="Arial"/>
                <a:cs typeface="Arial"/>
                <a:sym typeface="Arial"/>
              </a:defRPr>
            </a:lvl3pPr>
            <a:lvl4pPr marR="0" lvl="3" algn="l" rtl="0">
              <a:lnSpc>
                <a:spcPct val="100000"/>
              </a:lnSpc>
              <a:spcBef>
                <a:spcPts val="133"/>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4pPr>
            <a:lvl5pPr marR="0" lvl="4" algn="l" rtl="0">
              <a:lnSpc>
                <a:spcPct val="100000"/>
              </a:lnSpc>
              <a:spcBef>
                <a:spcPts val="133"/>
              </a:spcBef>
              <a:spcAft>
                <a:spcPts val="0"/>
              </a:spcAft>
              <a:buClr>
                <a:schemeClr val="dk1"/>
              </a:buClr>
              <a:buSzPts val="700"/>
              <a:buFont typeface="Noto Sans Symbols"/>
              <a:buChar char="▪"/>
              <a:defRPr sz="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263600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ableau_2_D">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userDrawn="1"/>
        </p:nvSpPr>
        <p:spPr>
          <a:xfrm>
            <a:off x="695400" y="1988840"/>
            <a:ext cx="2942361" cy="4297734"/>
          </a:xfrm>
          <a:prstGeom prst="roundRect">
            <a:avLst>
              <a:gd name="adj" fmla="val 3903"/>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endParaRPr lang="fr-F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7250008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ableau_2_E">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userDrawn="1"/>
        </p:nvSpPr>
        <p:spPr>
          <a:xfrm>
            <a:off x="695400" y="1988840"/>
            <a:ext cx="2942361" cy="4297734"/>
          </a:xfrm>
          <a:prstGeom prst="roundRect">
            <a:avLst>
              <a:gd name="adj" fmla="val 3903"/>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endParaRPr lang="fr-F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41270571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ableau_2_F">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userDrawn="1"/>
        </p:nvSpPr>
        <p:spPr>
          <a:xfrm>
            <a:off x="695400" y="1988840"/>
            <a:ext cx="2942361" cy="4297734"/>
          </a:xfrm>
          <a:prstGeom prst="roundRect">
            <a:avLst>
              <a:gd name="adj" fmla="val 3903"/>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endParaRPr lang="fr-F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4053947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ableau_2_G">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userDrawn="1"/>
        </p:nvSpPr>
        <p:spPr>
          <a:xfrm>
            <a:off x="695400" y="1988840"/>
            <a:ext cx="2942361" cy="4297734"/>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endParaRPr lang="fr-F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452776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ableau_2_H">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userDrawn="1"/>
        </p:nvSpPr>
        <p:spPr>
          <a:xfrm>
            <a:off x="695400" y="1988840"/>
            <a:ext cx="2942361" cy="4297734"/>
          </a:xfrm>
          <a:prstGeom prst="roundRect">
            <a:avLst>
              <a:gd name="adj" fmla="val 3903"/>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endParaRPr lang="fr-F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4689898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Cards_1">
    <p:bg>
      <p:bgRef idx="1001">
        <a:schemeClr val="bg1"/>
      </p:bgRef>
    </p:bg>
    <p:spTree>
      <p:nvGrpSpPr>
        <p:cNvPr id="1" name=""/>
        <p:cNvGrpSpPr/>
        <p:nvPr/>
      </p:nvGrpSpPr>
      <p:grpSpPr>
        <a:xfrm>
          <a:off x="0" y="0"/>
          <a:ext cx="0" cy="0"/>
          <a:chOff x="0" y="0"/>
          <a:chExt cx="0" cy="0"/>
        </a:xfrm>
      </p:grpSpPr>
      <p:pic>
        <p:nvPicPr>
          <p:cNvPr id="52" name="Image 51" descr="Une image contenant Graphique, Caractère coloré&#10;&#10;Description générée automatiquement">
            <a:extLst>
              <a:ext uri="{FF2B5EF4-FFF2-40B4-BE49-F238E27FC236}">
                <a16:creationId xmlns:a16="http://schemas.microsoft.com/office/drawing/2014/main" id="{49CA4CFA-6004-CEB8-D605-1CEC0EE20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569538">
            <a:off x="2152672" y="4679551"/>
            <a:ext cx="11609631" cy="3749286"/>
          </a:xfrm>
          <a:prstGeom prst="rect">
            <a:avLst/>
          </a:prstGeom>
        </p:spPr>
      </p:pic>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2" name="Rectangle : coins arrondis 1">
            <a:extLst>
              <a:ext uri="{FF2B5EF4-FFF2-40B4-BE49-F238E27FC236}">
                <a16:creationId xmlns:a16="http://schemas.microsoft.com/office/drawing/2014/main" id="{A36B985C-42A5-0B2F-D2F3-7B53771B01DA}"/>
              </a:ext>
            </a:extLst>
          </p:cNvPr>
          <p:cNvSpPr/>
          <p:nvPr userDrawn="1"/>
        </p:nvSpPr>
        <p:spPr>
          <a:xfrm>
            <a:off x="551384" y="2420888"/>
            <a:ext cx="2613150" cy="3655170"/>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31">
            <a:extLst>
              <a:ext uri="{FF2B5EF4-FFF2-40B4-BE49-F238E27FC236}">
                <a16:creationId xmlns:a16="http://schemas.microsoft.com/office/drawing/2014/main" id="{231101A4-B73C-7795-701E-55D08F609025}"/>
              </a:ext>
            </a:extLst>
          </p:cNvPr>
          <p:cNvSpPr>
            <a:spLocks noGrp="1"/>
          </p:cNvSpPr>
          <p:nvPr>
            <p:ph type="body" sz="quarter" idx="31" hasCustomPrompt="1"/>
          </p:nvPr>
        </p:nvSpPr>
        <p:spPr>
          <a:xfrm>
            <a:off x="767408"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1" name="Rectangle : coins arrondis 10">
            <a:extLst>
              <a:ext uri="{FF2B5EF4-FFF2-40B4-BE49-F238E27FC236}">
                <a16:creationId xmlns:a16="http://schemas.microsoft.com/office/drawing/2014/main" id="{88B3C81F-AAE4-16ED-A064-A2FADFAD6D14}"/>
              </a:ext>
            </a:extLst>
          </p:cNvPr>
          <p:cNvSpPr/>
          <p:nvPr userDrawn="1"/>
        </p:nvSpPr>
        <p:spPr>
          <a:xfrm>
            <a:off x="6132531"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31">
            <a:extLst>
              <a:ext uri="{FF2B5EF4-FFF2-40B4-BE49-F238E27FC236}">
                <a16:creationId xmlns:a16="http://schemas.microsoft.com/office/drawing/2014/main" id="{04975C7F-89E6-811D-3875-CA169D3F6984}"/>
              </a:ext>
            </a:extLst>
          </p:cNvPr>
          <p:cNvSpPr>
            <a:spLocks noGrp="1"/>
          </p:cNvSpPr>
          <p:nvPr>
            <p:ph type="body" sz="quarter" idx="33" hasCustomPrompt="1"/>
          </p:nvPr>
        </p:nvSpPr>
        <p:spPr>
          <a:xfrm>
            <a:off x="6405707" y="4120161"/>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5" name="Rectangle : coins arrondis 14">
            <a:extLst>
              <a:ext uri="{FF2B5EF4-FFF2-40B4-BE49-F238E27FC236}">
                <a16:creationId xmlns:a16="http://schemas.microsoft.com/office/drawing/2014/main" id="{22D03406-B75F-DC7A-44E0-2FD72CFF2098}"/>
              </a:ext>
            </a:extLst>
          </p:cNvPr>
          <p:cNvSpPr/>
          <p:nvPr userDrawn="1"/>
        </p:nvSpPr>
        <p:spPr>
          <a:xfrm>
            <a:off x="3321764"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31">
            <a:extLst>
              <a:ext uri="{FF2B5EF4-FFF2-40B4-BE49-F238E27FC236}">
                <a16:creationId xmlns:a16="http://schemas.microsoft.com/office/drawing/2014/main" id="{90B6A7FC-B9F6-395A-825B-3DFFAC9069AA}"/>
              </a:ext>
            </a:extLst>
          </p:cNvPr>
          <p:cNvSpPr>
            <a:spLocks noGrp="1"/>
          </p:cNvSpPr>
          <p:nvPr>
            <p:ph type="body" sz="quarter" idx="35" hasCustomPrompt="1"/>
          </p:nvPr>
        </p:nvSpPr>
        <p:spPr>
          <a:xfrm>
            <a:off x="3580232"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0" name="Rectangle : coins arrondis 19">
            <a:extLst>
              <a:ext uri="{FF2B5EF4-FFF2-40B4-BE49-F238E27FC236}">
                <a16:creationId xmlns:a16="http://schemas.microsoft.com/office/drawing/2014/main" id="{7C2432F6-06E9-2C56-B34E-EB8D08E8A990}"/>
              </a:ext>
            </a:extLst>
          </p:cNvPr>
          <p:cNvSpPr/>
          <p:nvPr userDrawn="1"/>
        </p:nvSpPr>
        <p:spPr>
          <a:xfrm>
            <a:off x="8943298"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6A8764F5-3F10-D1A6-2CCF-D57387EE2379}"/>
              </a:ext>
            </a:extLst>
          </p:cNvPr>
          <p:cNvSpPr>
            <a:spLocks noGrp="1"/>
          </p:cNvSpPr>
          <p:nvPr>
            <p:ph type="body" sz="quarter" idx="37" hasCustomPrompt="1"/>
          </p:nvPr>
        </p:nvSpPr>
        <p:spPr>
          <a:xfrm>
            <a:off x="9210793"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3" name="Espace réservé du texte 31">
            <a:extLst>
              <a:ext uri="{FF2B5EF4-FFF2-40B4-BE49-F238E27FC236}">
                <a16:creationId xmlns:a16="http://schemas.microsoft.com/office/drawing/2014/main" id="{D90916FB-0C60-4BC2-933D-3595A8603524}"/>
              </a:ext>
            </a:extLst>
          </p:cNvPr>
          <p:cNvSpPr>
            <a:spLocks noGrp="1"/>
          </p:cNvSpPr>
          <p:nvPr>
            <p:ph type="body" sz="quarter" idx="25" hasCustomPrompt="1"/>
          </p:nvPr>
        </p:nvSpPr>
        <p:spPr>
          <a:xfrm>
            <a:off x="767408" y="3419629"/>
            <a:ext cx="2102812" cy="500374"/>
          </a:xfrm>
        </p:spPr>
        <p:txBody>
          <a:bodyPr anchor="t">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29" name="Espace réservé du texte 31">
            <a:extLst>
              <a:ext uri="{FF2B5EF4-FFF2-40B4-BE49-F238E27FC236}">
                <a16:creationId xmlns:a16="http://schemas.microsoft.com/office/drawing/2014/main" id="{A4424CCB-585D-8399-237C-5FC16DB499E8}"/>
              </a:ext>
            </a:extLst>
          </p:cNvPr>
          <p:cNvSpPr>
            <a:spLocks noGrp="1"/>
          </p:cNvSpPr>
          <p:nvPr>
            <p:ph type="body" sz="quarter" idx="38" hasCustomPrompt="1"/>
          </p:nvPr>
        </p:nvSpPr>
        <p:spPr>
          <a:xfrm>
            <a:off x="3580231" y="3419629"/>
            <a:ext cx="2102812" cy="500374"/>
          </a:xfrm>
        </p:spPr>
        <p:txBody>
          <a:bodyPr anchor="t">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31" name="Espace réservé du texte 31">
            <a:extLst>
              <a:ext uri="{FF2B5EF4-FFF2-40B4-BE49-F238E27FC236}">
                <a16:creationId xmlns:a16="http://schemas.microsoft.com/office/drawing/2014/main" id="{13B4ECA7-E75A-346D-D707-8D44D6442AAC}"/>
              </a:ext>
            </a:extLst>
          </p:cNvPr>
          <p:cNvSpPr>
            <a:spLocks noGrp="1"/>
          </p:cNvSpPr>
          <p:nvPr>
            <p:ph type="body" sz="quarter" idx="39" hasCustomPrompt="1"/>
          </p:nvPr>
        </p:nvSpPr>
        <p:spPr>
          <a:xfrm>
            <a:off x="6381627" y="3419629"/>
            <a:ext cx="2102812" cy="500374"/>
          </a:xfrm>
        </p:spPr>
        <p:txBody>
          <a:bodyPr anchor="t">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32" name="Espace réservé du texte 31">
            <a:extLst>
              <a:ext uri="{FF2B5EF4-FFF2-40B4-BE49-F238E27FC236}">
                <a16:creationId xmlns:a16="http://schemas.microsoft.com/office/drawing/2014/main" id="{2AC21EDC-F111-A17A-A663-961AA58C60DB}"/>
              </a:ext>
            </a:extLst>
          </p:cNvPr>
          <p:cNvSpPr>
            <a:spLocks noGrp="1"/>
          </p:cNvSpPr>
          <p:nvPr>
            <p:ph type="body" sz="quarter" idx="40" hasCustomPrompt="1"/>
          </p:nvPr>
        </p:nvSpPr>
        <p:spPr>
          <a:xfrm>
            <a:off x="9198467" y="3419629"/>
            <a:ext cx="2102812" cy="500374"/>
          </a:xfrm>
        </p:spPr>
        <p:txBody>
          <a:bodyPr anchor="t">
            <a:noAutofit/>
          </a:bodyPr>
          <a:lstStyle>
            <a:lvl1pPr algn="l">
              <a:defRPr sz="1200" b="1">
                <a:solidFill>
                  <a:srgbClr val="F6FAEC"/>
                </a:solidFill>
              </a:defRPr>
            </a:lvl1pPr>
            <a:lvl2pPr algn="l">
              <a:defRPr/>
            </a:lvl2pPr>
          </a:lstStyle>
          <a:p>
            <a:pPr lvl="0"/>
            <a:r>
              <a:rPr lang="fr-FR"/>
              <a:t>LOREM IPSUM DOLOR SIT AMET CONSECTURE</a:t>
            </a:r>
            <a:endParaRPr lang="en-US"/>
          </a:p>
        </p:txBody>
      </p:sp>
      <p:sp>
        <p:nvSpPr>
          <p:cNvPr id="39" name="Espace réservé pour une image  38">
            <a:extLst>
              <a:ext uri="{FF2B5EF4-FFF2-40B4-BE49-F238E27FC236}">
                <a16:creationId xmlns:a16="http://schemas.microsoft.com/office/drawing/2014/main" id="{E44FF481-A6E0-622A-4900-B64C7FCA508D}"/>
              </a:ext>
            </a:extLst>
          </p:cNvPr>
          <p:cNvSpPr>
            <a:spLocks noGrp="1"/>
          </p:cNvSpPr>
          <p:nvPr>
            <p:ph type="pic" sz="quarter" idx="41" hasCustomPrompt="1"/>
          </p:nvPr>
        </p:nvSpPr>
        <p:spPr>
          <a:xfrm>
            <a:off x="1569828" y="2678718"/>
            <a:ext cx="576262" cy="576263"/>
          </a:xfrm>
        </p:spPr>
        <p:txBody>
          <a:bodyPr/>
          <a:lstStyle/>
          <a:p>
            <a:r>
              <a:rPr lang="fr-FR"/>
              <a:t>Picto</a:t>
            </a:r>
          </a:p>
        </p:txBody>
      </p:sp>
      <p:sp>
        <p:nvSpPr>
          <p:cNvPr id="43" name="Espace réservé pour une image  38">
            <a:extLst>
              <a:ext uri="{FF2B5EF4-FFF2-40B4-BE49-F238E27FC236}">
                <a16:creationId xmlns:a16="http://schemas.microsoft.com/office/drawing/2014/main" id="{3D9E005D-ACC6-FF5C-8A33-C0B1D3721D34}"/>
              </a:ext>
            </a:extLst>
          </p:cNvPr>
          <p:cNvSpPr>
            <a:spLocks noGrp="1"/>
          </p:cNvSpPr>
          <p:nvPr>
            <p:ph type="pic" sz="quarter" idx="42" hasCustomPrompt="1"/>
          </p:nvPr>
        </p:nvSpPr>
        <p:spPr>
          <a:xfrm>
            <a:off x="4342525" y="2678718"/>
            <a:ext cx="576262" cy="576263"/>
          </a:xfrm>
        </p:spPr>
        <p:txBody>
          <a:bodyPr/>
          <a:lstStyle/>
          <a:p>
            <a:r>
              <a:rPr lang="fr-FR"/>
              <a:t>Picto</a:t>
            </a:r>
          </a:p>
        </p:txBody>
      </p:sp>
      <p:sp>
        <p:nvSpPr>
          <p:cNvPr id="45" name="Espace réservé pour une image  38">
            <a:extLst>
              <a:ext uri="{FF2B5EF4-FFF2-40B4-BE49-F238E27FC236}">
                <a16:creationId xmlns:a16="http://schemas.microsoft.com/office/drawing/2014/main" id="{93302994-50DB-3F10-3429-7E49DF9E54E8}"/>
              </a:ext>
            </a:extLst>
          </p:cNvPr>
          <p:cNvSpPr>
            <a:spLocks noGrp="1"/>
          </p:cNvSpPr>
          <p:nvPr>
            <p:ph type="pic" sz="quarter" idx="43" hasCustomPrompt="1"/>
          </p:nvPr>
        </p:nvSpPr>
        <p:spPr>
          <a:xfrm>
            <a:off x="7154551" y="2678718"/>
            <a:ext cx="576262" cy="576263"/>
          </a:xfrm>
        </p:spPr>
        <p:txBody>
          <a:bodyPr/>
          <a:lstStyle/>
          <a:p>
            <a:r>
              <a:rPr lang="fr-FR"/>
              <a:t>Picto</a:t>
            </a:r>
          </a:p>
        </p:txBody>
      </p:sp>
      <p:sp>
        <p:nvSpPr>
          <p:cNvPr id="46" name="Espace réservé pour une image  38">
            <a:extLst>
              <a:ext uri="{FF2B5EF4-FFF2-40B4-BE49-F238E27FC236}">
                <a16:creationId xmlns:a16="http://schemas.microsoft.com/office/drawing/2014/main" id="{719A1C09-DFD0-B471-1141-4E119640D9C3}"/>
              </a:ext>
            </a:extLst>
          </p:cNvPr>
          <p:cNvSpPr>
            <a:spLocks noGrp="1"/>
          </p:cNvSpPr>
          <p:nvPr>
            <p:ph type="pic" sz="quarter" idx="44" hasCustomPrompt="1"/>
          </p:nvPr>
        </p:nvSpPr>
        <p:spPr>
          <a:xfrm>
            <a:off x="9917415" y="2678718"/>
            <a:ext cx="576262" cy="576263"/>
          </a:xfrm>
        </p:spPr>
        <p:txBody>
          <a:bodyPr/>
          <a:lstStyle/>
          <a:p>
            <a:r>
              <a:rPr lang="fr-FR"/>
              <a:t>Picto</a:t>
            </a:r>
          </a:p>
        </p:txBody>
      </p:sp>
      <p:sp>
        <p:nvSpPr>
          <p:cNvPr id="48" name="Espace réservé du texte 31">
            <a:extLst>
              <a:ext uri="{FF2B5EF4-FFF2-40B4-BE49-F238E27FC236}">
                <a16:creationId xmlns:a16="http://schemas.microsoft.com/office/drawing/2014/main" id="{7414DA11-E81D-F6B9-0C3E-DC52C3D90DFC}"/>
              </a:ext>
            </a:extLst>
          </p:cNvPr>
          <p:cNvSpPr>
            <a:spLocks noGrp="1"/>
          </p:cNvSpPr>
          <p:nvPr>
            <p:ph type="body" sz="quarter" idx="45" hasCustomPrompt="1"/>
          </p:nvPr>
        </p:nvSpPr>
        <p:spPr>
          <a:xfrm>
            <a:off x="573088" y="1693887"/>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33753167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Cards_2">
    <p:bg>
      <p:bgRef idx="1001">
        <a:schemeClr val="bg1"/>
      </p:bgRef>
    </p:bg>
    <p:spTree>
      <p:nvGrpSpPr>
        <p:cNvPr id="1" name=""/>
        <p:cNvGrpSpPr/>
        <p:nvPr/>
      </p:nvGrpSpPr>
      <p:grpSpPr>
        <a:xfrm>
          <a:off x="0" y="0"/>
          <a:ext cx="0" cy="0"/>
          <a:chOff x="0" y="0"/>
          <a:chExt cx="0" cy="0"/>
        </a:xfrm>
      </p:grpSpPr>
      <p:pic>
        <p:nvPicPr>
          <p:cNvPr id="42" name="Image 41" descr="Une image contenant Graphique, Caractère coloré&#10;&#10;Description générée automatiquement">
            <a:extLst>
              <a:ext uri="{FF2B5EF4-FFF2-40B4-BE49-F238E27FC236}">
                <a16:creationId xmlns:a16="http://schemas.microsoft.com/office/drawing/2014/main" id="{AF2BD274-6FAF-57BB-D5E2-F5CDEEF20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8" name="Titre 13">
            <a:extLst>
              <a:ext uri="{FF2B5EF4-FFF2-40B4-BE49-F238E27FC236}">
                <a16:creationId xmlns:a16="http://schemas.microsoft.com/office/drawing/2014/main" id="{62A8568E-D0C2-7A53-3514-E2B220B75A86}"/>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21" name="Rectangle : coins arrondis 20">
            <a:extLst>
              <a:ext uri="{FF2B5EF4-FFF2-40B4-BE49-F238E27FC236}">
                <a16:creationId xmlns:a16="http://schemas.microsoft.com/office/drawing/2014/main" id="{3A985FDA-7B40-9C48-3A40-463F858CB1B3}"/>
              </a:ext>
            </a:extLst>
          </p:cNvPr>
          <p:cNvSpPr/>
          <p:nvPr userDrawn="1"/>
        </p:nvSpPr>
        <p:spPr>
          <a:xfrm>
            <a:off x="1775520" y="1927271"/>
            <a:ext cx="4116161" cy="2073644"/>
          </a:xfrm>
          <a:prstGeom prst="roundRect">
            <a:avLst>
              <a:gd name="adj" fmla="val 3903"/>
            </a:avLst>
          </a:prstGeom>
          <a:ln w="19050">
            <a:solidFill>
              <a:srgbClr val="C6CE4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5AAE0268-572B-A7C6-C5E3-5B7A77EC0253}"/>
              </a:ext>
            </a:extLst>
          </p:cNvPr>
          <p:cNvSpPr/>
          <p:nvPr userDrawn="1"/>
        </p:nvSpPr>
        <p:spPr>
          <a:xfrm>
            <a:off x="6096000" y="1927271"/>
            <a:ext cx="4116161" cy="2073644"/>
          </a:xfrm>
          <a:prstGeom prst="roundRect">
            <a:avLst>
              <a:gd name="adj" fmla="val 3903"/>
            </a:avLst>
          </a:prstGeom>
          <a:ln w="19050">
            <a:solidFill>
              <a:srgbClr val="29475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Espace réservé du texte 31">
            <a:extLst>
              <a:ext uri="{FF2B5EF4-FFF2-40B4-BE49-F238E27FC236}">
                <a16:creationId xmlns:a16="http://schemas.microsoft.com/office/drawing/2014/main" id="{04ECFEDC-679C-5321-B33F-D7BCE134312A}"/>
              </a:ext>
            </a:extLst>
          </p:cNvPr>
          <p:cNvSpPr>
            <a:spLocks noGrp="1"/>
          </p:cNvSpPr>
          <p:nvPr>
            <p:ph type="body" sz="quarter" idx="31" hasCustomPrompt="1"/>
          </p:nvPr>
        </p:nvSpPr>
        <p:spPr>
          <a:xfrm>
            <a:off x="2135460" y="2924944"/>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26" name="Espace réservé du texte 31">
            <a:extLst>
              <a:ext uri="{FF2B5EF4-FFF2-40B4-BE49-F238E27FC236}">
                <a16:creationId xmlns:a16="http://schemas.microsoft.com/office/drawing/2014/main" id="{450A5803-5629-8F5E-0919-1C33060277D7}"/>
              </a:ext>
            </a:extLst>
          </p:cNvPr>
          <p:cNvSpPr>
            <a:spLocks noGrp="1"/>
          </p:cNvSpPr>
          <p:nvPr>
            <p:ph type="body" sz="quarter" idx="25" hasCustomPrompt="1"/>
          </p:nvPr>
        </p:nvSpPr>
        <p:spPr>
          <a:xfrm>
            <a:off x="2810508" y="2205484"/>
            <a:ext cx="2608306" cy="576263"/>
          </a:xfrm>
        </p:spPr>
        <p:txBody>
          <a:bodyPr anchor="ctr">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27" name="Espace réservé pour une image  38">
            <a:extLst>
              <a:ext uri="{FF2B5EF4-FFF2-40B4-BE49-F238E27FC236}">
                <a16:creationId xmlns:a16="http://schemas.microsoft.com/office/drawing/2014/main" id="{7DDA659F-6849-540C-53EB-1BB75647CB77}"/>
              </a:ext>
            </a:extLst>
          </p:cNvPr>
          <p:cNvSpPr>
            <a:spLocks noGrp="1"/>
          </p:cNvSpPr>
          <p:nvPr>
            <p:ph type="pic" sz="quarter" idx="41" hasCustomPrompt="1"/>
          </p:nvPr>
        </p:nvSpPr>
        <p:spPr>
          <a:xfrm>
            <a:off x="2135461" y="2205485"/>
            <a:ext cx="576262" cy="576263"/>
          </a:xfrm>
        </p:spPr>
        <p:txBody>
          <a:bodyPr/>
          <a:lstStyle>
            <a:lvl1pPr algn="l">
              <a:defRPr/>
            </a:lvl1pPr>
          </a:lstStyle>
          <a:p>
            <a:r>
              <a:rPr lang="fr-FR"/>
              <a:t>Picto</a:t>
            </a:r>
          </a:p>
        </p:txBody>
      </p:sp>
      <p:sp>
        <p:nvSpPr>
          <p:cNvPr id="28" name="Espace réservé du texte 31">
            <a:extLst>
              <a:ext uri="{FF2B5EF4-FFF2-40B4-BE49-F238E27FC236}">
                <a16:creationId xmlns:a16="http://schemas.microsoft.com/office/drawing/2014/main" id="{263BFB8C-B4D5-711E-CE81-923E3270ECB3}"/>
              </a:ext>
            </a:extLst>
          </p:cNvPr>
          <p:cNvSpPr>
            <a:spLocks noGrp="1"/>
          </p:cNvSpPr>
          <p:nvPr>
            <p:ph type="body" sz="quarter" idx="42" hasCustomPrompt="1"/>
          </p:nvPr>
        </p:nvSpPr>
        <p:spPr>
          <a:xfrm>
            <a:off x="6481318" y="2924944"/>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29" name="Espace réservé du texte 31">
            <a:extLst>
              <a:ext uri="{FF2B5EF4-FFF2-40B4-BE49-F238E27FC236}">
                <a16:creationId xmlns:a16="http://schemas.microsoft.com/office/drawing/2014/main" id="{FD9D9E5D-18A7-2F42-0D6F-5DAF3AA82CDD}"/>
              </a:ext>
            </a:extLst>
          </p:cNvPr>
          <p:cNvSpPr>
            <a:spLocks noGrp="1"/>
          </p:cNvSpPr>
          <p:nvPr>
            <p:ph type="body" sz="quarter" idx="43" hasCustomPrompt="1"/>
          </p:nvPr>
        </p:nvSpPr>
        <p:spPr>
          <a:xfrm>
            <a:off x="7156366" y="2205484"/>
            <a:ext cx="2608306" cy="576263"/>
          </a:xfrm>
        </p:spPr>
        <p:txBody>
          <a:bodyPr anchor="ctr">
            <a:noAutofit/>
          </a:bodyPr>
          <a:lstStyle>
            <a:lvl1pPr algn="l">
              <a:defRPr sz="1200" b="1">
                <a:solidFill>
                  <a:srgbClr val="294754"/>
                </a:solidFill>
              </a:defRPr>
            </a:lvl1pPr>
            <a:lvl2pPr algn="l">
              <a:defRPr/>
            </a:lvl2pPr>
          </a:lstStyle>
          <a:p>
            <a:pPr lvl="0"/>
            <a:r>
              <a:rPr lang="fr-FR"/>
              <a:t>LOREM IPSUM DOLOR SIT AMET CONSECTURE</a:t>
            </a:r>
            <a:endParaRPr lang="en-US"/>
          </a:p>
        </p:txBody>
      </p:sp>
      <p:sp>
        <p:nvSpPr>
          <p:cNvPr id="30" name="Espace réservé pour une image  38">
            <a:extLst>
              <a:ext uri="{FF2B5EF4-FFF2-40B4-BE49-F238E27FC236}">
                <a16:creationId xmlns:a16="http://schemas.microsoft.com/office/drawing/2014/main" id="{5039E08A-6D6A-1AEE-84BA-AA094F3F46ED}"/>
              </a:ext>
            </a:extLst>
          </p:cNvPr>
          <p:cNvSpPr>
            <a:spLocks noGrp="1"/>
          </p:cNvSpPr>
          <p:nvPr>
            <p:ph type="pic" sz="quarter" idx="44" hasCustomPrompt="1"/>
          </p:nvPr>
        </p:nvSpPr>
        <p:spPr>
          <a:xfrm>
            <a:off x="6481319" y="2205485"/>
            <a:ext cx="576262" cy="576263"/>
          </a:xfrm>
        </p:spPr>
        <p:txBody>
          <a:bodyPr/>
          <a:lstStyle>
            <a:lvl1pPr algn="l">
              <a:defRPr/>
            </a:lvl1pPr>
          </a:lstStyle>
          <a:p>
            <a:r>
              <a:rPr lang="fr-FR"/>
              <a:t>Picto</a:t>
            </a:r>
          </a:p>
        </p:txBody>
      </p:sp>
      <p:sp>
        <p:nvSpPr>
          <p:cNvPr id="32" name="Rectangle : coins arrondis 31">
            <a:extLst>
              <a:ext uri="{FF2B5EF4-FFF2-40B4-BE49-F238E27FC236}">
                <a16:creationId xmlns:a16="http://schemas.microsoft.com/office/drawing/2014/main" id="{DBE01D5A-5377-2F5D-D32E-5C391AD97AE5}"/>
              </a:ext>
            </a:extLst>
          </p:cNvPr>
          <p:cNvSpPr/>
          <p:nvPr userDrawn="1"/>
        </p:nvSpPr>
        <p:spPr>
          <a:xfrm>
            <a:off x="1775520" y="4247684"/>
            <a:ext cx="4116161" cy="2073644"/>
          </a:xfrm>
          <a:prstGeom prst="roundRect">
            <a:avLst>
              <a:gd name="adj" fmla="val 3903"/>
            </a:avLst>
          </a:prstGeom>
          <a:ln w="19050">
            <a:solidFill>
              <a:srgbClr val="B1D6E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0A6BD3AA-5854-EC47-3946-B4945DA3501B}"/>
              </a:ext>
            </a:extLst>
          </p:cNvPr>
          <p:cNvSpPr/>
          <p:nvPr userDrawn="1"/>
        </p:nvSpPr>
        <p:spPr>
          <a:xfrm>
            <a:off x="6096000" y="4247684"/>
            <a:ext cx="4116161" cy="2073644"/>
          </a:xfrm>
          <a:prstGeom prst="roundRect">
            <a:avLst>
              <a:gd name="adj" fmla="val 3903"/>
            </a:avLst>
          </a:prstGeom>
          <a:ln w="19050">
            <a:solidFill>
              <a:srgbClr val="ECB2D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4" name="Espace réservé du texte 31">
            <a:extLst>
              <a:ext uri="{FF2B5EF4-FFF2-40B4-BE49-F238E27FC236}">
                <a16:creationId xmlns:a16="http://schemas.microsoft.com/office/drawing/2014/main" id="{9E619FEE-7623-AFEA-A218-351DBBA2EA2C}"/>
              </a:ext>
            </a:extLst>
          </p:cNvPr>
          <p:cNvSpPr>
            <a:spLocks noGrp="1"/>
          </p:cNvSpPr>
          <p:nvPr>
            <p:ph type="body" sz="quarter" idx="45" hasCustomPrompt="1"/>
          </p:nvPr>
        </p:nvSpPr>
        <p:spPr>
          <a:xfrm>
            <a:off x="2135460" y="5245357"/>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35" name="Espace réservé du texte 31">
            <a:extLst>
              <a:ext uri="{FF2B5EF4-FFF2-40B4-BE49-F238E27FC236}">
                <a16:creationId xmlns:a16="http://schemas.microsoft.com/office/drawing/2014/main" id="{3FDA7B39-6461-BEB0-01B1-42883A634FCA}"/>
              </a:ext>
            </a:extLst>
          </p:cNvPr>
          <p:cNvSpPr>
            <a:spLocks noGrp="1"/>
          </p:cNvSpPr>
          <p:nvPr>
            <p:ph type="body" sz="quarter" idx="46" hasCustomPrompt="1"/>
          </p:nvPr>
        </p:nvSpPr>
        <p:spPr>
          <a:xfrm>
            <a:off x="2810508" y="4525897"/>
            <a:ext cx="2608306" cy="576263"/>
          </a:xfrm>
        </p:spPr>
        <p:txBody>
          <a:bodyPr anchor="ctr">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36" name="Espace réservé pour une image  38">
            <a:extLst>
              <a:ext uri="{FF2B5EF4-FFF2-40B4-BE49-F238E27FC236}">
                <a16:creationId xmlns:a16="http://schemas.microsoft.com/office/drawing/2014/main" id="{15B0A154-6CA2-EED4-6D21-B25178DD2AB0}"/>
              </a:ext>
            </a:extLst>
          </p:cNvPr>
          <p:cNvSpPr>
            <a:spLocks noGrp="1"/>
          </p:cNvSpPr>
          <p:nvPr>
            <p:ph type="pic" sz="quarter" idx="47" hasCustomPrompt="1"/>
          </p:nvPr>
        </p:nvSpPr>
        <p:spPr>
          <a:xfrm>
            <a:off x="2135461" y="4525898"/>
            <a:ext cx="576262" cy="576263"/>
          </a:xfrm>
        </p:spPr>
        <p:txBody>
          <a:bodyPr/>
          <a:lstStyle>
            <a:lvl1pPr algn="l">
              <a:defRPr/>
            </a:lvl1pPr>
          </a:lstStyle>
          <a:p>
            <a:r>
              <a:rPr lang="fr-FR"/>
              <a:t>Picto</a:t>
            </a:r>
          </a:p>
        </p:txBody>
      </p:sp>
      <p:sp>
        <p:nvSpPr>
          <p:cNvPr id="37" name="Espace réservé du texte 31">
            <a:extLst>
              <a:ext uri="{FF2B5EF4-FFF2-40B4-BE49-F238E27FC236}">
                <a16:creationId xmlns:a16="http://schemas.microsoft.com/office/drawing/2014/main" id="{A8CCA92D-B60D-F23F-3263-CD77832A31C2}"/>
              </a:ext>
            </a:extLst>
          </p:cNvPr>
          <p:cNvSpPr>
            <a:spLocks noGrp="1"/>
          </p:cNvSpPr>
          <p:nvPr>
            <p:ph type="body" sz="quarter" idx="48" hasCustomPrompt="1"/>
          </p:nvPr>
        </p:nvSpPr>
        <p:spPr>
          <a:xfrm>
            <a:off x="6481318" y="5245357"/>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38" name="Espace réservé du texte 31">
            <a:extLst>
              <a:ext uri="{FF2B5EF4-FFF2-40B4-BE49-F238E27FC236}">
                <a16:creationId xmlns:a16="http://schemas.microsoft.com/office/drawing/2014/main" id="{03D429BF-60A1-AFF8-28C6-D22DA317672F}"/>
              </a:ext>
            </a:extLst>
          </p:cNvPr>
          <p:cNvSpPr>
            <a:spLocks noGrp="1"/>
          </p:cNvSpPr>
          <p:nvPr>
            <p:ph type="body" sz="quarter" idx="49" hasCustomPrompt="1"/>
          </p:nvPr>
        </p:nvSpPr>
        <p:spPr>
          <a:xfrm>
            <a:off x="7156366" y="4525897"/>
            <a:ext cx="2608306" cy="576263"/>
          </a:xfrm>
        </p:spPr>
        <p:txBody>
          <a:bodyPr anchor="ctr">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39" name="Espace réservé pour une image  38">
            <a:extLst>
              <a:ext uri="{FF2B5EF4-FFF2-40B4-BE49-F238E27FC236}">
                <a16:creationId xmlns:a16="http://schemas.microsoft.com/office/drawing/2014/main" id="{27B6ED69-65D6-BE7F-B0FC-87262929168F}"/>
              </a:ext>
            </a:extLst>
          </p:cNvPr>
          <p:cNvSpPr>
            <a:spLocks noGrp="1"/>
          </p:cNvSpPr>
          <p:nvPr>
            <p:ph type="pic" sz="quarter" idx="50" hasCustomPrompt="1"/>
          </p:nvPr>
        </p:nvSpPr>
        <p:spPr>
          <a:xfrm>
            <a:off x="6481319" y="4525898"/>
            <a:ext cx="576262" cy="576263"/>
          </a:xfrm>
        </p:spPr>
        <p:txBody>
          <a:bodyPr/>
          <a:lstStyle>
            <a:lvl1pPr algn="l">
              <a:defRPr/>
            </a:lvl1pPr>
          </a:lstStyle>
          <a:p>
            <a:r>
              <a:rPr lang="fr-FR"/>
              <a:t>Picto</a:t>
            </a:r>
          </a:p>
        </p:txBody>
      </p:sp>
    </p:spTree>
    <p:extLst>
      <p:ext uri="{BB962C8B-B14F-4D97-AF65-F5344CB8AC3E}">
        <p14:creationId xmlns:p14="http://schemas.microsoft.com/office/powerpoint/2010/main" val="33214745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Cards_3">
    <p:bg>
      <p:bgRef idx="1001">
        <a:schemeClr val="bg1"/>
      </p:bgRef>
    </p:bg>
    <p:spTree>
      <p:nvGrpSpPr>
        <p:cNvPr id="1" name=""/>
        <p:cNvGrpSpPr/>
        <p:nvPr/>
      </p:nvGrpSpPr>
      <p:grpSpPr>
        <a:xfrm>
          <a:off x="0" y="0"/>
          <a:ext cx="0" cy="0"/>
          <a:chOff x="0" y="0"/>
          <a:chExt cx="0" cy="0"/>
        </a:xfrm>
      </p:grpSpPr>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2" name="Image 1" descr="Une image contenant Graphique, Caractère coloré&#10;&#10;Description générée automatiquement">
            <a:extLst>
              <a:ext uri="{FF2B5EF4-FFF2-40B4-BE49-F238E27FC236}">
                <a16:creationId xmlns:a16="http://schemas.microsoft.com/office/drawing/2014/main" id="{FFF96DD5-7A34-CA17-EB16-84A0F04ED5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569538">
            <a:off x="2152672" y="4631698"/>
            <a:ext cx="11609631" cy="3749286"/>
          </a:xfrm>
          <a:prstGeom prst="rect">
            <a:avLst/>
          </a:prstGeom>
        </p:spPr>
      </p:pic>
      <p:pic>
        <p:nvPicPr>
          <p:cNvPr id="3" name="Image 2" descr="Une image contenant Graphique, Police, logo, symbole&#10;&#10;Description générée automatiquement">
            <a:extLst>
              <a:ext uri="{FF2B5EF4-FFF2-40B4-BE49-F238E27FC236}">
                <a16:creationId xmlns:a16="http://schemas.microsoft.com/office/drawing/2014/main" id="{A355D959-FBD4-37EB-8B66-42E1BFA40A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4" name="Espace réservé du texte 51">
            <a:extLst>
              <a:ext uri="{FF2B5EF4-FFF2-40B4-BE49-F238E27FC236}">
                <a16:creationId xmlns:a16="http://schemas.microsoft.com/office/drawing/2014/main" id="{C0395C6A-35DB-021C-DC24-2439E5D7409F}"/>
              </a:ext>
            </a:extLst>
          </p:cNvPr>
          <p:cNvSpPr>
            <a:spLocks noGrp="1"/>
          </p:cNvSpPr>
          <p:nvPr>
            <p:ph type="body" sz="quarter" idx="23"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5" name="Titre 13">
            <a:extLst>
              <a:ext uri="{FF2B5EF4-FFF2-40B4-BE49-F238E27FC236}">
                <a16:creationId xmlns:a16="http://schemas.microsoft.com/office/drawing/2014/main" id="{85BAD125-BFF3-0308-66CA-22494776DC7A}"/>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6" name="Rectangle : coins arrondis 5">
            <a:extLst>
              <a:ext uri="{FF2B5EF4-FFF2-40B4-BE49-F238E27FC236}">
                <a16:creationId xmlns:a16="http://schemas.microsoft.com/office/drawing/2014/main" id="{6B635D89-9B09-4797-2D0B-D160EFCAC28F}"/>
              </a:ext>
            </a:extLst>
          </p:cNvPr>
          <p:cNvSpPr/>
          <p:nvPr userDrawn="1"/>
        </p:nvSpPr>
        <p:spPr>
          <a:xfrm>
            <a:off x="1818397" y="2420888"/>
            <a:ext cx="2613150" cy="3655170"/>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31">
            <a:extLst>
              <a:ext uri="{FF2B5EF4-FFF2-40B4-BE49-F238E27FC236}">
                <a16:creationId xmlns:a16="http://schemas.microsoft.com/office/drawing/2014/main" id="{3CBCAE60-8EBC-65A5-0755-3AC6269E0AF3}"/>
              </a:ext>
            </a:extLst>
          </p:cNvPr>
          <p:cNvSpPr>
            <a:spLocks noGrp="1"/>
          </p:cNvSpPr>
          <p:nvPr>
            <p:ph type="body" sz="quarter" idx="31" hasCustomPrompt="1"/>
          </p:nvPr>
        </p:nvSpPr>
        <p:spPr>
          <a:xfrm>
            <a:off x="2034421"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8" name="Rectangle : coins arrondis 7">
            <a:extLst>
              <a:ext uri="{FF2B5EF4-FFF2-40B4-BE49-F238E27FC236}">
                <a16:creationId xmlns:a16="http://schemas.microsoft.com/office/drawing/2014/main" id="{F2050881-F193-0851-7A28-0462E055A6AC}"/>
              </a:ext>
            </a:extLst>
          </p:cNvPr>
          <p:cNvSpPr/>
          <p:nvPr userDrawn="1"/>
        </p:nvSpPr>
        <p:spPr>
          <a:xfrm>
            <a:off x="7781591"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31">
            <a:extLst>
              <a:ext uri="{FF2B5EF4-FFF2-40B4-BE49-F238E27FC236}">
                <a16:creationId xmlns:a16="http://schemas.microsoft.com/office/drawing/2014/main" id="{05EB098E-B359-D5DB-9D8E-BF208D6C7D10}"/>
              </a:ext>
            </a:extLst>
          </p:cNvPr>
          <p:cNvSpPr>
            <a:spLocks noGrp="1"/>
          </p:cNvSpPr>
          <p:nvPr>
            <p:ph type="body" sz="quarter" idx="33" hasCustomPrompt="1"/>
          </p:nvPr>
        </p:nvSpPr>
        <p:spPr>
          <a:xfrm>
            <a:off x="8054767" y="4120161"/>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Rectangle : coins arrondis 9">
            <a:extLst>
              <a:ext uri="{FF2B5EF4-FFF2-40B4-BE49-F238E27FC236}">
                <a16:creationId xmlns:a16="http://schemas.microsoft.com/office/drawing/2014/main" id="{409B0B61-9A46-0C1D-56A4-3F39D924C1B0}"/>
              </a:ext>
            </a:extLst>
          </p:cNvPr>
          <p:cNvSpPr/>
          <p:nvPr userDrawn="1"/>
        </p:nvSpPr>
        <p:spPr>
          <a:xfrm>
            <a:off x="4797401" y="2420887"/>
            <a:ext cx="2613150" cy="3655171"/>
          </a:xfrm>
          <a:prstGeom prst="roundRect">
            <a:avLst>
              <a:gd name="adj" fmla="val 3903"/>
            </a:avLst>
          </a:prstGeom>
          <a:solidFill>
            <a:schemeClr val="bg1"/>
          </a:solidFill>
          <a:ln>
            <a:solidFill>
              <a:srgbClr val="29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31">
            <a:extLst>
              <a:ext uri="{FF2B5EF4-FFF2-40B4-BE49-F238E27FC236}">
                <a16:creationId xmlns:a16="http://schemas.microsoft.com/office/drawing/2014/main" id="{5A474A15-A8AA-8723-C1AD-EDC76F3E5351}"/>
              </a:ext>
            </a:extLst>
          </p:cNvPr>
          <p:cNvSpPr>
            <a:spLocks noGrp="1"/>
          </p:cNvSpPr>
          <p:nvPr>
            <p:ph type="body" sz="quarter" idx="35" hasCustomPrompt="1"/>
          </p:nvPr>
        </p:nvSpPr>
        <p:spPr>
          <a:xfrm>
            <a:off x="5055869" y="4095368"/>
            <a:ext cx="2102812" cy="1624835"/>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4" name="Espace réservé du texte 31">
            <a:extLst>
              <a:ext uri="{FF2B5EF4-FFF2-40B4-BE49-F238E27FC236}">
                <a16:creationId xmlns:a16="http://schemas.microsoft.com/office/drawing/2014/main" id="{AD8E6BD7-6744-FFA8-A83D-0119085D069D}"/>
              </a:ext>
            </a:extLst>
          </p:cNvPr>
          <p:cNvSpPr>
            <a:spLocks noGrp="1"/>
          </p:cNvSpPr>
          <p:nvPr>
            <p:ph type="body" sz="quarter" idx="25" hasCustomPrompt="1"/>
          </p:nvPr>
        </p:nvSpPr>
        <p:spPr>
          <a:xfrm>
            <a:off x="2034421" y="3419629"/>
            <a:ext cx="2102812" cy="500374"/>
          </a:xfrm>
        </p:spPr>
        <p:txBody>
          <a:bodyPr anchor="t">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15" name="Espace réservé du texte 31">
            <a:extLst>
              <a:ext uri="{FF2B5EF4-FFF2-40B4-BE49-F238E27FC236}">
                <a16:creationId xmlns:a16="http://schemas.microsoft.com/office/drawing/2014/main" id="{E2258C66-AF86-7AA4-EAED-CF7B0824F753}"/>
              </a:ext>
            </a:extLst>
          </p:cNvPr>
          <p:cNvSpPr>
            <a:spLocks noGrp="1"/>
          </p:cNvSpPr>
          <p:nvPr>
            <p:ph type="body" sz="quarter" idx="38" hasCustomPrompt="1"/>
          </p:nvPr>
        </p:nvSpPr>
        <p:spPr>
          <a:xfrm>
            <a:off x="5055868" y="3419629"/>
            <a:ext cx="2102812" cy="500374"/>
          </a:xfrm>
        </p:spPr>
        <p:txBody>
          <a:bodyPr anchor="t">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16" name="Espace réservé du texte 31">
            <a:extLst>
              <a:ext uri="{FF2B5EF4-FFF2-40B4-BE49-F238E27FC236}">
                <a16:creationId xmlns:a16="http://schemas.microsoft.com/office/drawing/2014/main" id="{A0CB3238-C6B4-CA9C-9EF0-B21F171E5C93}"/>
              </a:ext>
            </a:extLst>
          </p:cNvPr>
          <p:cNvSpPr>
            <a:spLocks noGrp="1"/>
          </p:cNvSpPr>
          <p:nvPr>
            <p:ph type="body" sz="quarter" idx="39" hasCustomPrompt="1"/>
          </p:nvPr>
        </p:nvSpPr>
        <p:spPr>
          <a:xfrm>
            <a:off x="8030687" y="3419629"/>
            <a:ext cx="2102812" cy="500374"/>
          </a:xfrm>
        </p:spPr>
        <p:txBody>
          <a:bodyPr anchor="t">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18" name="Espace réservé pour une image  38">
            <a:extLst>
              <a:ext uri="{FF2B5EF4-FFF2-40B4-BE49-F238E27FC236}">
                <a16:creationId xmlns:a16="http://schemas.microsoft.com/office/drawing/2014/main" id="{778ACE0A-CE4C-2B3C-35DF-BAD0AF0DBC7B}"/>
              </a:ext>
            </a:extLst>
          </p:cNvPr>
          <p:cNvSpPr>
            <a:spLocks noGrp="1"/>
          </p:cNvSpPr>
          <p:nvPr>
            <p:ph type="pic" sz="quarter" idx="41" hasCustomPrompt="1"/>
          </p:nvPr>
        </p:nvSpPr>
        <p:spPr>
          <a:xfrm>
            <a:off x="2836841" y="2678718"/>
            <a:ext cx="576262" cy="576263"/>
          </a:xfrm>
        </p:spPr>
        <p:txBody>
          <a:bodyPr/>
          <a:lstStyle/>
          <a:p>
            <a:r>
              <a:rPr lang="fr-FR"/>
              <a:t>Picto</a:t>
            </a:r>
          </a:p>
        </p:txBody>
      </p:sp>
      <p:sp>
        <p:nvSpPr>
          <p:cNvPr id="19" name="Espace réservé pour une image  38">
            <a:extLst>
              <a:ext uri="{FF2B5EF4-FFF2-40B4-BE49-F238E27FC236}">
                <a16:creationId xmlns:a16="http://schemas.microsoft.com/office/drawing/2014/main" id="{1A0A3B27-B86E-4A34-88AE-C18A8978997F}"/>
              </a:ext>
            </a:extLst>
          </p:cNvPr>
          <p:cNvSpPr>
            <a:spLocks noGrp="1"/>
          </p:cNvSpPr>
          <p:nvPr>
            <p:ph type="pic" sz="quarter" idx="42" hasCustomPrompt="1"/>
          </p:nvPr>
        </p:nvSpPr>
        <p:spPr>
          <a:xfrm>
            <a:off x="5818162" y="2678718"/>
            <a:ext cx="576262" cy="576263"/>
          </a:xfrm>
        </p:spPr>
        <p:txBody>
          <a:bodyPr/>
          <a:lstStyle/>
          <a:p>
            <a:r>
              <a:rPr lang="fr-FR"/>
              <a:t>Picto</a:t>
            </a:r>
          </a:p>
        </p:txBody>
      </p:sp>
      <p:sp>
        <p:nvSpPr>
          <p:cNvPr id="20" name="Espace réservé pour une image  38">
            <a:extLst>
              <a:ext uri="{FF2B5EF4-FFF2-40B4-BE49-F238E27FC236}">
                <a16:creationId xmlns:a16="http://schemas.microsoft.com/office/drawing/2014/main" id="{DB635BDD-B938-BB7B-507B-410A7190A131}"/>
              </a:ext>
            </a:extLst>
          </p:cNvPr>
          <p:cNvSpPr>
            <a:spLocks noGrp="1"/>
          </p:cNvSpPr>
          <p:nvPr>
            <p:ph type="pic" sz="quarter" idx="43" hasCustomPrompt="1"/>
          </p:nvPr>
        </p:nvSpPr>
        <p:spPr>
          <a:xfrm>
            <a:off x="8803611" y="2678718"/>
            <a:ext cx="576262" cy="576263"/>
          </a:xfrm>
        </p:spPr>
        <p:txBody>
          <a:bodyPr/>
          <a:lstStyle/>
          <a:p>
            <a:r>
              <a:rPr lang="fr-FR"/>
              <a:t>Picto</a:t>
            </a:r>
          </a:p>
        </p:txBody>
      </p:sp>
      <p:sp>
        <p:nvSpPr>
          <p:cNvPr id="22" name="Espace réservé du texte 31">
            <a:extLst>
              <a:ext uri="{FF2B5EF4-FFF2-40B4-BE49-F238E27FC236}">
                <a16:creationId xmlns:a16="http://schemas.microsoft.com/office/drawing/2014/main" id="{42EC0F43-3EFD-118B-747C-4856B57D57C5}"/>
              </a:ext>
            </a:extLst>
          </p:cNvPr>
          <p:cNvSpPr>
            <a:spLocks noGrp="1"/>
          </p:cNvSpPr>
          <p:nvPr>
            <p:ph type="body" sz="quarter" idx="45" hasCustomPrompt="1"/>
          </p:nvPr>
        </p:nvSpPr>
        <p:spPr>
          <a:xfrm>
            <a:off x="573088" y="1693887"/>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27435455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Citation_1_A">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a:off x="4655840" y="0"/>
            <a:ext cx="7536160" cy="685800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38507785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Citation_1_B">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a:off x="4655840" y="0"/>
            <a:ext cx="7536160" cy="685800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40039424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2"/>
          <p:cNvSpPr>
            <a:spLocks noGrp="1"/>
          </p:cNvSpPr>
          <p:nvPr>
            <p:ph type="ftr" sz="quarter" idx="10"/>
          </p:nvPr>
        </p:nvSpPr>
        <p:spPr/>
        <p:txBody>
          <a:bodyPr/>
          <a:lstStyle/>
          <a:p>
            <a:endParaRPr lang="fr-FR"/>
          </a:p>
        </p:txBody>
      </p:sp>
      <p:sp>
        <p:nvSpPr>
          <p:cNvPr id="4" name="Espace réservé du numéro de diapositive 3"/>
          <p:cNvSpPr>
            <a:spLocks noGrp="1"/>
          </p:cNvSpPr>
          <p:nvPr>
            <p:ph type="sldNum" sz="quarter" idx="11"/>
          </p:nvPr>
        </p:nvSpPr>
        <p:spPr/>
        <p:txBody>
          <a:bodyPr/>
          <a:lstStyle/>
          <a:p>
            <a:fld id="{733122C9-A0B9-462F-8757-0847AD287B63}" type="slidenum">
              <a:rPr lang="fr-FR" smtClean="0"/>
              <a:pPr/>
              <a:t>‹N°›</a:t>
            </a:fld>
            <a:endParaRPr lang="fr-FR"/>
          </a:p>
        </p:txBody>
      </p:sp>
      <p:sp>
        <p:nvSpPr>
          <p:cNvPr id="5" name="Espace réservé de la date 4"/>
          <p:cNvSpPr>
            <a:spLocks noGrp="1"/>
          </p:cNvSpPr>
          <p:nvPr>
            <p:ph type="dt" sz="half" idx="12"/>
          </p:nvPr>
        </p:nvSpPr>
        <p:spPr/>
        <p:txBody>
          <a:bodyPr/>
          <a:lstStyle/>
          <a:p>
            <a:r>
              <a:rPr lang="fr-FR" cap="all"/>
              <a:t>1 juillet 2024</a:t>
            </a:r>
          </a:p>
        </p:txBody>
      </p:sp>
    </p:spTree>
    <p:extLst>
      <p:ext uri="{BB962C8B-B14F-4D97-AF65-F5344CB8AC3E}">
        <p14:creationId xmlns:p14="http://schemas.microsoft.com/office/powerpoint/2010/main" val="11413363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Citation_1_C">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a:off x="4655840" y="0"/>
            <a:ext cx="7536160" cy="685800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40232499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Citation_1_D">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a:off x="4655840" y="0"/>
            <a:ext cx="7536160" cy="685800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16253814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Citation_1_E">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a:off x="4655840" y="0"/>
            <a:ext cx="7536160" cy="685800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5008039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Citation_1_F">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a:off x="4655840" y="0"/>
            <a:ext cx="7536160" cy="685800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24702175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Citation_1_G">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a:off x="4655840" y="0"/>
            <a:ext cx="7536160" cy="685800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2163764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Citation_1_H">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a:off x="4655840" y="0"/>
            <a:ext cx="7536160" cy="685800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28821954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Citation_2_A">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flipH="1">
            <a:off x="0" y="0"/>
            <a:ext cx="4655840" cy="685800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20644232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Citation_2_B">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flipH="1">
            <a:off x="0" y="0"/>
            <a:ext cx="4655840" cy="685800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22127392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Citation_2_C">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flipH="1">
            <a:off x="0" y="0"/>
            <a:ext cx="4655840" cy="685800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endParaRPr lang="fr-FR"/>
          </a:p>
        </p:txBody>
      </p:sp>
    </p:spTree>
    <p:extLst>
      <p:ext uri="{BB962C8B-B14F-4D97-AF65-F5344CB8AC3E}">
        <p14:creationId xmlns:p14="http://schemas.microsoft.com/office/powerpoint/2010/main" val="24154820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Citation_2_D">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userDrawn="1"/>
        </p:nvSpPr>
        <p:spPr>
          <a:xfrm flipH="1">
            <a:off x="0" y="0"/>
            <a:ext cx="4655840" cy="685800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294754"/>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endParaRPr lang="fr-FR"/>
          </a:p>
        </p:txBody>
      </p:sp>
    </p:spTree>
    <p:extLst>
      <p:ext uri="{BB962C8B-B14F-4D97-AF65-F5344CB8AC3E}">
        <p14:creationId xmlns:p14="http://schemas.microsoft.com/office/powerpoint/2010/main" val="32816538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chiffres-clés">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30" name="Espace réservé du texte 29">
            <a:extLst>
              <a:ext uri="{FF2B5EF4-FFF2-40B4-BE49-F238E27FC236}">
                <a16:creationId xmlns:a16="http://schemas.microsoft.com/office/drawing/2014/main" id="{7F5EAC3E-010B-9602-3B65-FEF130359C7F}"/>
              </a:ext>
            </a:extLst>
          </p:cNvPr>
          <p:cNvSpPr>
            <a:spLocks noGrp="1"/>
          </p:cNvSpPr>
          <p:nvPr>
            <p:ph type="body" sz="quarter" idx="10" hasCustomPrompt="1"/>
          </p:nvPr>
        </p:nvSpPr>
        <p:spPr>
          <a:xfrm>
            <a:off x="573194" y="2540275"/>
            <a:ext cx="1296344" cy="504651"/>
          </a:xfrm>
        </p:spPr>
        <p:txBody>
          <a:bodyPr>
            <a:noAutofit/>
          </a:bodyPr>
          <a:lstStyle>
            <a:lvl1pPr>
              <a:defRPr sz="3200" b="1">
                <a:solidFill>
                  <a:srgbClr val="E94F35"/>
                </a:solidFill>
              </a:defRPr>
            </a:lvl1pPr>
          </a:lstStyle>
          <a:p>
            <a:pPr lvl="0"/>
            <a:r>
              <a:rPr lang="fr-FR"/>
              <a:t>000%</a:t>
            </a:r>
          </a:p>
        </p:txBody>
      </p:sp>
      <p:sp>
        <p:nvSpPr>
          <p:cNvPr id="32" name="Espace réservé du texte 31">
            <a:extLst>
              <a:ext uri="{FF2B5EF4-FFF2-40B4-BE49-F238E27FC236}">
                <a16:creationId xmlns:a16="http://schemas.microsoft.com/office/drawing/2014/main" id="{77CBA817-4F4B-D375-4185-D2B6A4B97646}"/>
              </a:ext>
            </a:extLst>
          </p:cNvPr>
          <p:cNvSpPr>
            <a:spLocks noGrp="1"/>
          </p:cNvSpPr>
          <p:nvPr>
            <p:ph type="body" sz="quarter" idx="11" hasCustomPrompt="1"/>
          </p:nvPr>
        </p:nvSpPr>
        <p:spPr>
          <a:xfrm>
            <a:off x="573194" y="3163282"/>
            <a:ext cx="1939692" cy="864170"/>
          </a:xfrm>
        </p:spPr>
        <p:txBody>
          <a:bodyPr>
            <a:noAutofit/>
          </a:bodyPr>
          <a:lstStyle>
            <a:lvl1pPr>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3" name="Espace réservé du texte 29">
            <a:extLst>
              <a:ext uri="{FF2B5EF4-FFF2-40B4-BE49-F238E27FC236}">
                <a16:creationId xmlns:a16="http://schemas.microsoft.com/office/drawing/2014/main" id="{B2DE3B23-D53E-9910-39F5-3C344A62E722}"/>
              </a:ext>
            </a:extLst>
          </p:cNvPr>
          <p:cNvSpPr>
            <a:spLocks noGrp="1"/>
          </p:cNvSpPr>
          <p:nvPr>
            <p:ph type="body" sz="quarter" idx="12" hasCustomPrompt="1"/>
          </p:nvPr>
        </p:nvSpPr>
        <p:spPr>
          <a:xfrm>
            <a:off x="2855639" y="2540275"/>
            <a:ext cx="1296344" cy="504651"/>
          </a:xfrm>
        </p:spPr>
        <p:txBody>
          <a:bodyPr>
            <a:noAutofit/>
          </a:bodyPr>
          <a:lstStyle>
            <a:lvl1pPr>
              <a:defRPr sz="3200" b="1">
                <a:solidFill>
                  <a:srgbClr val="E94F35"/>
                </a:solidFill>
              </a:defRPr>
            </a:lvl1pPr>
          </a:lstStyle>
          <a:p>
            <a:pPr lvl="0"/>
            <a:r>
              <a:rPr lang="fr-FR"/>
              <a:t>000%</a:t>
            </a:r>
          </a:p>
        </p:txBody>
      </p:sp>
      <p:sp>
        <p:nvSpPr>
          <p:cNvPr id="35" name="Espace réservé du texte 29">
            <a:extLst>
              <a:ext uri="{FF2B5EF4-FFF2-40B4-BE49-F238E27FC236}">
                <a16:creationId xmlns:a16="http://schemas.microsoft.com/office/drawing/2014/main" id="{9A0A9B53-FF87-CBBD-E47B-7DBF7B5AD02A}"/>
              </a:ext>
            </a:extLst>
          </p:cNvPr>
          <p:cNvSpPr>
            <a:spLocks noGrp="1"/>
          </p:cNvSpPr>
          <p:nvPr>
            <p:ph type="body" sz="quarter" idx="14" hasCustomPrompt="1"/>
          </p:nvPr>
        </p:nvSpPr>
        <p:spPr>
          <a:xfrm>
            <a:off x="5231903" y="2540275"/>
            <a:ext cx="1296344" cy="504651"/>
          </a:xfrm>
        </p:spPr>
        <p:txBody>
          <a:bodyPr>
            <a:noAutofit/>
          </a:bodyPr>
          <a:lstStyle>
            <a:lvl1pPr>
              <a:defRPr sz="3200" b="1">
                <a:solidFill>
                  <a:srgbClr val="E94F35"/>
                </a:solidFill>
              </a:defRPr>
            </a:lvl1pPr>
          </a:lstStyle>
          <a:p>
            <a:pPr lvl="0"/>
            <a:r>
              <a:rPr lang="fr-FR"/>
              <a:t>000%</a:t>
            </a:r>
          </a:p>
        </p:txBody>
      </p:sp>
      <p:sp>
        <p:nvSpPr>
          <p:cNvPr id="40" name="Espace réservé pour une image  37">
            <a:extLst>
              <a:ext uri="{FF2B5EF4-FFF2-40B4-BE49-F238E27FC236}">
                <a16:creationId xmlns:a16="http://schemas.microsoft.com/office/drawing/2014/main" id="{F580E920-32DC-69B0-6FD2-836E218B4F78}"/>
              </a:ext>
            </a:extLst>
          </p:cNvPr>
          <p:cNvSpPr>
            <a:spLocks noGrp="1"/>
          </p:cNvSpPr>
          <p:nvPr>
            <p:ph type="pic" sz="quarter" idx="16"/>
          </p:nvPr>
        </p:nvSpPr>
        <p:spPr>
          <a:xfrm>
            <a:off x="7536160" y="836764"/>
            <a:ext cx="3960440" cy="5104963"/>
          </a:xfrm>
          <a:prstGeom prst="roundRect">
            <a:avLst>
              <a:gd name="adj" fmla="val 4050"/>
            </a:avLst>
          </a:prstGeom>
        </p:spPr>
        <p:txBody>
          <a:bodyPr/>
          <a:lstStyle/>
          <a:p>
            <a:endParaRPr lang="fr-FR"/>
          </a:p>
        </p:txBody>
      </p:sp>
      <p:pic>
        <p:nvPicPr>
          <p:cNvPr id="41" name="Image 40" descr="Une image contenant Caractère coloré, capture d’écran, art&#10;&#10;Description générée automatiquement">
            <a:extLst>
              <a:ext uri="{FF2B5EF4-FFF2-40B4-BE49-F238E27FC236}">
                <a16:creationId xmlns:a16="http://schemas.microsoft.com/office/drawing/2014/main" id="{4897DFA3-29F9-E567-7797-695735CCF4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1824" y="3645024"/>
            <a:ext cx="7772400" cy="5440679"/>
          </a:xfrm>
          <a:prstGeom prst="rect">
            <a:avLst/>
          </a:prstGeom>
        </p:spPr>
      </p:pic>
      <p:sp>
        <p:nvSpPr>
          <p:cNvPr id="50" name="Espace réservé du texte 31">
            <a:extLst>
              <a:ext uri="{FF2B5EF4-FFF2-40B4-BE49-F238E27FC236}">
                <a16:creationId xmlns:a16="http://schemas.microsoft.com/office/drawing/2014/main" id="{9CBFC7EA-FFFC-9C9A-A07D-96E7B1C85681}"/>
              </a:ext>
            </a:extLst>
          </p:cNvPr>
          <p:cNvSpPr>
            <a:spLocks noGrp="1"/>
          </p:cNvSpPr>
          <p:nvPr>
            <p:ph type="body" sz="quarter" idx="21" hasCustomPrompt="1"/>
          </p:nvPr>
        </p:nvSpPr>
        <p:spPr>
          <a:xfrm>
            <a:off x="1037754" y="5301208"/>
            <a:ext cx="3204212" cy="296717"/>
          </a:xfrm>
        </p:spPr>
        <p:txBody>
          <a:bodyPr anchor="ctr">
            <a:noAutofit/>
          </a:bodyPr>
          <a:lstStyle>
            <a:lvl1pPr algn="l">
              <a:defRPr sz="1200" b="1">
                <a:solidFill>
                  <a:srgbClr val="E94F35"/>
                </a:solidFill>
              </a:defRPr>
            </a:lvl1pPr>
            <a:lvl2pPr algn="l">
              <a:defRPr/>
            </a:lvl2pPr>
          </a:lstStyle>
          <a:p>
            <a:pPr lvl="0"/>
            <a:r>
              <a:rPr lang="en-US"/>
              <a:t>SOUS TITRE</a:t>
            </a: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2" name="Espace réservé du texte 31">
            <a:extLst>
              <a:ext uri="{FF2B5EF4-FFF2-40B4-BE49-F238E27FC236}">
                <a16:creationId xmlns:a16="http://schemas.microsoft.com/office/drawing/2014/main" id="{180175AE-2636-82C0-2F84-037610731F23}"/>
              </a:ext>
            </a:extLst>
          </p:cNvPr>
          <p:cNvSpPr>
            <a:spLocks noGrp="1"/>
          </p:cNvSpPr>
          <p:nvPr>
            <p:ph type="body" sz="quarter" idx="23" hasCustomPrompt="1"/>
          </p:nvPr>
        </p:nvSpPr>
        <p:spPr>
          <a:xfrm>
            <a:off x="2854278" y="3163282"/>
            <a:ext cx="1939692" cy="864170"/>
          </a:xfrm>
        </p:spPr>
        <p:txBody>
          <a:bodyPr>
            <a:noAutofit/>
          </a:bodyPr>
          <a:lstStyle>
            <a:lvl1pPr>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 name="Espace réservé du texte 31">
            <a:extLst>
              <a:ext uri="{FF2B5EF4-FFF2-40B4-BE49-F238E27FC236}">
                <a16:creationId xmlns:a16="http://schemas.microsoft.com/office/drawing/2014/main" id="{6F021FFC-1EEC-3429-6C21-73FFB7B8CCEE}"/>
              </a:ext>
            </a:extLst>
          </p:cNvPr>
          <p:cNvSpPr>
            <a:spLocks noGrp="1"/>
          </p:cNvSpPr>
          <p:nvPr>
            <p:ph type="body" sz="quarter" idx="24" hasCustomPrompt="1"/>
          </p:nvPr>
        </p:nvSpPr>
        <p:spPr>
          <a:xfrm>
            <a:off x="5233685" y="3163282"/>
            <a:ext cx="1939692" cy="864170"/>
          </a:xfrm>
        </p:spPr>
        <p:txBody>
          <a:bodyPr>
            <a:noAutofit/>
          </a:bodyPr>
          <a:lstStyle>
            <a:lvl1pPr>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4" name="Espace réservé du texte 31">
            <a:extLst>
              <a:ext uri="{FF2B5EF4-FFF2-40B4-BE49-F238E27FC236}">
                <a16:creationId xmlns:a16="http://schemas.microsoft.com/office/drawing/2014/main" id="{5F29E9A0-3AAA-376D-9599-83CB70E95061}"/>
              </a:ext>
            </a:extLst>
          </p:cNvPr>
          <p:cNvSpPr>
            <a:spLocks noGrp="1"/>
          </p:cNvSpPr>
          <p:nvPr>
            <p:ph type="body" sz="quarter" idx="25" hasCustomPrompt="1"/>
          </p:nvPr>
        </p:nvSpPr>
        <p:spPr>
          <a:xfrm>
            <a:off x="1037754" y="5625556"/>
            <a:ext cx="3204212" cy="658178"/>
          </a:xfrm>
        </p:spPr>
        <p:txBody>
          <a:bodyPr>
            <a:noAutofit/>
          </a:bodyPr>
          <a:lstStyle>
            <a:lvl1pPr algn="r">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5" name="Espace réservé du texte 2">
            <a:extLst>
              <a:ext uri="{FF2B5EF4-FFF2-40B4-BE49-F238E27FC236}">
                <a16:creationId xmlns:a16="http://schemas.microsoft.com/office/drawing/2014/main" id="{84737623-8059-5F28-D64D-07D9969EF0C6}"/>
              </a:ext>
            </a:extLst>
          </p:cNvPr>
          <p:cNvSpPr>
            <a:spLocks noGrp="1"/>
          </p:cNvSpPr>
          <p:nvPr>
            <p:ph type="body" sz="quarter" idx="26"/>
          </p:nvPr>
        </p:nvSpPr>
        <p:spPr>
          <a:xfrm>
            <a:off x="8616280" y="6541825"/>
            <a:ext cx="2880320" cy="216024"/>
          </a:xfrm>
        </p:spPr>
        <p:txBody>
          <a:bodyPr>
            <a:noAutofit/>
          </a:bodyPr>
          <a:lstStyle>
            <a:lvl1pPr>
              <a:defRPr sz="1000"/>
            </a:lvl1pPr>
          </a:lstStyle>
          <a:p>
            <a:r>
              <a:rPr lang="fr-FR" err="1"/>
              <a:t>Bachelor</a:t>
            </a:r>
            <a:r>
              <a:rPr lang="fr-FR"/>
              <a:t> Tourisme – IEFT Lyon / 7 janvier 2025</a:t>
            </a:r>
          </a:p>
        </p:txBody>
      </p:sp>
    </p:spTree>
    <p:extLst>
      <p:ext uri="{BB962C8B-B14F-4D97-AF65-F5344CB8AC3E}">
        <p14:creationId xmlns:p14="http://schemas.microsoft.com/office/powerpoint/2010/main" val="11413120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_Citation_2_E">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5E6CD085-7E2E-85F4-9A6D-25F50BD58E1F}"/>
              </a:ext>
            </a:extLst>
          </p:cNvPr>
          <p:cNvSpPr/>
          <p:nvPr userDrawn="1"/>
        </p:nvSpPr>
        <p:spPr>
          <a:xfrm flipH="1">
            <a:off x="0" y="0"/>
            <a:ext cx="4655840" cy="685800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Espace réservé du texte 51">
            <a:extLst>
              <a:ext uri="{FF2B5EF4-FFF2-40B4-BE49-F238E27FC236}">
                <a16:creationId xmlns:a16="http://schemas.microsoft.com/office/drawing/2014/main" id="{275965C8-BAB0-9A2F-548E-E499F51DF053}"/>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6" name="Image 5" descr="Une image contenant Graphique, Police, logo, symbole&#10;&#10;Description générée automatiquement">
            <a:extLst>
              <a:ext uri="{FF2B5EF4-FFF2-40B4-BE49-F238E27FC236}">
                <a16:creationId xmlns:a16="http://schemas.microsoft.com/office/drawing/2014/main" id="{A6556D8A-9DA1-F5AD-46E8-A3748CDFC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9" name="Titre 13">
            <a:extLst>
              <a:ext uri="{FF2B5EF4-FFF2-40B4-BE49-F238E27FC236}">
                <a16:creationId xmlns:a16="http://schemas.microsoft.com/office/drawing/2014/main" id="{C720F93B-FBA5-E501-0823-D107AF1E201D}"/>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0" name="Espace réservé du texte 31">
            <a:extLst>
              <a:ext uri="{FF2B5EF4-FFF2-40B4-BE49-F238E27FC236}">
                <a16:creationId xmlns:a16="http://schemas.microsoft.com/office/drawing/2014/main" id="{DA9277D2-85D2-09FA-5997-E6A046F2CCCE}"/>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1" name="Espace réservé du texte 31">
            <a:extLst>
              <a:ext uri="{FF2B5EF4-FFF2-40B4-BE49-F238E27FC236}">
                <a16:creationId xmlns:a16="http://schemas.microsoft.com/office/drawing/2014/main" id="{C02C01DC-F2AC-BF52-B7E6-1DC92C595078}"/>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3" name="Espace réservé pour une image  51">
            <a:extLst>
              <a:ext uri="{FF2B5EF4-FFF2-40B4-BE49-F238E27FC236}">
                <a16:creationId xmlns:a16="http://schemas.microsoft.com/office/drawing/2014/main" id="{3D2CD02E-CA68-2C78-A5A5-B81788C23A84}"/>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endParaRPr lang="fr-FR"/>
          </a:p>
        </p:txBody>
      </p:sp>
    </p:spTree>
    <p:extLst>
      <p:ext uri="{BB962C8B-B14F-4D97-AF65-F5344CB8AC3E}">
        <p14:creationId xmlns:p14="http://schemas.microsoft.com/office/powerpoint/2010/main" val="2123992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Citation_2_F">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id="{A81738DB-1920-73FD-E151-D89B95C35311}"/>
              </a:ext>
            </a:extLst>
          </p:cNvPr>
          <p:cNvSpPr/>
          <p:nvPr userDrawn="1"/>
        </p:nvSpPr>
        <p:spPr>
          <a:xfrm flipH="1">
            <a:off x="0" y="0"/>
            <a:ext cx="4655840" cy="685800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Espace réservé du texte 51">
            <a:extLst>
              <a:ext uri="{FF2B5EF4-FFF2-40B4-BE49-F238E27FC236}">
                <a16:creationId xmlns:a16="http://schemas.microsoft.com/office/drawing/2014/main" id="{CFBB238C-272B-BFF3-380F-1F4314DE51B0}"/>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10" name="Image 9" descr="Une image contenant Graphique, Police, logo, symbole&#10;&#10;Description générée automatiquement">
            <a:extLst>
              <a:ext uri="{FF2B5EF4-FFF2-40B4-BE49-F238E27FC236}">
                <a16:creationId xmlns:a16="http://schemas.microsoft.com/office/drawing/2014/main" id="{2FFC7D65-3FF3-5C42-0C5C-9CD8BFE041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1" name="Titre 13">
            <a:extLst>
              <a:ext uri="{FF2B5EF4-FFF2-40B4-BE49-F238E27FC236}">
                <a16:creationId xmlns:a16="http://schemas.microsoft.com/office/drawing/2014/main" id="{3253907F-8148-209E-2F2C-962599B11B25}"/>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2" name="Espace réservé du texte 31">
            <a:extLst>
              <a:ext uri="{FF2B5EF4-FFF2-40B4-BE49-F238E27FC236}">
                <a16:creationId xmlns:a16="http://schemas.microsoft.com/office/drawing/2014/main" id="{92EAB46F-CAAA-96DC-F1C4-DBBDF4A6D787}"/>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F742DDDB-D582-3F65-A715-4AB3E2A2E1D1}"/>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7D70DB7A-542C-BCCD-AFEE-18EED084C2FD}"/>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endParaRPr lang="fr-FR"/>
          </a:p>
        </p:txBody>
      </p:sp>
    </p:spTree>
    <p:extLst>
      <p:ext uri="{BB962C8B-B14F-4D97-AF65-F5344CB8AC3E}">
        <p14:creationId xmlns:p14="http://schemas.microsoft.com/office/powerpoint/2010/main" val="28674727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Citation_2_G">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44CBE94-C202-0DD4-C7B7-79D684580231}"/>
              </a:ext>
            </a:extLst>
          </p:cNvPr>
          <p:cNvSpPr/>
          <p:nvPr userDrawn="1"/>
        </p:nvSpPr>
        <p:spPr>
          <a:xfrm flipH="1">
            <a:off x="0" y="0"/>
            <a:ext cx="4655840" cy="685800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Espace réservé du texte 51">
            <a:extLst>
              <a:ext uri="{FF2B5EF4-FFF2-40B4-BE49-F238E27FC236}">
                <a16:creationId xmlns:a16="http://schemas.microsoft.com/office/drawing/2014/main" id="{5CE06D95-0A76-2E7D-AA1B-3788B6F651EB}"/>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9" name="Image 8" descr="Une image contenant Graphique, Police, logo, symbole&#10;&#10;Description générée automatiquement">
            <a:extLst>
              <a:ext uri="{FF2B5EF4-FFF2-40B4-BE49-F238E27FC236}">
                <a16:creationId xmlns:a16="http://schemas.microsoft.com/office/drawing/2014/main" id="{AE30A1D2-BF9F-6C0B-6675-69032B3E2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0" name="Titre 13">
            <a:extLst>
              <a:ext uri="{FF2B5EF4-FFF2-40B4-BE49-F238E27FC236}">
                <a16:creationId xmlns:a16="http://schemas.microsoft.com/office/drawing/2014/main" id="{A6F2F846-8CA3-BF0C-613A-2A377C8FE996}"/>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1" name="Espace réservé du texte 31">
            <a:extLst>
              <a:ext uri="{FF2B5EF4-FFF2-40B4-BE49-F238E27FC236}">
                <a16:creationId xmlns:a16="http://schemas.microsoft.com/office/drawing/2014/main" id="{345FD9F5-1976-6A85-8EE5-6EA7C94CEDBC}"/>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7F13A955-6EB1-43E8-1A37-816B0A3C90D1}"/>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27BB07F9-FC87-8C3A-323D-D5E872A01AEA}"/>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endParaRPr lang="fr-FR"/>
          </a:p>
        </p:txBody>
      </p:sp>
    </p:spTree>
    <p:extLst>
      <p:ext uri="{BB962C8B-B14F-4D97-AF65-F5344CB8AC3E}">
        <p14:creationId xmlns:p14="http://schemas.microsoft.com/office/powerpoint/2010/main" val="28866005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Citation_2_H">
    <p:spTree>
      <p:nvGrpSpPr>
        <p:cNvPr id="1" name=""/>
        <p:cNvGrpSpPr/>
        <p:nvPr/>
      </p:nvGrpSpPr>
      <p:grpSpPr>
        <a:xfrm>
          <a:off x="0" y="0"/>
          <a:ext cx="0" cy="0"/>
          <a:chOff x="0" y="0"/>
          <a:chExt cx="0" cy="0"/>
        </a:xfrm>
      </p:grpSpPr>
      <p:sp>
        <p:nvSpPr>
          <p:cNvPr id="6" name="Rectangle: Rounded Corners 3">
            <a:extLst>
              <a:ext uri="{FF2B5EF4-FFF2-40B4-BE49-F238E27FC236}">
                <a16:creationId xmlns:a16="http://schemas.microsoft.com/office/drawing/2014/main" id="{1AA1B7C8-3F09-6462-5E61-06C8FD509F82}"/>
              </a:ext>
            </a:extLst>
          </p:cNvPr>
          <p:cNvSpPr/>
          <p:nvPr userDrawn="1"/>
        </p:nvSpPr>
        <p:spPr>
          <a:xfrm flipH="1">
            <a:off x="0" y="0"/>
            <a:ext cx="4655840" cy="685800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Espace réservé du texte 51">
            <a:extLst>
              <a:ext uri="{FF2B5EF4-FFF2-40B4-BE49-F238E27FC236}">
                <a16:creationId xmlns:a16="http://schemas.microsoft.com/office/drawing/2014/main" id="{D826A1D1-9D11-1A24-876D-2A362D5C3551}"/>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10" name="Image 9" descr="Une image contenant Graphique, Police, logo, symbole&#10;&#10;Description générée automatiquement">
            <a:extLst>
              <a:ext uri="{FF2B5EF4-FFF2-40B4-BE49-F238E27FC236}">
                <a16:creationId xmlns:a16="http://schemas.microsoft.com/office/drawing/2014/main" id="{CB62851D-4471-A637-423D-4EF77AC39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11" name="Titre 13">
            <a:extLst>
              <a:ext uri="{FF2B5EF4-FFF2-40B4-BE49-F238E27FC236}">
                <a16:creationId xmlns:a16="http://schemas.microsoft.com/office/drawing/2014/main" id="{E15F9EEB-3E75-1C5C-1334-6C35029F4936}"/>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2" name="Espace réservé du texte 31">
            <a:extLst>
              <a:ext uri="{FF2B5EF4-FFF2-40B4-BE49-F238E27FC236}">
                <a16:creationId xmlns:a16="http://schemas.microsoft.com/office/drawing/2014/main" id="{2889E5B7-D825-3581-6023-156870319B79}"/>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B0346BDB-FA1C-DC57-E391-0AC77ABA036F}"/>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947FC9A5-B039-E958-C6EE-EF8E3B4CE059}"/>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endParaRPr lang="fr-FR"/>
          </a:p>
        </p:txBody>
      </p:sp>
    </p:spTree>
    <p:extLst>
      <p:ext uri="{BB962C8B-B14F-4D97-AF65-F5344CB8AC3E}">
        <p14:creationId xmlns:p14="http://schemas.microsoft.com/office/powerpoint/2010/main" val="4538446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Fin_Remerciements">
    <p:bg>
      <p:bgPr>
        <a:solidFill>
          <a:srgbClr val="F6FAEC">
            <a:alpha val="50000"/>
          </a:srgbClr>
        </a:solidFill>
        <a:effectLst/>
      </p:bgPr>
    </p:bg>
    <p:spTree>
      <p:nvGrpSpPr>
        <p:cNvPr id="1" name=""/>
        <p:cNvGrpSpPr/>
        <p:nvPr/>
      </p:nvGrpSpPr>
      <p:grpSpPr>
        <a:xfrm>
          <a:off x="0" y="0"/>
          <a:ext cx="0" cy="0"/>
          <a:chOff x="0" y="0"/>
          <a:chExt cx="0" cy="0"/>
        </a:xfrm>
      </p:grpSpPr>
      <p:pic>
        <p:nvPicPr>
          <p:cNvPr id="22" name="Image 21" descr="Une image contenant Graphique, Caractère coloré, art&#10;&#10;Description générée automatiquement">
            <a:extLst>
              <a:ext uri="{FF2B5EF4-FFF2-40B4-BE49-F238E27FC236}">
                <a16:creationId xmlns:a16="http://schemas.microsoft.com/office/drawing/2014/main" id="{CC512E93-8692-1726-5B38-88E37014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6251" y="4535567"/>
            <a:ext cx="2586360" cy="2101418"/>
          </a:xfrm>
          <a:prstGeom prst="rect">
            <a:avLst/>
          </a:prstGeom>
        </p:spPr>
      </p:pic>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2434444" y="1268760"/>
            <a:ext cx="7323112" cy="2304256"/>
          </a:xfrm>
        </p:spPr>
        <p:txBody>
          <a:bodyPr/>
          <a:lstStyle>
            <a:lvl1pPr marL="0" marR="0" indent="0" algn="ctr" defTabSz="914400" rtl="0" eaLnBrk="1" fontAlgn="auto" latinLnBrk="0" hangingPunct="1">
              <a:lnSpc>
                <a:spcPct val="90000"/>
              </a:lnSpc>
              <a:spcBef>
                <a:spcPct val="0"/>
              </a:spcBef>
              <a:spcAft>
                <a:spcPts val="0"/>
              </a:spcAft>
              <a:buClrTx/>
              <a:buSzTx/>
              <a:buFontTx/>
              <a:buNone/>
              <a:tabLst/>
              <a:defRPr>
                <a:latin typeface="Trebuchet MS" panose="020B0703020202090204" pitchFamily="34" charset="0"/>
              </a:defRPr>
            </a:lvl1pPr>
          </a:lstStyle>
          <a:p>
            <a:r>
              <a:rPr lang="fr-FR"/>
              <a:t>Merci</a:t>
            </a:r>
            <a:br>
              <a:rPr lang="fr-FR"/>
            </a:br>
            <a:r>
              <a:rPr lang="fr-FR"/>
              <a:t>de votre écoute.</a:t>
            </a:r>
          </a:p>
        </p:txBody>
      </p:sp>
      <p:sp>
        <p:nvSpPr>
          <p:cNvPr id="2" name="Espace réservé du texte 51">
            <a:extLst>
              <a:ext uri="{FF2B5EF4-FFF2-40B4-BE49-F238E27FC236}">
                <a16:creationId xmlns:a16="http://schemas.microsoft.com/office/drawing/2014/main" id="{503A90EA-C943-E048-1068-F2C82280F555}"/>
              </a:ext>
            </a:extLst>
          </p:cNvPr>
          <p:cNvSpPr>
            <a:spLocks noGrp="1"/>
          </p:cNvSpPr>
          <p:nvPr>
            <p:ph type="body" sz="quarter" idx="22" hasCustomPrompt="1"/>
          </p:nvPr>
        </p:nvSpPr>
        <p:spPr>
          <a:xfrm>
            <a:off x="4406163" y="3498890"/>
            <a:ext cx="3379673" cy="345860"/>
          </a:xfrm>
        </p:spPr>
        <p:txBody>
          <a:bodyPr>
            <a:noAutofit/>
          </a:bodyPr>
          <a:lstStyle>
            <a:lvl1pPr algn="ctr">
              <a:defRPr sz="1000">
                <a:solidFill>
                  <a:srgbClr val="294754"/>
                </a:solidFill>
              </a:defRPr>
            </a:lvl1pPr>
          </a:lstStyle>
          <a:p>
            <a:pPr lvl="0"/>
            <a:r>
              <a:rPr lang="fr-FR"/>
              <a:t>DES QUESTIONS ? NOUS SOMMES À VOTRE ÉCOUTE. </a:t>
            </a:r>
          </a:p>
        </p:txBody>
      </p:sp>
      <p:sp>
        <p:nvSpPr>
          <p:cNvPr id="6" name="ZoneTexte 5">
            <a:extLst>
              <a:ext uri="{FF2B5EF4-FFF2-40B4-BE49-F238E27FC236}">
                <a16:creationId xmlns:a16="http://schemas.microsoft.com/office/drawing/2014/main" id="{50F8A489-BD75-9A57-CB06-31406AC84C87}"/>
              </a:ext>
            </a:extLst>
          </p:cNvPr>
          <p:cNvSpPr txBox="1"/>
          <p:nvPr userDrawn="1"/>
        </p:nvSpPr>
        <p:spPr>
          <a:xfrm>
            <a:off x="1919536" y="5012549"/>
            <a:ext cx="3600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a:solidFill>
                  <a:srgbClr val="294754"/>
                </a:solidFill>
                <a:effectLst/>
                <a:latin typeface="Trebuchet MS" panose="020B0703020202090204" pitchFamily="34" charset="0"/>
              </a:rPr>
              <a:t>Réseau vélo et marche</a:t>
            </a:r>
            <a:endParaRPr lang="fr-FR" sz="1000">
              <a:solidFill>
                <a:srgbClr val="294754"/>
              </a:solidFill>
              <a:effectLst/>
              <a:latin typeface="Trebuchet MS" panose="020B0703020202090204" pitchFamily="34" charset="0"/>
            </a:endParaRPr>
          </a:p>
          <a:p>
            <a:r>
              <a:rPr lang="fr-FR" sz="1000">
                <a:solidFill>
                  <a:srgbClr val="294754"/>
                </a:solidFill>
                <a:latin typeface="Trebuchet MS" panose="020B0703020202090204" pitchFamily="34" charset="0"/>
              </a:rPr>
              <a:t>33 rue du Faubourg Montmartre,75009 Paris</a:t>
            </a:r>
          </a:p>
          <a:p>
            <a:endParaRPr lang="fr-FR" sz="1000">
              <a:solidFill>
                <a:srgbClr val="294754"/>
              </a:solidFill>
              <a:latin typeface="Trebuchet MS" panose="020B0703020202090204" pitchFamily="34" charset="0"/>
            </a:endParaRPr>
          </a:p>
          <a:p>
            <a:r>
              <a:rPr lang="fr-FR" sz="1000">
                <a:solidFill>
                  <a:srgbClr val="294754"/>
                </a:solidFill>
                <a:latin typeface="Trebuchet MS" panose="020B0703020202090204" pitchFamily="34" charset="0"/>
              </a:rPr>
              <a:t>09 72 56 85 05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err="1">
                <a:solidFill>
                  <a:srgbClr val="294754"/>
                </a:solidFill>
                <a:effectLst/>
                <a:latin typeface="Trebuchet MS" panose="020B0703020202090204" pitchFamily="34" charset="0"/>
                <a:hlinkClick r:id="rId3">
                  <a:extLst>
                    <a:ext uri="{A12FA001-AC4F-418D-AE19-62706E023703}">
                      <ahyp:hlinkClr xmlns:ahyp="http://schemas.microsoft.com/office/drawing/2018/hyperlinkcolor" val="tx"/>
                    </a:ext>
                  </a:extLst>
                </a:hlinkClick>
              </a:rPr>
              <a:t>info@reseau-velo-marche.org</a:t>
            </a:r>
            <a:endParaRPr lang="fr-FR" sz="1000">
              <a:solidFill>
                <a:srgbClr val="294754"/>
              </a:solidFill>
              <a:effectLst/>
              <a:latin typeface="Trebuchet MS" panose="020B0703020202090204" pitchFamily="34" charset="0"/>
            </a:endParaRPr>
          </a:p>
          <a:p>
            <a:endParaRPr lang="fr-FR" sz="1000">
              <a:solidFill>
                <a:srgbClr val="294754"/>
              </a:solidFill>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a:solidFill>
                  <a:srgbClr val="294754"/>
                </a:solidFill>
                <a:effectLst/>
                <a:latin typeface="Trebuchet MS" panose="020B0703020202090204" pitchFamily="34" charset="0"/>
                <a:hlinkClick r:id="rId4">
                  <a:extLst>
                    <a:ext uri="{A12FA001-AC4F-418D-AE19-62706E023703}">
                      <ahyp:hlinkClr xmlns:ahyp="http://schemas.microsoft.com/office/drawing/2018/hyperlinkcolor" val="tx"/>
                    </a:ext>
                  </a:extLst>
                </a:hlinkClick>
              </a:rPr>
              <a:t>www.reseau-velo-marche.org </a:t>
            </a:r>
            <a:endParaRPr lang="fr-FR" sz="1000">
              <a:solidFill>
                <a:srgbClr val="294754"/>
              </a:solidFill>
              <a:effectLst/>
              <a:latin typeface="Trebuchet MS" panose="020B0703020202090204" pitchFamily="34" charset="0"/>
            </a:endParaRPr>
          </a:p>
          <a:p>
            <a:endParaRPr lang="fr-FR" sz="1000">
              <a:solidFill>
                <a:srgbClr val="294754"/>
              </a:solidFill>
              <a:latin typeface="Trebuchet MS" panose="020B0703020202090204" pitchFamily="34" charset="0"/>
            </a:endParaRPr>
          </a:p>
        </p:txBody>
      </p:sp>
      <p:pic>
        <p:nvPicPr>
          <p:cNvPr id="7" name="Image 6" descr="Une image contenant texte, Police, Graphique, capture d’écran&#10;&#10;Description générée automatiquement">
            <a:extLst>
              <a:ext uri="{FF2B5EF4-FFF2-40B4-BE49-F238E27FC236}">
                <a16:creationId xmlns:a16="http://schemas.microsoft.com/office/drawing/2014/main" id="{DB723C97-5B57-DA78-F9A2-08B854A376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4472" y="4958936"/>
            <a:ext cx="1234118" cy="1430663"/>
          </a:xfrm>
          <a:prstGeom prst="rect">
            <a:avLst/>
          </a:prstGeom>
        </p:spPr>
      </p:pic>
      <p:pic>
        <p:nvPicPr>
          <p:cNvPr id="9" name="Image 8" descr="Une image contenant symbole, Police, cercle, Graphique&#10;&#10;Description générée automatiquement">
            <a:hlinkClick r:id="rId6"/>
            <a:extLst>
              <a:ext uri="{FF2B5EF4-FFF2-40B4-BE49-F238E27FC236}">
                <a16:creationId xmlns:a16="http://schemas.microsoft.com/office/drawing/2014/main" id="{A6FEE133-12E8-4246-AEE1-2F5F7626E7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31308" y="6175707"/>
            <a:ext cx="177800" cy="177800"/>
          </a:xfrm>
          <a:prstGeom prst="rect">
            <a:avLst/>
          </a:prstGeom>
        </p:spPr>
      </p:pic>
      <p:pic>
        <p:nvPicPr>
          <p:cNvPr id="11" name="Image 10" descr="Une image contenant symbole&#10;&#10;Description générée automatiquement">
            <a:hlinkClick r:id="rId8"/>
            <a:extLst>
              <a:ext uri="{FF2B5EF4-FFF2-40B4-BE49-F238E27FC236}">
                <a16:creationId xmlns:a16="http://schemas.microsoft.com/office/drawing/2014/main" id="{E5EA57F6-8290-2281-0C4B-8E6E66E84FC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07568" y="6179448"/>
            <a:ext cx="177800" cy="177800"/>
          </a:xfrm>
          <a:prstGeom prst="rect">
            <a:avLst/>
          </a:prstGeom>
        </p:spPr>
      </p:pic>
      <p:pic>
        <p:nvPicPr>
          <p:cNvPr id="13" name="Image 12" descr="Une image contenant symbole, cercle, Graphique&#10;&#10;Description générée automatiquement">
            <a:hlinkClick r:id="rId10"/>
            <a:extLst>
              <a:ext uri="{FF2B5EF4-FFF2-40B4-BE49-F238E27FC236}">
                <a16:creationId xmlns:a16="http://schemas.microsoft.com/office/drawing/2014/main" id="{0027AE7D-2C12-9265-4E9F-CB4FBB3921A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91544" y="6179448"/>
            <a:ext cx="177800" cy="177800"/>
          </a:xfrm>
          <a:prstGeom prst="rect">
            <a:avLst/>
          </a:prstGeom>
        </p:spPr>
      </p:pic>
    </p:spTree>
    <p:extLst>
      <p:ext uri="{BB962C8B-B14F-4D97-AF65-F5344CB8AC3E}">
        <p14:creationId xmlns:p14="http://schemas.microsoft.com/office/powerpoint/2010/main" val="2414995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Liste_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119B83C-2B28-619E-0E9A-31952D4998E0}"/>
              </a:ext>
            </a:extLst>
          </p:cNvPr>
          <p:cNvSpPr>
            <a:spLocks noGrp="1"/>
          </p:cNvSpPr>
          <p:nvPr>
            <p:ph idx="1"/>
          </p:nvPr>
        </p:nvSpPr>
        <p:spPr>
          <a:xfrm>
            <a:off x="576241" y="2492895"/>
            <a:ext cx="5287829" cy="368406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13">
            <a:extLst>
              <a:ext uri="{FF2B5EF4-FFF2-40B4-BE49-F238E27FC236}">
                <a16:creationId xmlns:a16="http://schemas.microsoft.com/office/drawing/2014/main" id="{C2240065-578E-74B7-E7AF-F2DDBD520A56}"/>
              </a:ext>
            </a:extLst>
          </p:cNvPr>
          <p:cNvSpPr>
            <a:spLocks noGrp="1"/>
          </p:cNvSpPr>
          <p:nvPr>
            <p:ph type="title" hasCustomPrompt="1"/>
          </p:nvPr>
        </p:nvSpPr>
        <p:spPr>
          <a:xfrm>
            <a:off x="573193" y="764704"/>
            <a:ext cx="10923407" cy="565944"/>
          </a:xfrm>
          <a:prstGeom prst="rect">
            <a:avLst/>
          </a:prstGeom>
        </p:spPr>
        <p:txBody>
          <a:bodyPr>
            <a:normAutofit/>
          </a:bodyPr>
          <a:lstStyle>
            <a:lvl1pPr algn="l">
              <a:defRPr sz="3200" b="1">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8" name="Espace réservé du texte 51">
            <a:extLst>
              <a:ext uri="{FF2B5EF4-FFF2-40B4-BE49-F238E27FC236}">
                <a16:creationId xmlns:a16="http://schemas.microsoft.com/office/drawing/2014/main" id="{DC724E95-BFF1-2667-6FB6-FF58489704FC}"/>
              </a:ext>
            </a:extLst>
          </p:cNvPr>
          <p:cNvSpPr>
            <a:spLocks noGrp="1"/>
          </p:cNvSpPr>
          <p:nvPr>
            <p:ph type="body" sz="quarter" idx="22" hasCustomPrompt="1"/>
          </p:nvPr>
        </p:nvSpPr>
        <p:spPr>
          <a:xfrm>
            <a:off x="573088" y="478427"/>
            <a:ext cx="1850504" cy="149225"/>
          </a:xfrm>
        </p:spPr>
        <p:txBody>
          <a:bodyPr>
            <a:noAutofit/>
          </a:bodyPr>
          <a:lstStyle>
            <a:lvl1pPr marL="0" indent="0">
              <a:buNone/>
              <a:defRPr sz="800" b="0"/>
            </a:lvl1pPr>
          </a:lstStyle>
          <a:p>
            <a:pPr lvl="0"/>
            <a:r>
              <a:rPr lang="fr-FR"/>
              <a:t>NOM DE LA PRESENTATION</a:t>
            </a:r>
          </a:p>
        </p:txBody>
      </p:sp>
      <p:sp>
        <p:nvSpPr>
          <p:cNvPr id="2" name="Espace réservé du contenu 2">
            <a:extLst>
              <a:ext uri="{FF2B5EF4-FFF2-40B4-BE49-F238E27FC236}">
                <a16:creationId xmlns:a16="http://schemas.microsoft.com/office/drawing/2014/main" id="{BF7942C9-1C11-1438-98E7-2ABB61B4C700}"/>
              </a:ext>
            </a:extLst>
          </p:cNvPr>
          <p:cNvSpPr>
            <a:spLocks noGrp="1"/>
          </p:cNvSpPr>
          <p:nvPr>
            <p:ph idx="23"/>
          </p:nvPr>
        </p:nvSpPr>
        <p:spPr>
          <a:xfrm>
            <a:off x="6327930" y="2492895"/>
            <a:ext cx="5173672" cy="368406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1">
            <a:extLst>
              <a:ext uri="{FF2B5EF4-FFF2-40B4-BE49-F238E27FC236}">
                <a16:creationId xmlns:a16="http://schemas.microsoft.com/office/drawing/2014/main" id="{E6EDDBF2-8A31-FB02-A4D6-273B2F3A7831}"/>
              </a:ext>
            </a:extLst>
          </p:cNvPr>
          <p:cNvSpPr>
            <a:spLocks noGrp="1"/>
          </p:cNvSpPr>
          <p:nvPr>
            <p:ph type="body" sz="quarter" idx="26" hasCustomPrompt="1"/>
          </p:nvPr>
        </p:nvSpPr>
        <p:spPr>
          <a:xfrm>
            <a:off x="573087" y="1694633"/>
            <a:ext cx="5287829" cy="654247"/>
          </a:xfrm>
        </p:spPr>
        <p:txBody>
          <a:bodyPr anchor="t">
            <a:noAutofit/>
          </a:bodyPr>
          <a:lstStyle>
            <a:lvl1pPr marL="0" indent="0" algn="l">
              <a:buNone/>
              <a:defRPr sz="1200" b="0">
                <a:solidFill>
                  <a:srgbClr val="294754"/>
                </a:solidFill>
              </a:defRPr>
            </a:lvl1pPr>
            <a:lvl2pPr algn="l">
              <a:defRPr/>
            </a:lvl2pPr>
          </a:lstStyle>
          <a:p>
            <a:pPr lvl="0"/>
            <a:r>
              <a:rPr lang="en-US" err="1"/>
              <a:t>Vivamus</a:t>
            </a:r>
            <a:r>
              <a:rPr lang="en-US"/>
              <a:t> </a:t>
            </a:r>
            <a:r>
              <a:rPr lang="en-US" err="1"/>
              <a:t>eleifend</a:t>
            </a:r>
            <a:r>
              <a:rPr lang="en-US"/>
              <a:t> lorem </a:t>
            </a:r>
            <a:r>
              <a:rPr lang="en-US" err="1"/>
              <a:t>commodo</a:t>
            </a:r>
            <a:r>
              <a:rPr lang="en-US"/>
              <a:t> </a:t>
            </a:r>
            <a:r>
              <a:rPr lang="en-US" err="1"/>
              <a:t>metus</a:t>
            </a:r>
            <a:r>
              <a:rPr lang="en-US"/>
              <a:t> </a:t>
            </a:r>
            <a:r>
              <a:rPr lang="en-US" err="1"/>
              <a:t>euismod</a:t>
            </a:r>
            <a:r>
              <a:rPr lang="en-US"/>
              <a:t> </a:t>
            </a:r>
            <a:r>
              <a:rPr lang="en-US" err="1"/>
              <a:t>aliquam</a:t>
            </a:r>
            <a:r>
              <a:rPr lang="en-US"/>
              <a:t> </a:t>
            </a:r>
            <a:r>
              <a:rPr lang="en-US" err="1"/>
              <a:t>eget</a:t>
            </a:r>
            <a:r>
              <a:rPr lang="en-US"/>
              <a:t> </a:t>
            </a:r>
            <a:r>
              <a:rPr lang="en-US" err="1"/>
              <a:t>ut</a:t>
            </a:r>
            <a:r>
              <a:rPr lang="en-US"/>
              <a:t> </a:t>
            </a:r>
            <a:r>
              <a:rPr lang="en-US" err="1"/>
              <a:t>enim</a:t>
            </a:r>
            <a:r>
              <a:rPr lang="en-US"/>
              <a:t>. </a:t>
            </a:r>
            <a:r>
              <a:rPr lang="en-US" err="1"/>
              <a:t>Mauris</a:t>
            </a:r>
            <a:r>
              <a:rPr lang="en-US"/>
              <a:t> ac </a:t>
            </a:r>
            <a:r>
              <a:rPr lang="en-US" err="1"/>
              <a:t>velit</a:t>
            </a:r>
            <a:r>
              <a:rPr lang="en-US"/>
              <a:t> </a:t>
            </a:r>
            <a:r>
              <a:rPr lang="en-US" err="1"/>
              <a:t>sodales</a:t>
            </a:r>
            <a:r>
              <a:rPr lang="en-US"/>
              <a:t> eros </a:t>
            </a:r>
            <a:r>
              <a:rPr lang="en-US" err="1"/>
              <a:t>laoreet</a:t>
            </a:r>
            <a:r>
              <a:rPr lang="en-US"/>
              <a:t> vestibulum. </a:t>
            </a:r>
            <a:r>
              <a:rPr lang="en-US" err="1"/>
              <a:t>Mauris</a:t>
            </a:r>
            <a:r>
              <a:rPr lang="en-US"/>
              <a:t> a libero vel </a:t>
            </a:r>
            <a:r>
              <a:rPr lang="en-US" err="1"/>
              <a:t>risus</a:t>
            </a:r>
            <a:r>
              <a:rPr lang="en-US"/>
              <a:t> </a:t>
            </a:r>
            <a:r>
              <a:rPr lang="en-US" err="1"/>
              <a:t>fringilla</a:t>
            </a:r>
            <a:r>
              <a:rPr lang="en-US"/>
              <a:t> gravida. </a:t>
            </a:r>
          </a:p>
        </p:txBody>
      </p:sp>
      <p:sp>
        <p:nvSpPr>
          <p:cNvPr id="5" name="Espace réservé du texte 31">
            <a:extLst>
              <a:ext uri="{FF2B5EF4-FFF2-40B4-BE49-F238E27FC236}">
                <a16:creationId xmlns:a16="http://schemas.microsoft.com/office/drawing/2014/main" id="{60CB93F1-3F8B-BEFE-9425-04A3FB79BAD1}"/>
              </a:ext>
            </a:extLst>
          </p:cNvPr>
          <p:cNvSpPr>
            <a:spLocks noGrp="1"/>
          </p:cNvSpPr>
          <p:nvPr>
            <p:ph type="body" sz="quarter" idx="27" hasCustomPrompt="1"/>
          </p:nvPr>
        </p:nvSpPr>
        <p:spPr>
          <a:xfrm>
            <a:off x="6317519" y="1694633"/>
            <a:ext cx="5173672" cy="654247"/>
          </a:xfrm>
        </p:spPr>
        <p:txBody>
          <a:bodyPr anchor="t">
            <a:noAutofit/>
          </a:bodyPr>
          <a:lstStyle>
            <a:lvl1pPr marL="0" indent="0" algn="l">
              <a:buNone/>
              <a:defRPr sz="1200" b="0">
                <a:solidFill>
                  <a:srgbClr val="294754"/>
                </a:solidFill>
              </a:defRPr>
            </a:lvl1pPr>
            <a:lvl2pPr algn="l">
              <a:defRPr/>
            </a:lvl2pPr>
          </a:lstStyle>
          <a:p>
            <a:pPr lvl="0"/>
            <a:r>
              <a:rPr lang="en-US" err="1"/>
              <a:t>Vivamus</a:t>
            </a:r>
            <a:r>
              <a:rPr lang="en-US"/>
              <a:t> </a:t>
            </a:r>
            <a:r>
              <a:rPr lang="en-US" err="1"/>
              <a:t>eleifend</a:t>
            </a:r>
            <a:r>
              <a:rPr lang="en-US"/>
              <a:t> lorem </a:t>
            </a:r>
            <a:r>
              <a:rPr lang="en-US" err="1"/>
              <a:t>commodo</a:t>
            </a:r>
            <a:r>
              <a:rPr lang="en-US"/>
              <a:t> </a:t>
            </a:r>
            <a:r>
              <a:rPr lang="en-US" err="1"/>
              <a:t>metus</a:t>
            </a:r>
            <a:r>
              <a:rPr lang="en-US"/>
              <a:t> </a:t>
            </a:r>
            <a:r>
              <a:rPr lang="en-US" err="1"/>
              <a:t>euismod</a:t>
            </a:r>
            <a:r>
              <a:rPr lang="en-US"/>
              <a:t> </a:t>
            </a:r>
            <a:r>
              <a:rPr lang="en-US" err="1"/>
              <a:t>aliquam</a:t>
            </a:r>
            <a:r>
              <a:rPr lang="en-US"/>
              <a:t> </a:t>
            </a:r>
            <a:r>
              <a:rPr lang="en-US" err="1"/>
              <a:t>eget</a:t>
            </a:r>
            <a:r>
              <a:rPr lang="en-US"/>
              <a:t> </a:t>
            </a:r>
            <a:r>
              <a:rPr lang="en-US" err="1"/>
              <a:t>ut</a:t>
            </a:r>
            <a:r>
              <a:rPr lang="en-US"/>
              <a:t> </a:t>
            </a:r>
            <a:r>
              <a:rPr lang="en-US" err="1"/>
              <a:t>enim</a:t>
            </a:r>
            <a:r>
              <a:rPr lang="en-US"/>
              <a:t>. </a:t>
            </a:r>
            <a:r>
              <a:rPr lang="en-US" err="1"/>
              <a:t>Mauris</a:t>
            </a:r>
            <a:r>
              <a:rPr lang="en-US"/>
              <a:t> ac </a:t>
            </a:r>
            <a:r>
              <a:rPr lang="en-US" err="1"/>
              <a:t>velit</a:t>
            </a:r>
            <a:r>
              <a:rPr lang="en-US"/>
              <a:t> </a:t>
            </a:r>
            <a:r>
              <a:rPr lang="en-US" err="1"/>
              <a:t>sodales</a:t>
            </a:r>
            <a:r>
              <a:rPr lang="en-US"/>
              <a:t> eros </a:t>
            </a:r>
            <a:r>
              <a:rPr lang="en-US" err="1"/>
              <a:t>laoreet</a:t>
            </a:r>
            <a:r>
              <a:rPr lang="en-US"/>
              <a:t> vestibulum. </a:t>
            </a:r>
            <a:r>
              <a:rPr lang="en-US" err="1"/>
              <a:t>Mauris</a:t>
            </a:r>
            <a:r>
              <a:rPr lang="en-US"/>
              <a:t> a libero vel </a:t>
            </a:r>
            <a:r>
              <a:rPr lang="en-US" err="1"/>
              <a:t>risus</a:t>
            </a:r>
            <a:r>
              <a:rPr lang="en-US"/>
              <a:t> </a:t>
            </a:r>
            <a:r>
              <a:rPr lang="en-US" err="1"/>
              <a:t>fringilla</a:t>
            </a:r>
            <a:r>
              <a:rPr lang="en-US"/>
              <a:t> gravida. </a:t>
            </a:r>
          </a:p>
        </p:txBody>
      </p:sp>
      <p:pic>
        <p:nvPicPr>
          <p:cNvPr id="6" name="Image 5" descr="Une image contenant Graphique, Police, logo, symbole&#10;&#10;Description générée automatiquement">
            <a:extLst>
              <a:ext uri="{FF2B5EF4-FFF2-40B4-BE49-F238E27FC236}">
                <a16:creationId xmlns:a16="http://schemas.microsoft.com/office/drawing/2014/main" id="{86486677-CDF9-8FB1-1291-C9A48B977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25029314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Liste_A">
    <p:spTree>
      <p:nvGrpSpPr>
        <p:cNvPr id="1" name=""/>
        <p:cNvGrpSpPr/>
        <p:nvPr/>
      </p:nvGrpSpPr>
      <p:grpSpPr>
        <a:xfrm>
          <a:off x="0" y="0"/>
          <a:ext cx="0" cy="0"/>
          <a:chOff x="0" y="0"/>
          <a:chExt cx="0" cy="0"/>
        </a:xfrm>
      </p:grpSpPr>
      <p:pic>
        <p:nvPicPr>
          <p:cNvPr id="9" name="Image 8" descr="Une image contenant Graphique, Police, logo, symbole&#10;&#10;Description générée automatiquement">
            <a:extLst>
              <a:ext uri="{FF2B5EF4-FFF2-40B4-BE49-F238E27FC236}">
                <a16:creationId xmlns:a16="http://schemas.microsoft.com/office/drawing/2014/main" id="{9687992A-1BD4-B720-0647-4C9E972741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1" name="Espace réservé pour une image  37">
            <a:extLst>
              <a:ext uri="{FF2B5EF4-FFF2-40B4-BE49-F238E27FC236}">
                <a16:creationId xmlns:a16="http://schemas.microsoft.com/office/drawing/2014/main" id="{3C84835F-9AC2-794D-47BF-FD6D7D70426E}"/>
              </a:ext>
            </a:extLst>
          </p:cNvPr>
          <p:cNvSpPr>
            <a:spLocks noGrp="1"/>
          </p:cNvSpPr>
          <p:nvPr>
            <p:ph type="pic" sz="quarter" idx="16"/>
          </p:nvPr>
        </p:nvSpPr>
        <p:spPr>
          <a:xfrm>
            <a:off x="7104113" y="1604356"/>
            <a:ext cx="4392487" cy="4704964"/>
          </a:xfrm>
          <a:prstGeom prst="roundRect">
            <a:avLst>
              <a:gd name="adj" fmla="val 4050"/>
            </a:avLst>
          </a:prstGeom>
        </p:spPr>
        <p:txBody>
          <a:bodyPr/>
          <a:lstStyle>
            <a:lvl1pPr marL="0" indent="0">
              <a:buNone/>
              <a:defRPr/>
            </a:lvl1pPr>
          </a:lstStyle>
          <a:p>
            <a:endParaRPr lang="fr-FR"/>
          </a:p>
        </p:txBody>
      </p:sp>
      <p:pic>
        <p:nvPicPr>
          <p:cNvPr id="2" name="Image 1" descr="Une image contenant Graphique, Caractère coloré, graphisme, cercle&#10;&#10;Description générée automatiquement">
            <a:extLst>
              <a:ext uri="{FF2B5EF4-FFF2-40B4-BE49-F238E27FC236}">
                <a16:creationId xmlns:a16="http://schemas.microsoft.com/office/drawing/2014/main" id="{ADA97678-30D1-4460-319C-BE8ED235C7A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H="1">
            <a:off x="9012446" y="3809928"/>
            <a:ext cx="3183919" cy="3048072"/>
          </a:xfrm>
          <a:prstGeom prst="rect">
            <a:avLst/>
          </a:prstGeom>
        </p:spPr>
      </p:pic>
      <p:sp>
        <p:nvSpPr>
          <p:cNvPr id="3" name="Titre 13">
            <a:extLst>
              <a:ext uri="{FF2B5EF4-FFF2-40B4-BE49-F238E27FC236}">
                <a16:creationId xmlns:a16="http://schemas.microsoft.com/office/drawing/2014/main" id="{E30A2C56-286E-77B0-766E-ECF862CF0599}"/>
              </a:ext>
            </a:extLst>
          </p:cNvPr>
          <p:cNvSpPr>
            <a:spLocks noGrp="1"/>
          </p:cNvSpPr>
          <p:nvPr>
            <p:ph type="title" hasCustomPrompt="1"/>
          </p:nvPr>
        </p:nvSpPr>
        <p:spPr>
          <a:xfrm>
            <a:off x="573193" y="764704"/>
            <a:ext cx="10923407" cy="565944"/>
          </a:xfrm>
          <a:prstGeom prst="rect">
            <a:avLst/>
          </a:prstGeom>
        </p:spPr>
        <p:txBody>
          <a:bodyPr>
            <a:normAutofit/>
          </a:bodyPr>
          <a:lstStyle>
            <a:lvl1pPr algn="l">
              <a:defRPr sz="3200" b="1">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4" name="Espace réservé du texte 51">
            <a:extLst>
              <a:ext uri="{FF2B5EF4-FFF2-40B4-BE49-F238E27FC236}">
                <a16:creationId xmlns:a16="http://schemas.microsoft.com/office/drawing/2014/main" id="{EB67D8B0-B080-ED46-18E5-343AED9F4A2F}"/>
              </a:ext>
            </a:extLst>
          </p:cNvPr>
          <p:cNvSpPr>
            <a:spLocks noGrp="1"/>
          </p:cNvSpPr>
          <p:nvPr>
            <p:ph type="body" sz="quarter" idx="22" hasCustomPrompt="1"/>
          </p:nvPr>
        </p:nvSpPr>
        <p:spPr>
          <a:xfrm>
            <a:off x="573088" y="478427"/>
            <a:ext cx="1850504" cy="149225"/>
          </a:xfrm>
        </p:spPr>
        <p:txBody>
          <a:bodyPr>
            <a:noAutofit/>
          </a:bodyPr>
          <a:lstStyle>
            <a:lvl1pPr marL="0" indent="0">
              <a:buNone/>
              <a:defRPr sz="800" b="0"/>
            </a:lvl1pPr>
          </a:lstStyle>
          <a:p>
            <a:pPr lvl="0"/>
            <a:r>
              <a:rPr lang="fr-FR"/>
              <a:t>NOM DE LA PRESENTATION</a:t>
            </a:r>
          </a:p>
        </p:txBody>
      </p:sp>
      <p:sp>
        <p:nvSpPr>
          <p:cNvPr id="5" name="Espace réservé du texte 31">
            <a:extLst>
              <a:ext uri="{FF2B5EF4-FFF2-40B4-BE49-F238E27FC236}">
                <a16:creationId xmlns:a16="http://schemas.microsoft.com/office/drawing/2014/main" id="{F919CE0A-064B-49C9-60C4-B98C190FC744}"/>
              </a:ext>
            </a:extLst>
          </p:cNvPr>
          <p:cNvSpPr>
            <a:spLocks noGrp="1"/>
          </p:cNvSpPr>
          <p:nvPr>
            <p:ph type="body" sz="quarter" idx="25" hasCustomPrompt="1"/>
          </p:nvPr>
        </p:nvSpPr>
        <p:spPr>
          <a:xfrm>
            <a:off x="573088" y="1805493"/>
            <a:ext cx="6315000" cy="296717"/>
          </a:xfrm>
        </p:spPr>
        <p:txBody>
          <a:bodyPr anchor="t">
            <a:noAutofit/>
          </a:bodyPr>
          <a:lstStyle>
            <a:lvl1pPr marL="0" indent="0" algn="l">
              <a:buNone/>
              <a:defRPr sz="1200" b="1">
                <a:solidFill>
                  <a:srgbClr val="E94F35"/>
                </a:solidFill>
              </a:defRPr>
            </a:lvl1pPr>
            <a:lvl2pPr algn="l">
              <a:defRPr/>
            </a:lvl2pPr>
          </a:lstStyle>
          <a:p>
            <a:pPr lvl="0"/>
            <a:r>
              <a:rPr lang="en-US"/>
              <a:t>SOUS TITRE</a:t>
            </a:r>
          </a:p>
        </p:txBody>
      </p:sp>
      <p:sp>
        <p:nvSpPr>
          <p:cNvPr id="6" name="Espace réservé du contenu 2">
            <a:extLst>
              <a:ext uri="{FF2B5EF4-FFF2-40B4-BE49-F238E27FC236}">
                <a16:creationId xmlns:a16="http://schemas.microsoft.com/office/drawing/2014/main" id="{9585FF4A-A472-2CF9-03C7-F720F0A5E903}"/>
              </a:ext>
            </a:extLst>
          </p:cNvPr>
          <p:cNvSpPr>
            <a:spLocks noGrp="1"/>
          </p:cNvSpPr>
          <p:nvPr>
            <p:ph idx="1"/>
          </p:nvPr>
        </p:nvSpPr>
        <p:spPr>
          <a:xfrm>
            <a:off x="569414" y="2237540"/>
            <a:ext cx="6315000" cy="40717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56067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2_Cards_3">
    <p:bg>
      <p:bgRef idx="1001">
        <a:schemeClr val="bg1"/>
      </p:bgRef>
    </p:bg>
    <p:spTree>
      <p:nvGrpSpPr>
        <p:cNvPr id="1" name=""/>
        <p:cNvGrpSpPr/>
        <p:nvPr/>
      </p:nvGrpSpPr>
      <p:grpSpPr>
        <a:xfrm>
          <a:off x="0" y="0"/>
          <a:ext cx="0" cy="0"/>
          <a:chOff x="0" y="0"/>
          <a:chExt cx="0" cy="0"/>
        </a:xfrm>
      </p:grpSpPr>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4" name="Espace réservé du texte 51">
            <a:extLst>
              <a:ext uri="{FF2B5EF4-FFF2-40B4-BE49-F238E27FC236}">
                <a16:creationId xmlns:a16="http://schemas.microsoft.com/office/drawing/2014/main" id="{C0395C6A-35DB-021C-DC24-2439E5D7409F}"/>
              </a:ext>
            </a:extLst>
          </p:cNvPr>
          <p:cNvSpPr>
            <a:spLocks noGrp="1"/>
          </p:cNvSpPr>
          <p:nvPr>
            <p:ph type="body" sz="quarter" idx="23"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5" name="Titre 13">
            <a:extLst>
              <a:ext uri="{FF2B5EF4-FFF2-40B4-BE49-F238E27FC236}">
                <a16:creationId xmlns:a16="http://schemas.microsoft.com/office/drawing/2014/main" id="{85BAD125-BFF3-0308-66CA-22494776DC7A}"/>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22" name="Espace réservé du texte 31">
            <a:extLst>
              <a:ext uri="{FF2B5EF4-FFF2-40B4-BE49-F238E27FC236}">
                <a16:creationId xmlns:a16="http://schemas.microsoft.com/office/drawing/2014/main" id="{42EC0F43-3EFD-118B-747C-4856B57D57C5}"/>
              </a:ext>
            </a:extLst>
          </p:cNvPr>
          <p:cNvSpPr>
            <a:spLocks noGrp="1"/>
          </p:cNvSpPr>
          <p:nvPr>
            <p:ph type="body" sz="quarter" idx="45" hasCustomPrompt="1"/>
          </p:nvPr>
        </p:nvSpPr>
        <p:spPr>
          <a:xfrm>
            <a:off x="573088" y="1693887"/>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5779450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Slide Sommaire">
    <p:bg>
      <p:bgPr>
        <a:solidFill>
          <a:srgbClr val="F6FAEC">
            <a:alpha val="50000"/>
          </a:srgbClr>
        </a:solidFill>
        <a:effectLst/>
      </p:bgPr>
    </p:bg>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4928F15D-0202-ECBA-C3CE-36D2FD52671C}"/>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15" name="Espace réservé du texte 51">
            <a:extLst>
              <a:ext uri="{FF2B5EF4-FFF2-40B4-BE49-F238E27FC236}">
                <a16:creationId xmlns:a16="http://schemas.microsoft.com/office/drawing/2014/main" id="{D3F7E013-E578-FC7A-736F-9CA3C960DE10}"/>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6" name="Espace réservé du texte 29">
            <a:extLst>
              <a:ext uri="{FF2B5EF4-FFF2-40B4-BE49-F238E27FC236}">
                <a16:creationId xmlns:a16="http://schemas.microsoft.com/office/drawing/2014/main" id="{4744AF98-17ED-0A39-FDDD-19CAD10EC1A9}"/>
              </a:ext>
            </a:extLst>
          </p:cNvPr>
          <p:cNvSpPr>
            <a:spLocks noGrp="1"/>
          </p:cNvSpPr>
          <p:nvPr>
            <p:ph type="body" sz="quarter" idx="10" hasCustomPrompt="1"/>
          </p:nvPr>
        </p:nvSpPr>
        <p:spPr>
          <a:xfrm>
            <a:off x="573194" y="1988840"/>
            <a:ext cx="1296344" cy="504651"/>
          </a:xfrm>
        </p:spPr>
        <p:txBody>
          <a:bodyPr>
            <a:noAutofit/>
          </a:bodyPr>
          <a:lstStyle>
            <a:lvl1pPr>
              <a:defRPr sz="3200" b="1">
                <a:solidFill>
                  <a:srgbClr val="E94F35"/>
                </a:solidFill>
              </a:defRPr>
            </a:lvl1pPr>
          </a:lstStyle>
          <a:p>
            <a:pPr lvl="0"/>
            <a:r>
              <a:rPr lang="fr-FR"/>
              <a:t>01</a:t>
            </a:r>
          </a:p>
        </p:txBody>
      </p:sp>
      <p:sp>
        <p:nvSpPr>
          <p:cNvPr id="18" name="Espace réservé du texte 29">
            <a:extLst>
              <a:ext uri="{FF2B5EF4-FFF2-40B4-BE49-F238E27FC236}">
                <a16:creationId xmlns:a16="http://schemas.microsoft.com/office/drawing/2014/main" id="{78A43804-2CB2-4DEB-98CA-0140F238E94C}"/>
              </a:ext>
            </a:extLst>
          </p:cNvPr>
          <p:cNvSpPr>
            <a:spLocks noGrp="1"/>
          </p:cNvSpPr>
          <p:nvPr>
            <p:ph type="body" sz="quarter" idx="23" hasCustomPrompt="1"/>
          </p:nvPr>
        </p:nvSpPr>
        <p:spPr>
          <a:xfrm>
            <a:off x="3638332" y="1988840"/>
            <a:ext cx="1296344" cy="504651"/>
          </a:xfrm>
        </p:spPr>
        <p:txBody>
          <a:bodyPr>
            <a:noAutofit/>
          </a:bodyPr>
          <a:lstStyle>
            <a:lvl1pPr>
              <a:defRPr sz="3200" b="1">
                <a:solidFill>
                  <a:srgbClr val="E94F35"/>
                </a:solidFill>
              </a:defRPr>
            </a:lvl1pPr>
          </a:lstStyle>
          <a:p>
            <a:pPr lvl="0"/>
            <a:r>
              <a:rPr lang="fr-FR"/>
              <a:t>02</a:t>
            </a:r>
          </a:p>
        </p:txBody>
      </p:sp>
      <p:sp>
        <p:nvSpPr>
          <p:cNvPr id="19" name="Espace réservé du texte 29">
            <a:extLst>
              <a:ext uri="{FF2B5EF4-FFF2-40B4-BE49-F238E27FC236}">
                <a16:creationId xmlns:a16="http://schemas.microsoft.com/office/drawing/2014/main" id="{9B6711DD-6B4D-CC2F-BB93-5B58F845633D}"/>
              </a:ext>
            </a:extLst>
          </p:cNvPr>
          <p:cNvSpPr>
            <a:spLocks noGrp="1"/>
          </p:cNvSpPr>
          <p:nvPr>
            <p:ph type="body" sz="quarter" idx="24" hasCustomPrompt="1"/>
          </p:nvPr>
        </p:nvSpPr>
        <p:spPr>
          <a:xfrm>
            <a:off x="6703470" y="1988840"/>
            <a:ext cx="1296344" cy="504651"/>
          </a:xfrm>
        </p:spPr>
        <p:txBody>
          <a:bodyPr>
            <a:noAutofit/>
          </a:bodyPr>
          <a:lstStyle>
            <a:lvl1pPr>
              <a:defRPr sz="3200" b="1">
                <a:solidFill>
                  <a:srgbClr val="E94F35"/>
                </a:solidFill>
              </a:defRPr>
            </a:lvl1pPr>
          </a:lstStyle>
          <a:p>
            <a:pPr lvl="0"/>
            <a:r>
              <a:rPr lang="fr-FR"/>
              <a:t>03</a:t>
            </a:r>
          </a:p>
        </p:txBody>
      </p:sp>
      <p:sp>
        <p:nvSpPr>
          <p:cNvPr id="21" name="Espace réservé du texte 29">
            <a:extLst>
              <a:ext uri="{FF2B5EF4-FFF2-40B4-BE49-F238E27FC236}">
                <a16:creationId xmlns:a16="http://schemas.microsoft.com/office/drawing/2014/main" id="{F2C260F6-949D-2D18-FBDE-CF8E92F200B2}"/>
              </a:ext>
            </a:extLst>
          </p:cNvPr>
          <p:cNvSpPr>
            <a:spLocks noGrp="1"/>
          </p:cNvSpPr>
          <p:nvPr>
            <p:ph type="body" sz="quarter" idx="26" hasCustomPrompt="1"/>
          </p:nvPr>
        </p:nvSpPr>
        <p:spPr>
          <a:xfrm>
            <a:off x="573194" y="4224119"/>
            <a:ext cx="1296344" cy="504651"/>
          </a:xfrm>
        </p:spPr>
        <p:txBody>
          <a:bodyPr>
            <a:noAutofit/>
          </a:bodyPr>
          <a:lstStyle>
            <a:lvl1pPr>
              <a:defRPr sz="3200" b="1">
                <a:solidFill>
                  <a:srgbClr val="E94F35"/>
                </a:solidFill>
              </a:defRPr>
            </a:lvl1pPr>
          </a:lstStyle>
          <a:p>
            <a:pPr lvl="0"/>
            <a:r>
              <a:rPr lang="fr-FR"/>
              <a:t>04</a:t>
            </a:r>
          </a:p>
        </p:txBody>
      </p:sp>
      <p:sp>
        <p:nvSpPr>
          <p:cNvPr id="22" name="Espace réservé du texte 29">
            <a:extLst>
              <a:ext uri="{FF2B5EF4-FFF2-40B4-BE49-F238E27FC236}">
                <a16:creationId xmlns:a16="http://schemas.microsoft.com/office/drawing/2014/main" id="{42315582-411E-2D0A-99AD-EBDD976985E1}"/>
              </a:ext>
            </a:extLst>
          </p:cNvPr>
          <p:cNvSpPr>
            <a:spLocks noGrp="1"/>
          </p:cNvSpPr>
          <p:nvPr>
            <p:ph type="body" sz="quarter" idx="27" hasCustomPrompt="1"/>
          </p:nvPr>
        </p:nvSpPr>
        <p:spPr>
          <a:xfrm>
            <a:off x="3638332" y="4224119"/>
            <a:ext cx="1296344" cy="504651"/>
          </a:xfrm>
        </p:spPr>
        <p:txBody>
          <a:bodyPr>
            <a:noAutofit/>
          </a:bodyPr>
          <a:lstStyle>
            <a:lvl1pPr>
              <a:defRPr sz="3200" b="1">
                <a:solidFill>
                  <a:srgbClr val="E94F35"/>
                </a:solidFill>
              </a:defRPr>
            </a:lvl1pPr>
          </a:lstStyle>
          <a:p>
            <a:pPr lvl="0"/>
            <a:r>
              <a:rPr lang="fr-FR"/>
              <a:t>05</a:t>
            </a:r>
          </a:p>
        </p:txBody>
      </p:sp>
      <p:sp>
        <p:nvSpPr>
          <p:cNvPr id="23" name="Espace réservé du texte 29">
            <a:extLst>
              <a:ext uri="{FF2B5EF4-FFF2-40B4-BE49-F238E27FC236}">
                <a16:creationId xmlns:a16="http://schemas.microsoft.com/office/drawing/2014/main" id="{44D643A3-6717-5572-9C59-00C2790FF90C}"/>
              </a:ext>
            </a:extLst>
          </p:cNvPr>
          <p:cNvSpPr>
            <a:spLocks noGrp="1"/>
          </p:cNvSpPr>
          <p:nvPr>
            <p:ph type="body" sz="quarter" idx="28" hasCustomPrompt="1"/>
          </p:nvPr>
        </p:nvSpPr>
        <p:spPr>
          <a:xfrm>
            <a:off x="6703470" y="4224119"/>
            <a:ext cx="1296344" cy="504651"/>
          </a:xfrm>
        </p:spPr>
        <p:txBody>
          <a:bodyPr>
            <a:noAutofit/>
          </a:bodyPr>
          <a:lstStyle>
            <a:lvl1pPr>
              <a:defRPr sz="3200" b="1">
                <a:solidFill>
                  <a:srgbClr val="E94F35"/>
                </a:solidFill>
              </a:defRPr>
            </a:lvl1pPr>
          </a:lstStyle>
          <a:p>
            <a:pPr lvl="0"/>
            <a:r>
              <a:rPr lang="fr-FR"/>
              <a:t>06</a:t>
            </a:r>
          </a:p>
        </p:txBody>
      </p:sp>
      <p:sp>
        <p:nvSpPr>
          <p:cNvPr id="25" name="Espace réservé du texte 31">
            <a:extLst>
              <a:ext uri="{FF2B5EF4-FFF2-40B4-BE49-F238E27FC236}">
                <a16:creationId xmlns:a16="http://schemas.microsoft.com/office/drawing/2014/main" id="{02B05832-7AC9-805D-98B9-1047B24D4218}"/>
              </a:ext>
            </a:extLst>
          </p:cNvPr>
          <p:cNvSpPr>
            <a:spLocks noGrp="1"/>
          </p:cNvSpPr>
          <p:nvPr>
            <p:ph type="body" sz="quarter" idx="21" hasCustomPrompt="1"/>
          </p:nvPr>
        </p:nvSpPr>
        <p:spPr>
          <a:xfrm>
            <a:off x="573088"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01 DE LA PRESENTATION</a:t>
            </a:r>
          </a:p>
        </p:txBody>
      </p:sp>
      <p:sp>
        <p:nvSpPr>
          <p:cNvPr id="27" name="Espace réservé du texte 31">
            <a:extLst>
              <a:ext uri="{FF2B5EF4-FFF2-40B4-BE49-F238E27FC236}">
                <a16:creationId xmlns:a16="http://schemas.microsoft.com/office/drawing/2014/main" id="{53AEB1C4-99CF-3053-9649-3C32949C7526}"/>
              </a:ext>
            </a:extLst>
          </p:cNvPr>
          <p:cNvSpPr>
            <a:spLocks noGrp="1"/>
          </p:cNvSpPr>
          <p:nvPr>
            <p:ph type="body" sz="quarter" idx="30" hasCustomPrompt="1"/>
          </p:nvPr>
        </p:nvSpPr>
        <p:spPr>
          <a:xfrm>
            <a:off x="3611255"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02 DE LA PRESENTATION</a:t>
            </a:r>
          </a:p>
        </p:txBody>
      </p:sp>
      <p:sp>
        <p:nvSpPr>
          <p:cNvPr id="28" name="Espace réservé du texte 31">
            <a:extLst>
              <a:ext uri="{FF2B5EF4-FFF2-40B4-BE49-F238E27FC236}">
                <a16:creationId xmlns:a16="http://schemas.microsoft.com/office/drawing/2014/main" id="{BA349A87-1300-91C9-010A-2A403A6C37F8}"/>
              </a:ext>
            </a:extLst>
          </p:cNvPr>
          <p:cNvSpPr>
            <a:spLocks noGrp="1"/>
          </p:cNvSpPr>
          <p:nvPr>
            <p:ph type="body" sz="quarter" idx="31" hasCustomPrompt="1"/>
          </p:nvPr>
        </p:nvSpPr>
        <p:spPr>
          <a:xfrm>
            <a:off x="6649423"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03 DE LA PRESENTATION</a:t>
            </a:r>
          </a:p>
        </p:txBody>
      </p:sp>
      <p:sp>
        <p:nvSpPr>
          <p:cNvPr id="29" name="Espace réservé du texte 31">
            <a:extLst>
              <a:ext uri="{FF2B5EF4-FFF2-40B4-BE49-F238E27FC236}">
                <a16:creationId xmlns:a16="http://schemas.microsoft.com/office/drawing/2014/main" id="{DE648FED-0588-FD7E-AF20-FA1E572726C1}"/>
              </a:ext>
            </a:extLst>
          </p:cNvPr>
          <p:cNvSpPr>
            <a:spLocks noGrp="1"/>
          </p:cNvSpPr>
          <p:nvPr>
            <p:ph type="body" sz="quarter" idx="32" hasCustomPrompt="1"/>
          </p:nvPr>
        </p:nvSpPr>
        <p:spPr>
          <a:xfrm>
            <a:off x="573088"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04 DE LA PRESENTATION</a:t>
            </a:r>
          </a:p>
        </p:txBody>
      </p:sp>
      <p:sp>
        <p:nvSpPr>
          <p:cNvPr id="31" name="Espace réservé du texte 31">
            <a:extLst>
              <a:ext uri="{FF2B5EF4-FFF2-40B4-BE49-F238E27FC236}">
                <a16:creationId xmlns:a16="http://schemas.microsoft.com/office/drawing/2014/main" id="{4DE57A12-163A-55FB-C2D3-CB5B5B2DEDDE}"/>
              </a:ext>
            </a:extLst>
          </p:cNvPr>
          <p:cNvSpPr>
            <a:spLocks noGrp="1"/>
          </p:cNvSpPr>
          <p:nvPr>
            <p:ph type="body" sz="quarter" idx="33" hasCustomPrompt="1"/>
          </p:nvPr>
        </p:nvSpPr>
        <p:spPr>
          <a:xfrm>
            <a:off x="3611255"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05 DE LA PRESENTATION</a:t>
            </a:r>
          </a:p>
        </p:txBody>
      </p:sp>
      <p:sp>
        <p:nvSpPr>
          <p:cNvPr id="37" name="Espace réservé du texte 31">
            <a:extLst>
              <a:ext uri="{FF2B5EF4-FFF2-40B4-BE49-F238E27FC236}">
                <a16:creationId xmlns:a16="http://schemas.microsoft.com/office/drawing/2014/main" id="{183BD4D8-6EF8-7AD2-F801-25F328784382}"/>
              </a:ext>
            </a:extLst>
          </p:cNvPr>
          <p:cNvSpPr>
            <a:spLocks noGrp="1"/>
          </p:cNvSpPr>
          <p:nvPr>
            <p:ph type="body" sz="quarter" idx="34" hasCustomPrompt="1"/>
          </p:nvPr>
        </p:nvSpPr>
        <p:spPr>
          <a:xfrm>
            <a:off x="6649423"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06 DE LA PRESENTATION</a:t>
            </a:r>
          </a:p>
        </p:txBody>
      </p:sp>
      <p:pic>
        <p:nvPicPr>
          <p:cNvPr id="46" name="Image 45" descr="Une image contenant Graphique, Caractère coloré&#10;&#10;Description générée automatiquement">
            <a:extLst>
              <a:ext uri="{FF2B5EF4-FFF2-40B4-BE49-F238E27FC236}">
                <a16:creationId xmlns:a16="http://schemas.microsoft.com/office/drawing/2014/main" id="{FE220641-F13F-5A12-1971-FC009211A9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523246">
            <a:off x="6948573" y="1353926"/>
            <a:ext cx="11609631" cy="3749286"/>
          </a:xfrm>
          <a:prstGeom prst="rect">
            <a:avLst/>
          </a:prstGeom>
        </p:spPr>
      </p:pic>
    </p:spTree>
    <p:extLst>
      <p:ext uri="{BB962C8B-B14F-4D97-AF65-F5344CB8AC3E}">
        <p14:creationId xmlns:p14="http://schemas.microsoft.com/office/powerpoint/2010/main" val="2556954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but_Titre">
    <p:bg>
      <p:bgPr>
        <a:solidFill>
          <a:srgbClr val="F6FAEC">
            <a:alpha val="50000"/>
          </a:srgbClr>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1268760"/>
            <a:ext cx="7323112" cy="360040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atin typeface="Trebuchet MS" panose="020B0703020202090204" pitchFamily="34" charset="0"/>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cxnSp>
        <p:nvCxnSpPr>
          <p:cNvPr id="63" name="Connecteur droit 62">
            <a:extLst>
              <a:ext uri="{FF2B5EF4-FFF2-40B4-BE49-F238E27FC236}">
                <a16:creationId xmlns:a16="http://schemas.microsoft.com/office/drawing/2014/main" id="{7CB5055E-76F9-3414-18CB-07221BDEF079}"/>
              </a:ext>
            </a:extLst>
          </p:cNvPr>
          <p:cNvCxnSpPr>
            <a:cxnSpLocks/>
          </p:cNvCxnSpPr>
          <p:nvPr/>
        </p:nvCxnSpPr>
        <p:spPr>
          <a:xfrm>
            <a:off x="573088" y="5617461"/>
            <a:ext cx="720080" cy="0"/>
          </a:xfrm>
          <a:prstGeom prst="line">
            <a:avLst/>
          </a:prstGeom>
          <a:ln w="12700">
            <a:solidFill>
              <a:srgbClr val="294754"/>
            </a:solidFill>
          </a:ln>
        </p:spPr>
        <p:style>
          <a:lnRef idx="1">
            <a:schemeClr val="accent1"/>
          </a:lnRef>
          <a:fillRef idx="0">
            <a:schemeClr val="accent1"/>
          </a:fillRef>
          <a:effectRef idx="0">
            <a:schemeClr val="accent1"/>
          </a:effectRef>
          <a:fontRef idx="minor">
            <a:schemeClr val="tx1"/>
          </a:fontRef>
        </p:style>
      </p:cxnSp>
      <p:pic>
        <p:nvPicPr>
          <p:cNvPr id="64" name="Image 63" descr="Une image contenant Police, texte, capture d’écran, Graphique&#10;&#10;Description générée automatiquement">
            <a:extLst>
              <a:ext uri="{FF2B5EF4-FFF2-40B4-BE49-F238E27FC236}">
                <a16:creationId xmlns:a16="http://schemas.microsoft.com/office/drawing/2014/main" id="{A0F891AC-43B6-B89A-60CA-4F0D440491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04312" y="5266838"/>
            <a:ext cx="3060576" cy="1221858"/>
          </a:xfrm>
          <a:prstGeom prst="rect">
            <a:avLst/>
          </a:prstGeom>
        </p:spPr>
      </p:pic>
      <p:pic>
        <p:nvPicPr>
          <p:cNvPr id="65" name="Image 64" descr="Une image contenant Graphique, Caractère coloré, graphisme, cercle&#10;&#10;Description générée automatiquement">
            <a:extLst>
              <a:ext uri="{FF2B5EF4-FFF2-40B4-BE49-F238E27FC236}">
                <a16:creationId xmlns:a16="http://schemas.microsoft.com/office/drawing/2014/main" id="{0292DF92-7E20-11DD-DED5-06B877B6D2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8544910" y="0"/>
            <a:ext cx="3647090" cy="3491480"/>
          </a:xfrm>
          <a:prstGeom prst="rect">
            <a:avLst/>
          </a:prstGeom>
        </p:spPr>
      </p:pic>
      <p:sp>
        <p:nvSpPr>
          <p:cNvPr id="2" name="Espace réservé du texte 51">
            <a:extLst>
              <a:ext uri="{FF2B5EF4-FFF2-40B4-BE49-F238E27FC236}">
                <a16:creationId xmlns:a16="http://schemas.microsoft.com/office/drawing/2014/main" id="{503A90EA-C943-E048-1068-F2C82280F555}"/>
              </a:ext>
            </a:extLst>
          </p:cNvPr>
          <p:cNvSpPr>
            <a:spLocks noGrp="1"/>
          </p:cNvSpPr>
          <p:nvPr>
            <p:ph type="body" sz="quarter" idx="22" hasCustomPrompt="1"/>
          </p:nvPr>
        </p:nvSpPr>
        <p:spPr>
          <a:xfrm>
            <a:off x="479376" y="5273784"/>
            <a:ext cx="1850504" cy="149225"/>
          </a:xfrm>
        </p:spPr>
        <p:txBody>
          <a:bodyPr>
            <a:noAutofit/>
          </a:bodyPr>
          <a:lstStyle>
            <a:lvl1pPr>
              <a:defRPr sz="1000">
                <a:solidFill>
                  <a:srgbClr val="294754"/>
                </a:solidFill>
              </a:defRPr>
            </a:lvl1pPr>
          </a:lstStyle>
          <a:p>
            <a:pPr lvl="0"/>
            <a:r>
              <a:rPr lang="fr-FR"/>
              <a:t>NOM DE LA PRESENTATION</a:t>
            </a:r>
          </a:p>
        </p:txBody>
      </p:sp>
      <p:sp>
        <p:nvSpPr>
          <p:cNvPr id="3" name="Espace réservé du texte 51">
            <a:extLst>
              <a:ext uri="{FF2B5EF4-FFF2-40B4-BE49-F238E27FC236}">
                <a16:creationId xmlns:a16="http://schemas.microsoft.com/office/drawing/2014/main" id="{D81F7AC0-F4D9-E2EE-439F-96224326F21E}"/>
              </a:ext>
            </a:extLst>
          </p:cNvPr>
          <p:cNvSpPr>
            <a:spLocks noGrp="1"/>
          </p:cNvSpPr>
          <p:nvPr>
            <p:ph type="body" sz="quarter" idx="24" hasCustomPrompt="1"/>
          </p:nvPr>
        </p:nvSpPr>
        <p:spPr>
          <a:xfrm>
            <a:off x="479376" y="5712195"/>
            <a:ext cx="3528392" cy="585313"/>
          </a:xfrm>
        </p:spPr>
        <p:txBody>
          <a:bodyPr>
            <a:noAutofit/>
          </a:bodyPr>
          <a:lstStyle>
            <a:lvl1pPr>
              <a:lnSpc>
                <a:spcPct val="100000"/>
              </a:lnSpc>
              <a:defRPr sz="1000">
                <a:solidFill>
                  <a:srgbClr val="294754"/>
                </a:solidFill>
              </a:defRPr>
            </a:lvl1pPr>
          </a:lstStyle>
          <a:p>
            <a:pPr lvl="0"/>
            <a:r>
              <a:rPr lang="fr-FR" err="1"/>
              <a:t>Nullam</a:t>
            </a:r>
            <a:r>
              <a:rPr lang="fr-FR"/>
              <a:t> semper </a:t>
            </a:r>
            <a:r>
              <a:rPr lang="fr-FR" err="1"/>
              <a:t>orci</a:t>
            </a:r>
            <a:r>
              <a:rPr lang="fr-FR"/>
              <a:t> non </a:t>
            </a:r>
            <a:r>
              <a:rPr lang="fr-FR" err="1"/>
              <a:t>dapibus</a:t>
            </a:r>
            <a:r>
              <a:rPr lang="fr-FR"/>
              <a:t> </a:t>
            </a:r>
            <a:r>
              <a:rPr lang="fr-FR" err="1"/>
              <a:t>efficitur</a:t>
            </a:r>
            <a:r>
              <a:rPr lang="fr-FR"/>
              <a:t> : </a:t>
            </a:r>
            <a:br>
              <a:rPr lang="fr-FR"/>
            </a:br>
            <a:r>
              <a:rPr lang="fr-FR" err="1"/>
              <a:t>Aliquam</a:t>
            </a:r>
            <a:r>
              <a:rPr lang="fr-FR"/>
              <a:t> diam </a:t>
            </a:r>
            <a:r>
              <a:rPr lang="fr-FR" err="1"/>
              <a:t>Aurna</a:t>
            </a:r>
            <a:r>
              <a:rPr lang="fr-FR"/>
              <a:t>, semper </a:t>
            </a:r>
            <a:r>
              <a:rPr lang="fr-FR" err="1"/>
              <a:t>vel</a:t>
            </a:r>
            <a:r>
              <a:rPr lang="fr-FR"/>
              <a:t> </a:t>
            </a:r>
            <a:r>
              <a:rPr lang="fr-FR" err="1"/>
              <a:t>odio</a:t>
            </a:r>
            <a:r>
              <a:rPr lang="fr-FR"/>
              <a:t> eu.</a:t>
            </a:r>
          </a:p>
        </p:txBody>
      </p:sp>
    </p:spTree>
    <p:extLst>
      <p:ext uri="{BB962C8B-B14F-4D97-AF65-F5344CB8AC3E}">
        <p14:creationId xmlns:p14="http://schemas.microsoft.com/office/powerpoint/2010/main" val="595167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c_Logo_Horizontale_baselin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r>
              <a:rPr lang="fr-FR"/>
              <a:t>26/05/2025</a:t>
            </a:r>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27C6CCC6-2BE5-4E42-96A4-D1E8E81A3D8E}" type="slidenum">
              <a:rPr lang="fr-FR" smtClean="0"/>
              <a:t>‹N°›</a:t>
            </a:fld>
            <a:endParaRPr lang="fr-FR"/>
          </a:p>
        </p:txBody>
      </p:sp>
      <p:pic>
        <p:nvPicPr>
          <p:cNvPr id="2" name="Image 1" descr="Une image contenant Police, texte, capture d’écran, Graphique&#10;&#10;Description générée automatiquement">
            <a:extLst>
              <a:ext uri="{FF2B5EF4-FFF2-40B4-BE49-F238E27FC236}">
                <a16:creationId xmlns:a16="http://schemas.microsoft.com/office/drawing/2014/main" id="{95D00B88-C2AF-4D60-9033-A791B77C34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96400" y="260648"/>
            <a:ext cx="2196480" cy="876889"/>
          </a:xfrm>
          <a:prstGeom prst="rect">
            <a:avLst/>
          </a:prstGeom>
        </p:spPr>
      </p:pic>
    </p:spTree>
    <p:extLst>
      <p:ext uri="{BB962C8B-B14F-4D97-AF65-F5344CB8AC3E}">
        <p14:creationId xmlns:p14="http://schemas.microsoft.com/office/powerpoint/2010/main" val="2109058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c_Logo_Vertical_baselin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r>
              <a:rPr lang="fr-FR"/>
              <a:t>26/05/2025</a:t>
            </a:r>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27C6CCC6-2BE5-4E42-96A4-D1E8E81A3D8E}" type="slidenum">
              <a:rPr lang="fr-FR" smtClean="0"/>
              <a:t>‹N°›</a:t>
            </a:fld>
            <a:endParaRPr lang="fr-FR"/>
          </a:p>
        </p:txBody>
      </p:sp>
      <p:pic>
        <p:nvPicPr>
          <p:cNvPr id="8" name="Image 7" descr="Une image contenant texte, Police, Graphique, capture d’écran&#10;&#10;Description générée automatiquement">
            <a:extLst>
              <a:ext uri="{FF2B5EF4-FFF2-40B4-BE49-F238E27FC236}">
                <a16:creationId xmlns:a16="http://schemas.microsoft.com/office/drawing/2014/main" id="{FCFEC2A3-4302-B797-9E5E-5D1C0F3AFB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81747" y="260648"/>
            <a:ext cx="1111133" cy="1288091"/>
          </a:xfrm>
          <a:prstGeom prst="rect">
            <a:avLst/>
          </a:prstGeom>
        </p:spPr>
      </p:pic>
    </p:spTree>
    <p:extLst>
      <p:ext uri="{BB962C8B-B14F-4D97-AF65-F5344CB8AC3E}">
        <p14:creationId xmlns:p14="http://schemas.microsoft.com/office/powerpoint/2010/main" val="1830107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c_Logo_favicon">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5644853-C18E-F5A2-5666-B6A762BA39D2}"/>
              </a:ext>
            </a:extLst>
          </p:cNvPr>
          <p:cNvSpPr>
            <a:spLocks noGrp="1"/>
          </p:cNvSpPr>
          <p:nvPr>
            <p:ph type="dt" sz="half" idx="10"/>
          </p:nvPr>
        </p:nvSpPr>
        <p:spPr/>
        <p:txBody>
          <a:bodyPr/>
          <a:lstStyle/>
          <a:p>
            <a:r>
              <a:rPr lang="fr-FR"/>
              <a:t>26/05/2025</a:t>
            </a:r>
          </a:p>
        </p:txBody>
      </p:sp>
      <p:sp>
        <p:nvSpPr>
          <p:cNvPr id="4" name="Espace réservé du numéro de diapositive 3">
            <a:extLst>
              <a:ext uri="{FF2B5EF4-FFF2-40B4-BE49-F238E27FC236}">
                <a16:creationId xmlns:a16="http://schemas.microsoft.com/office/drawing/2014/main" id="{C7D055AE-BDA0-209E-A156-B6E173EFBE53}"/>
              </a:ext>
            </a:extLst>
          </p:cNvPr>
          <p:cNvSpPr>
            <a:spLocks noGrp="1"/>
          </p:cNvSpPr>
          <p:nvPr>
            <p:ph type="sldNum" sz="quarter" idx="11"/>
          </p:nvPr>
        </p:nvSpPr>
        <p:spPr/>
        <p:txBody>
          <a:bodyPr/>
          <a:lstStyle/>
          <a:p>
            <a:fld id="{27C6CCC6-2BE5-4E42-96A4-D1E8E81A3D8E}" type="slidenum">
              <a:rPr lang="fr-FR" smtClean="0"/>
              <a:t>‹N°›</a:t>
            </a:fld>
            <a:endParaRPr lang="fr-FR"/>
          </a:p>
        </p:txBody>
      </p:sp>
      <p:pic>
        <p:nvPicPr>
          <p:cNvPr id="6" name="Image 5" descr="Une image contenant Graphique, Police, noir, symbole&#10;&#10;Description générée automatiquement">
            <a:extLst>
              <a:ext uri="{FF2B5EF4-FFF2-40B4-BE49-F238E27FC236}">
                <a16:creationId xmlns:a16="http://schemas.microsoft.com/office/drawing/2014/main" id="{63B97F67-062E-3F5A-3743-F7BAAF45A8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260647"/>
            <a:ext cx="756320" cy="592213"/>
          </a:xfrm>
          <a:prstGeom prst="rect">
            <a:avLst/>
          </a:prstGeom>
        </p:spPr>
      </p:pic>
    </p:spTree>
    <p:extLst>
      <p:ext uri="{BB962C8B-B14F-4D97-AF65-F5344CB8AC3E}">
        <p14:creationId xmlns:p14="http://schemas.microsoft.com/office/powerpoint/2010/main" val="205700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D3AFA-626D-A8F1-B788-1E84AF9D1C7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AA1B2A7-ED76-D9FE-85EA-DC8237B7EA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66CB6D3-789B-D0BD-C394-4A550CA44A66}"/>
              </a:ext>
            </a:extLst>
          </p:cNvPr>
          <p:cNvSpPr>
            <a:spLocks noGrp="1"/>
          </p:cNvSpPr>
          <p:nvPr>
            <p:ph type="dt" sz="half" idx="10"/>
          </p:nvPr>
        </p:nvSpPr>
        <p:spPr/>
        <p:txBody>
          <a:bodyPr/>
          <a:lstStyle/>
          <a:p>
            <a:r>
              <a:rPr lang="fr-FR"/>
              <a:t>26/05/2025</a:t>
            </a:r>
          </a:p>
        </p:txBody>
      </p:sp>
      <p:sp>
        <p:nvSpPr>
          <p:cNvPr id="5" name="Espace réservé du pied de page 4">
            <a:extLst>
              <a:ext uri="{FF2B5EF4-FFF2-40B4-BE49-F238E27FC236}">
                <a16:creationId xmlns:a16="http://schemas.microsoft.com/office/drawing/2014/main" id="{E16CA317-D65F-9997-634D-73A516466ED1}"/>
              </a:ext>
            </a:extLst>
          </p:cNvPr>
          <p:cNvSpPr>
            <a:spLocks noGrp="1"/>
          </p:cNvSpPr>
          <p:nvPr>
            <p:ph type="ftr" sz="quarter" idx="11"/>
          </p:nvPr>
        </p:nvSpPr>
        <p:spPr/>
        <p:txBody>
          <a:bodyPr/>
          <a:lstStyle/>
          <a:p>
            <a:r>
              <a:rPr lang="fr-FR"/>
              <a:t>Réseau vélo et marche</a:t>
            </a:r>
          </a:p>
        </p:txBody>
      </p:sp>
      <p:sp>
        <p:nvSpPr>
          <p:cNvPr id="6" name="Espace réservé du numéro de diapositive 5">
            <a:extLst>
              <a:ext uri="{FF2B5EF4-FFF2-40B4-BE49-F238E27FC236}">
                <a16:creationId xmlns:a16="http://schemas.microsoft.com/office/drawing/2014/main" id="{91CF5651-2EA6-AF21-88DD-7A67EE131429}"/>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2623074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ommaire">
    <p:bg>
      <p:bgPr>
        <a:solidFill>
          <a:srgbClr val="F6FAEC">
            <a:alpha val="50000"/>
          </a:srgbClr>
        </a:solidFill>
        <a:effectLst/>
      </p:bgPr>
    </p:bg>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4928F15D-0202-ECBA-C3CE-36D2FD52671C}"/>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15" name="Espace réservé du texte 51">
            <a:extLst>
              <a:ext uri="{FF2B5EF4-FFF2-40B4-BE49-F238E27FC236}">
                <a16:creationId xmlns:a16="http://schemas.microsoft.com/office/drawing/2014/main" id="{D3F7E013-E578-FC7A-736F-9CA3C960DE10}"/>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6" name="Espace réservé du texte 29">
            <a:extLst>
              <a:ext uri="{FF2B5EF4-FFF2-40B4-BE49-F238E27FC236}">
                <a16:creationId xmlns:a16="http://schemas.microsoft.com/office/drawing/2014/main" id="{4744AF98-17ED-0A39-FDDD-19CAD10EC1A9}"/>
              </a:ext>
            </a:extLst>
          </p:cNvPr>
          <p:cNvSpPr>
            <a:spLocks noGrp="1"/>
          </p:cNvSpPr>
          <p:nvPr>
            <p:ph type="body" sz="quarter" idx="10" hasCustomPrompt="1"/>
          </p:nvPr>
        </p:nvSpPr>
        <p:spPr>
          <a:xfrm>
            <a:off x="573194" y="1988840"/>
            <a:ext cx="1296344" cy="504651"/>
          </a:xfrm>
        </p:spPr>
        <p:txBody>
          <a:bodyPr>
            <a:noAutofit/>
          </a:bodyPr>
          <a:lstStyle>
            <a:lvl1pPr>
              <a:defRPr sz="3200" b="1">
                <a:solidFill>
                  <a:srgbClr val="E94F35"/>
                </a:solidFill>
              </a:defRPr>
            </a:lvl1pPr>
          </a:lstStyle>
          <a:p>
            <a:pPr lvl="0"/>
            <a:r>
              <a:rPr lang="fr-FR"/>
              <a:t>01</a:t>
            </a:r>
          </a:p>
        </p:txBody>
      </p:sp>
      <p:sp>
        <p:nvSpPr>
          <p:cNvPr id="18" name="Espace réservé du texte 29">
            <a:extLst>
              <a:ext uri="{FF2B5EF4-FFF2-40B4-BE49-F238E27FC236}">
                <a16:creationId xmlns:a16="http://schemas.microsoft.com/office/drawing/2014/main" id="{78A43804-2CB2-4DEB-98CA-0140F238E94C}"/>
              </a:ext>
            </a:extLst>
          </p:cNvPr>
          <p:cNvSpPr>
            <a:spLocks noGrp="1"/>
          </p:cNvSpPr>
          <p:nvPr>
            <p:ph type="body" sz="quarter" idx="23" hasCustomPrompt="1"/>
          </p:nvPr>
        </p:nvSpPr>
        <p:spPr>
          <a:xfrm>
            <a:off x="3638332" y="1988840"/>
            <a:ext cx="1296344" cy="504651"/>
          </a:xfrm>
        </p:spPr>
        <p:txBody>
          <a:bodyPr>
            <a:noAutofit/>
          </a:bodyPr>
          <a:lstStyle>
            <a:lvl1pPr>
              <a:defRPr sz="3200" b="1">
                <a:solidFill>
                  <a:srgbClr val="E94F35"/>
                </a:solidFill>
              </a:defRPr>
            </a:lvl1pPr>
          </a:lstStyle>
          <a:p>
            <a:pPr lvl="0"/>
            <a:r>
              <a:rPr lang="fr-FR"/>
              <a:t>02</a:t>
            </a:r>
          </a:p>
        </p:txBody>
      </p:sp>
      <p:sp>
        <p:nvSpPr>
          <p:cNvPr id="19" name="Espace réservé du texte 29">
            <a:extLst>
              <a:ext uri="{FF2B5EF4-FFF2-40B4-BE49-F238E27FC236}">
                <a16:creationId xmlns:a16="http://schemas.microsoft.com/office/drawing/2014/main" id="{9B6711DD-6B4D-CC2F-BB93-5B58F845633D}"/>
              </a:ext>
            </a:extLst>
          </p:cNvPr>
          <p:cNvSpPr>
            <a:spLocks noGrp="1"/>
          </p:cNvSpPr>
          <p:nvPr>
            <p:ph type="body" sz="quarter" idx="24" hasCustomPrompt="1"/>
          </p:nvPr>
        </p:nvSpPr>
        <p:spPr>
          <a:xfrm>
            <a:off x="6703470" y="1988840"/>
            <a:ext cx="1296344" cy="504651"/>
          </a:xfrm>
        </p:spPr>
        <p:txBody>
          <a:bodyPr>
            <a:noAutofit/>
          </a:bodyPr>
          <a:lstStyle>
            <a:lvl1pPr>
              <a:defRPr sz="3200" b="1">
                <a:solidFill>
                  <a:srgbClr val="E94F35"/>
                </a:solidFill>
              </a:defRPr>
            </a:lvl1pPr>
          </a:lstStyle>
          <a:p>
            <a:pPr lvl="0"/>
            <a:r>
              <a:rPr lang="fr-FR"/>
              <a:t>03</a:t>
            </a:r>
          </a:p>
        </p:txBody>
      </p:sp>
      <p:sp>
        <p:nvSpPr>
          <p:cNvPr id="21" name="Espace réservé du texte 29">
            <a:extLst>
              <a:ext uri="{FF2B5EF4-FFF2-40B4-BE49-F238E27FC236}">
                <a16:creationId xmlns:a16="http://schemas.microsoft.com/office/drawing/2014/main" id="{F2C260F6-949D-2D18-FBDE-CF8E92F200B2}"/>
              </a:ext>
            </a:extLst>
          </p:cNvPr>
          <p:cNvSpPr>
            <a:spLocks noGrp="1"/>
          </p:cNvSpPr>
          <p:nvPr>
            <p:ph type="body" sz="quarter" idx="26" hasCustomPrompt="1"/>
          </p:nvPr>
        </p:nvSpPr>
        <p:spPr>
          <a:xfrm>
            <a:off x="573194" y="4224119"/>
            <a:ext cx="1296344" cy="504651"/>
          </a:xfrm>
        </p:spPr>
        <p:txBody>
          <a:bodyPr>
            <a:noAutofit/>
          </a:bodyPr>
          <a:lstStyle>
            <a:lvl1pPr>
              <a:defRPr sz="3200" b="1">
                <a:solidFill>
                  <a:srgbClr val="E94F35"/>
                </a:solidFill>
              </a:defRPr>
            </a:lvl1pPr>
          </a:lstStyle>
          <a:p>
            <a:pPr lvl="0"/>
            <a:r>
              <a:rPr lang="fr-FR"/>
              <a:t>04</a:t>
            </a:r>
          </a:p>
        </p:txBody>
      </p:sp>
      <p:sp>
        <p:nvSpPr>
          <p:cNvPr id="22" name="Espace réservé du texte 29">
            <a:extLst>
              <a:ext uri="{FF2B5EF4-FFF2-40B4-BE49-F238E27FC236}">
                <a16:creationId xmlns:a16="http://schemas.microsoft.com/office/drawing/2014/main" id="{42315582-411E-2D0A-99AD-EBDD976985E1}"/>
              </a:ext>
            </a:extLst>
          </p:cNvPr>
          <p:cNvSpPr>
            <a:spLocks noGrp="1"/>
          </p:cNvSpPr>
          <p:nvPr>
            <p:ph type="body" sz="quarter" idx="27" hasCustomPrompt="1"/>
          </p:nvPr>
        </p:nvSpPr>
        <p:spPr>
          <a:xfrm>
            <a:off x="3638332" y="4224119"/>
            <a:ext cx="1296344" cy="504651"/>
          </a:xfrm>
        </p:spPr>
        <p:txBody>
          <a:bodyPr>
            <a:noAutofit/>
          </a:bodyPr>
          <a:lstStyle>
            <a:lvl1pPr>
              <a:defRPr sz="3200" b="1">
                <a:solidFill>
                  <a:srgbClr val="E94F35"/>
                </a:solidFill>
              </a:defRPr>
            </a:lvl1pPr>
          </a:lstStyle>
          <a:p>
            <a:pPr lvl="0"/>
            <a:r>
              <a:rPr lang="fr-FR"/>
              <a:t>05</a:t>
            </a:r>
          </a:p>
        </p:txBody>
      </p:sp>
      <p:sp>
        <p:nvSpPr>
          <p:cNvPr id="23" name="Espace réservé du texte 29">
            <a:extLst>
              <a:ext uri="{FF2B5EF4-FFF2-40B4-BE49-F238E27FC236}">
                <a16:creationId xmlns:a16="http://schemas.microsoft.com/office/drawing/2014/main" id="{44D643A3-6717-5572-9C59-00C2790FF90C}"/>
              </a:ext>
            </a:extLst>
          </p:cNvPr>
          <p:cNvSpPr>
            <a:spLocks noGrp="1"/>
          </p:cNvSpPr>
          <p:nvPr>
            <p:ph type="body" sz="quarter" idx="28" hasCustomPrompt="1"/>
          </p:nvPr>
        </p:nvSpPr>
        <p:spPr>
          <a:xfrm>
            <a:off x="6703470" y="4224119"/>
            <a:ext cx="1296344" cy="504651"/>
          </a:xfrm>
        </p:spPr>
        <p:txBody>
          <a:bodyPr>
            <a:noAutofit/>
          </a:bodyPr>
          <a:lstStyle>
            <a:lvl1pPr>
              <a:defRPr sz="3200" b="1">
                <a:solidFill>
                  <a:srgbClr val="E94F35"/>
                </a:solidFill>
              </a:defRPr>
            </a:lvl1pPr>
          </a:lstStyle>
          <a:p>
            <a:pPr lvl="0"/>
            <a:r>
              <a:rPr lang="fr-FR"/>
              <a:t>06</a:t>
            </a:r>
          </a:p>
        </p:txBody>
      </p:sp>
      <p:sp>
        <p:nvSpPr>
          <p:cNvPr id="25" name="Espace réservé du texte 31">
            <a:extLst>
              <a:ext uri="{FF2B5EF4-FFF2-40B4-BE49-F238E27FC236}">
                <a16:creationId xmlns:a16="http://schemas.microsoft.com/office/drawing/2014/main" id="{02B05832-7AC9-805D-98B9-1047B24D4218}"/>
              </a:ext>
            </a:extLst>
          </p:cNvPr>
          <p:cNvSpPr>
            <a:spLocks noGrp="1"/>
          </p:cNvSpPr>
          <p:nvPr>
            <p:ph type="body" sz="quarter" idx="21" hasCustomPrompt="1"/>
          </p:nvPr>
        </p:nvSpPr>
        <p:spPr>
          <a:xfrm>
            <a:off x="573088"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01 DE LA PRESENTATION</a:t>
            </a:r>
          </a:p>
        </p:txBody>
      </p:sp>
      <p:sp>
        <p:nvSpPr>
          <p:cNvPr id="27" name="Espace réservé du texte 31">
            <a:extLst>
              <a:ext uri="{FF2B5EF4-FFF2-40B4-BE49-F238E27FC236}">
                <a16:creationId xmlns:a16="http://schemas.microsoft.com/office/drawing/2014/main" id="{53AEB1C4-99CF-3053-9649-3C32949C7526}"/>
              </a:ext>
            </a:extLst>
          </p:cNvPr>
          <p:cNvSpPr>
            <a:spLocks noGrp="1"/>
          </p:cNvSpPr>
          <p:nvPr>
            <p:ph type="body" sz="quarter" idx="30" hasCustomPrompt="1"/>
          </p:nvPr>
        </p:nvSpPr>
        <p:spPr>
          <a:xfrm>
            <a:off x="3611255"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02 DE LA PRESENTATION</a:t>
            </a:r>
          </a:p>
        </p:txBody>
      </p:sp>
      <p:sp>
        <p:nvSpPr>
          <p:cNvPr id="28" name="Espace réservé du texte 31">
            <a:extLst>
              <a:ext uri="{FF2B5EF4-FFF2-40B4-BE49-F238E27FC236}">
                <a16:creationId xmlns:a16="http://schemas.microsoft.com/office/drawing/2014/main" id="{BA349A87-1300-91C9-010A-2A403A6C37F8}"/>
              </a:ext>
            </a:extLst>
          </p:cNvPr>
          <p:cNvSpPr>
            <a:spLocks noGrp="1"/>
          </p:cNvSpPr>
          <p:nvPr>
            <p:ph type="body" sz="quarter" idx="31" hasCustomPrompt="1"/>
          </p:nvPr>
        </p:nvSpPr>
        <p:spPr>
          <a:xfrm>
            <a:off x="6649423" y="2610606"/>
            <a:ext cx="1922512" cy="450670"/>
          </a:xfrm>
        </p:spPr>
        <p:txBody>
          <a:bodyPr anchor="t">
            <a:noAutofit/>
          </a:bodyPr>
          <a:lstStyle>
            <a:lvl1pPr algn="l">
              <a:defRPr sz="1200" b="0">
                <a:solidFill>
                  <a:srgbClr val="294754"/>
                </a:solidFill>
              </a:defRPr>
            </a:lvl1pPr>
            <a:lvl2pPr algn="l">
              <a:defRPr/>
            </a:lvl2pPr>
          </a:lstStyle>
          <a:p>
            <a:pPr lvl="0"/>
            <a:r>
              <a:rPr lang="en-US"/>
              <a:t>NOM DE LA PARTIE 03 DE LA PRESENTATION</a:t>
            </a:r>
          </a:p>
        </p:txBody>
      </p:sp>
      <p:sp>
        <p:nvSpPr>
          <p:cNvPr id="29" name="Espace réservé du texte 31">
            <a:extLst>
              <a:ext uri="{FF2B5EF4-FFF2-40B4-BE49-F238E27FC236}">
                <a16:creationId xmlns:a16="http://schemas.microsoft.com/office/drawing/2014/main" id="{DE648FED-0588-FD7E-AF20-FA1E572726C1}"/>
              </a:ext>
            </a:extLst>
          </p:cNvPr>
          <p:cNvSpPr>
            <a:spLocks noGrp="1"/>
          </p:cNvSpPr>
          <p:nvPr>
            <p:ph type="body" sz="quarter" idx="32" hasCustomPrompt="1"/>
          </p:nvPr>
        </p:nvSpPr>
        <p:spPr>
          <a:xfrm>
            <a:off x="573088"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04 DE LA PRESENTATION</a:t>
            </a:r>
          </a:p>
        </p:txBody>
      </p:sp>
      <p:sp>
        <p:nvSpPr>
          <p:cNvPr id="31" name="Espace réservé du texte 31">
            <a:extLst>
              <a:ext uri="{FF2B5EF4-FFF2-40B4-BE49-F238E27FC236}">
                <a16:creationId xmlns:a16="http://schemas.microsoft.com/office/drawing/2014/main" id="{4DE57A12-163A-55FB-C2D3-CB5B5B2DEDDE}"/>
              </a:ext>
            </a:extLst>
          </p:cNvPr>
          <p:cNvSpPr>
            <a:spLocks noGrp="1"/>
          </p:cNvSpPr>
          <p:nvPr>
            <p:ph type="body" sz="quarter" idx="33" hasCustomPrompt="1"/>
          </p:nvPr>
        </p:nvSpPr>
        <p:spPr>
          <a:xfrm>
            <a:off x="3611255"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05 DE LA PRESENTATION</a:t>
            </a:r>
          </a:p>
        </p:txBody>
      </p:sp>
      <p:sp>
        <p:nvSpPr>
          <p:cNvPr id="37" name="Espace réservé du texte 31">
            <a:extLst>
              <a:ext uri="{FF2B5EF4-FFF2-40B4-BE49-F238E27FC236}">
                <a16:creationId xmlns:a16="http://schemas.microsoft.com/office/drawing/2014/main" id="{183BD4D8-6EF8-7AD2-F801-25F328784382}"/>
              </a:ext>
            </a:extLst>
          </p:cNvPr>
          <p:cNvSpPr>
            <a:spLocks noGrp="1"/>
          </p:cNvSpPr>
          <p:nvPr>
            <p:ph type="body" sz="quarter" idx="34" hasCustomPrompt="1"/>
          </p:nvPr>
        </p:nvSpPr>
        <p:spPr>
          <a:xfrm>
            <a:off x="6649423" y="4891690"/>
            <a:ext cx="1922512" cy="450670"/>
          </a:xfrm>
        </p:spPr>
        <p:txBody>
          <a:bodyPr anchor="t">
            <a:noAutofit/>
          </a:bodyPr>
          <a:lstStyle>
            <a:lvl1pPr algn="l">
              <a:defRPr sz="1200" b="0">
                <a:solidFill>
                  <a:srgbClr val="294754"/>
                </a:solidFill>
              </a:defRPr>
            </a:lvl1pPr>
            <a:lvl2pPr algn="l">
              <a:defRPr/>
            </a:lvl2pPr>
          </a:lstStyle>
          <a:p>
            <a:pPr lvl="0"/>
            <a:r>
              <a:rPr lang="en-US"/>
              <a:t>NOM DE LA PARTIE 06 DE LA PRESENTATION</a:t>
            </a:r>
          </a:p>
        </p:txBody>
      </p:sp>
      <p:pic>
        <p:nvPicPr>
          <p:cNvPr id="46" name="Image 45" descr="Une image contenant Graphique, Caractère coloré&#10;&#10;Description générée automatiquement">
            <a:extLst>
              <a:ext uri="{FF2B5EF4-FFF2-40B4-BE49-F238E27FC236}">
                <a16:creationId xmlns:a16="http://schemas.microsoft.com/office/drawing/2014/main" id="{FE220641-F13F-5A12-1971-FC009211A9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2875081">
            <a:off x="2533912" y="-1821274"/>
            <a:ext cx="11609631" cy="3749286"/>
          </a:xfrm>
          <a:prstGeom prst="rect">
            <a:avLst/>
          </a:prstGeom>
        </p:spPr>
      </p:pic>
    </p:spTree>
    <p:extLst>
      <p:ext uri="{BB962C8B-B14F-4D97-AF65-F5344CB8AC3E}">
        <p14:creationId xmlns:p14="http://schemas.microsoft.com/office/powerpoint/2010/main" val="4139993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us-Categorie_1">
    <p:bg>
      <p:bgPr>
        <a:solidFill>
          <a:srgbClr val="294754"/>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pic>
        <p:nvPicPr>
          <p:cNvPr id="8" name="Image 7" descr="Une image contenant Graphique, symbole, conception&#10;&#10;Description générée automatiquement">
            <a:extLst>
              <a:ext uri="{FF2B5EF4-FFF2-40B4-BE49-F238E27FC236}">
                <a16:creationId xmlns:a16="http://schemas.microsoft.com/office/drawing/2014/main" id="{E27FB8E3-A0B9-0682-B4D3-C55B8135B9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3711198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ous-Categorie_2">
    <p:bg>
      <p:bgPr>
        <a:solidFill>
          <a:srgbClr val="C6CE41"/>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9F2FA682-C6F3-6401-789B-610A5B994EE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5C4B8B8B-B22B-56C5-DDF3-893DB12C3E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1443318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us-Categorie_3">
    <p:bg>
      <p:bgPr>
        <a:solidFill>
          <a:srgbClr val="E94F35"/>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pic>
        <p:nvPicPr>
          <p:cNvPr id="5" name="Image 4" descr="Une image contenant Graphique, symbole, conception&#10;&#10;Description générée automatiquement">
            <a:extLst>
              <a:ext uri="{FF2B5EF4-FFF2-40B4-BE49-F238E27FC236}">
                <a16:creationId xmlns:a16="http://schemas.microsoft.com/office/drawing/2014/main" id="{7FEBDD3E-77B8-C9FE-A6E0-CBCD0D8BF8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2465966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ous-Categorie_4">
    <p:bg>
      <p:bgPr>
        <a:solidFill>
          <a:srgbClr val="303876"/>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F6FAEC"/>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1"/>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F6FAEC"/>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F6FAEC"/>
                </a:solidFill>
                <a:latin typeface="Arial" panose="020B0604020202020204" pitchFamily="34" charset="0"/>
                <a:cs typeface="Arial" panose="020B0604020202020204" pitchFamily="34" charset="0"/>
              </a:rPr>
              <a:t>RÉSEAU VÉLO ET MARCHE</a:t>
            </a:r>
          </a:p>
        </p:txBody>
      </p:sp>
      <p:pic>
        <p:nvPicPr>
          <p:cNvPr id="8" name="Image 7" descr="Une image contenant Graphique, symbole, conception&#10;&#10;Description générée automatiquement">
            <a:extLst>
              <a:ext uri="{FF2B5EF4-FFF2-40B4-BE49-F238E27FC236}">
                <a16:creationId xmlns:a16="http://schemas.microsoft.com/office/drawing/2014/main" id="{E27FB8E3-A0B9-0682-B4D3-C55B8135B9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1754439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ous-Categorie_5">
    <p:bg>
      <p:bgPr>
        <a:solidFill>
          <a:srgbClr val="B1D6E4"/>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pic>
        <p:nvPicPr>
          <p:cNvPr id="3" name="Image 2">
            <a:extLst>
              <a:ext uri="{FF2B5EF4-FFF2-40B4-BE49-F238E27FC236}">
                <a16:creationId xmlns:a16="http://schemas.microsoft.com/office/drawing/2014/main" id="{15B17910-64E7-1E7C-C4E0-53DBD88C64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0"/>
          </a:xfrm>
          <a:prstGeom prst="rect">
            <a:avLst/>
          </a:prstGeom>
        </p:spPr>
      </p:pic>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10" name="Image 9" descr="Une image contenant Graphique, symbole, conception&#10;&#10;Description générée automatiquement">
            <a:extLst>
              <a:ext uri="{FF2B5EF4-FFF2-40B4-BE49-F238E27FC236}">
                <a16:creationId xmlns:a16="http://schemas.microsoft.com/office/drawing/2014/main" id="{1E8FD891-3CCC-AADE-5CD4-7D212A89E3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4007255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ous-Categorie_6">
    <p:bg>
      <p:bgPr>
        <a:solidFill>
          <a:srgbClr val="9185BE"/>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3045595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ous-Categorie_17">
    <p:bg>
      <p:bgPr>
        <a:solidFill>
          <a:srgbClr val="F3C460"/>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78195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ous-Categorie_7">
    <p:bg>
      <p:bgPr>
        <a:solidFill>
          <a:srgbClr val="ECB2D2"/>
        </a:solidFill>
        <a:effectLst/>
      </p:bgPr>
    </p:bg>
    <p:spTree>
      <p:nvGrpSpPr>
        <p:cNvPr id="1" name=""/>
        <p:cNvGrpSpPr/>
        <p:nvPr/>
      </p:nvGrpSpPr>
      <p:grpSpPr>
        <a:xfrm>
          <a:off x="0" y="0"/>
          <a:ext cx="0" cy="0"/>
          <a:chOff x="0" y="0"/>
          <a:chExt cx="0" cy="0"/>
        </a:xfrm>
      </p:grpSpPr>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573088" y="2242979"/>
            <a:ext cx="6242992" cy="1968644"/>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a:t>
            </a:r>
          </a:p>
        </p:txBody>
      </p:sp>
      <p:sp>
        <p:nvSpPr>
          <p:cNvPr id="2" name="Espace réservé du texte 51">
            <a:extLst>
              <a:ext uri="{FF2B5EF4-FFF2-40B4-BE49-F238E27FC236}">
                <a16:creationId xmlns:a16="http://schemas.microsoft.com/office/drawing/2014/main" id="{3295F078-DD33-CAB7-D7E5-AEF84F05EB2B}"/>
              </a:ext>
            </a:extLst>
          </p:cNvPr>
          <p:cNvSpPr>
            <a:spLocks noGrp="1"/>
          </p:cNvSpPr>
          <p:nvPr>
            <p:ph type="body" sz="quarter" idx="22" hasCustomPrompt="1"/>
          </p:nvPr>
        </p:nvSpPr>
        <p:spPr>
          <a:xfrm>
            <a:off x="2463012" y="478427"/>
            <a:ext cx="1850504" cy="149225"/>
          </a:xfrm>
        </p:spPr>
        <p:txBody>
          <a:bodyPr>
            <a:noAutofit/>
          </a:bodyPr>
          <a:lstStyle>
            <a:lvl1pPr>
              <a:defRPr sz="800">
                <a:solidFill>
                  <a:srgbClr val="294754"/>
                </a:solidFill>
              </a:defRPr>
            </a:lvl1pPr>
          </a:lstStyle>
          <a:p>
            <a:pPr lvl="0"/>
            <a:r>
              <a:rPr lang="fr-FR"/>
              <a:t>NOM DE LA PRESENTATION</a:t>
            </a:r>
          </a:p>
        </p:txBody>
      </p:sp>
      <p:sp>
        <p:nvSpPr>
          <p:cNvPr id="4" name="Espace réservé du texte 31">
            <a:extLst>
              <a:ext uri="{FF2B5EF4-FFF2-40B4-BE49-F238E27FC236}">
                <a16:creationId xmlns:a16="http://schemas.microsoft.com/office/drawing/2014/main" id="{897C036C-5366-81AF-83A0-037E1A9F100E}"/>
              </a:ext>
            </a:extLst>
          </p:cNvPr>
          <p:cNvSpPr>
            <a:spLocks noGrp="1"/>
          </p:cNvSpPr>
          <p:nvPr>
            <p:ph type="body" sz="quarter" idx="25" hasCustomPrompt="1"/>
          </p:nvPr>
        </p:nvSpPr>
        <p:spPr>
          <a:xfrm>
            <a:off x="573089" y="4651355"/>
            <a:ext cx="6242992" cy="257820"/>
          </a:xfrm>
        </p:spPr>
        <p:txBody>
          <a:bodyPr anchor="t">
            <a:noAutofit/>
          </a:bodyPr>
          <a:lstStyle>
            <a:lvl1pPr algn="l">
              <a:defRPr sz="1200" b="1">
                <a:solidFill>
                  <a:srgbClr val="294754"/>
                </a:solidFill>
              </a:defRPr>
            </a:lvl1pPr>
            <a:lvl2pPr algn="l">
              <a:defRPr/>
            </a:lvl2pPr>
          </a:lstStyle>
          <a:p>
            <a:pPr lvl="0"/>
            <a:r>
              <a:rPr lang="en-US"/>
              <a:t>SOUS TITRE</a:t>
            </a:r>
          </a:p>
        </p:txBody>
      </p:sp>
      <p:sp>
        <p:nvSpPr>
          <p:cNvPr id="7" name="ZoneTexte 6">
            <a:extLst>
              <a:ext uri="{FF2B5EF4-FFF2-40B4-BE49-F238E27FC236}">
                <a16:creationId xmlns:a16="http://schemas.microsoft.com/office/drawing/2014/main" id="{59CF2097-7063-C249-13BB-4BE5728C57F4}"/>
              </a:ext>
            </a:extLst>
          </p:cNvPr>
          <p:cNvSpPr txBox="1"/>
          <p:nvPr/>
        </p:nvSpPr>
        <p:spPr>
          <a:xfrm>
            <a:off x="573088" y="476501"/>
            <a:ext cx="2407983" cy="215444"/>
          </a:xfrm>
          <a:prstGeom prst="rect">
            <a:avLst/>
          </a:prstGeom>
          <a:noFill/>
        </p:spPr>
        <p:txBody>
          <a:bodyPr wrap="square">
            <a:spAutoFit/>
          </a:bodyPr>
          <a:lstStyle/>
          <a:p>
            <a:pPr lvl="0"/>
            <a:r>
              <a:rPr lang="fr-FR" sz="800" b="1">
                <a:solidFill>
                  <a:srgbClr val="294754"/>
                </a:solidFill>
                <a:latin typeface="Arial" panose="020B0604020202020204" pitchFamily="34" charset="0"/>
                <a:cs typeface="Arial" panose="020B0604020202020204" pitchFamily="34" charset="0"/>
              </a:rPr>
              <a:t>RÉSEAU VÉLO ET MARCHE</a:t>
            </a:r>
          </a:p>
        </p:txBody>
      </p:sp>
      <p:pic>
        <p:nvPicPr>
          <p:cNvPr id="5" name="Image 4">
            <a:extLst>
              <a:ext uri="{FF2B5EF4-FFF2-40B4-BE49-F238E27FC236}">
                <a16:creationId xmlns:a16="http://schemas.microsoft.com/office/drawing/2014/main" id="{662871AD-79D1-BAE7-A561-B48E348C0FF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00456" y="5301208"/>
            <a:ext cx="1440159" cy="1126190"/>
          </a:xfrm>
          <a:prstGeom prst="rect">
            <a:avLst/>
          </a:prstGeom>
        </p:spPr>
      </p:pic>
      <p:pic>
        <p:nvPicPr>
          <p:cNvPr id="6" name="Image 5" descr="Une image contenant Graphique, symbole, conception&#10;&#10;Description générée automatiquement">
            <a:extLst>
              <a:ext uri="{FF2B5EF4-FFF2-40B4-BE49-F238E27FC236}">
                <a16:creationId xmlns:a16="http://schemas.microsoft.com/office/drawing/2014/main" id="{90304E36-A21F-B67E-E21E-19707D7DBC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416800" y="-8045"/>
            <a:ext cx="4775200" cy="4559300"/>
          </a:xfrm>
          <a:prstGeom prst="rect">
            <a:avLst/>
          </a:prstGeom>
        </p:spPr>
      </p:pic>
    </p:spTree>
    <p:extLst>
      <p:ext uri="{BB962C8B-B14F-4D97-AF65-F5344CB8AC3E}">
        <p14:creationId xmlns:p14="http://schemas.microsoft.com/office/powerpoint/2010/main" val="4241900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iffres_clés">
    <p:bg>
      <p:bgRef idx="1001">
        <a:schemeClr val="bg1"/>
      </p:bgRef>
    </p:bg>
    <p:spTree>
      <p:nvGrpSpPr>
        <p:cNvPr id="1" name=""/>
        <p:cNvGrpSpPr/>
        <p:nvPr/>
      </p:nvGrpSpPr>
      <p:grpSpPr>
        <a:xfrm>
          <a:off x="0" y="0"/>
          <a:ext cx="0" cy="0"/>
          <a:chOff x="0" y="0"/>
          <a:chExt cx="0" cy="0"/>
        </a:xfrm>
      </p:grpSpPr>
      <p:pic>
        <p:nvPicPr>
          <p:cNvPr id="17" name="Image 16" descr="Une image contenant Graphique, Police, logo, symbole&#10;&#10;Description générée automatiquement">
            <a:extLst>
              <a:ext uri="{FF2B5EF4-FFF2-40B4-BE49-F238E27FC236}">
                <a16:creationId xmlns:a16="http://schemas.microsoft.com/office/drawing/2014/main" id="{8B95F8A5-C780-CEE7-C165-9DD69411F1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latin typeface="Trebuchet MS" panose="020B0703020202090204" pitchFamily="34" charset="0"/>
              </a:defRPr>
            </a:lvl1pPr>
          </a:lstStyle>
          <a:p>
            <a:r>
              <a:rPr lang="fr-FR"/>
              <a:t>Lorem ipsum </a:t>
            </a:r>
            <a:r>
              <a:rPr lang="fr-FR" err="1"/>
              <a:t>dolor</a:t>
            </a:r>
            <a:r>
              <a:rPr lang="fr-FR"/>
              <a:t> </a:t>
            </a:r>
            <a:r>
              <a:rPr lang="fr-FR" err="1"/>
              <a:t>sit</a:t>
            </a:r>
            <a:r>
              <a:rPr lang="fr-FR"/>
              <a:t> </a:t>
            </a:r>
            <a:r>
              <a:rPr lang="fr-FR" err="1"/>
              <a:t>amet</a:t>
            </a:r>
            <a:endParaRPr lang="fr-FR"/>
          </a:p>
        </p:txBody>
      </p:sp>
      <p:sp>
        <p:nvSpPr>
          <p:cNvPr id="30" name="Espace réservé du texte 29">
            <a:extLst>
              <a:ext uri="{FF2B5EF4-FFF2-40B4-BE49-F238E27FC236}">
                <a16:creationId xmlns:a16="http://schemas.microsoft.com/office/drawing/2014/main" id="{7F5EAC3E-010B-9602-3B65-FEF130359C7F}"/>
              </a:ext>
            </a:extLst>
          </p:cNvPr>
          <p:cNvSpPr>
            <a:spLocks noGrp="1"/>
          </p:cNvSpPr>
          <p:nvPr>
            <p:ph type="body" sz="quarter" idx="10" hasCustomPrompt="1"/>
          </p:nvPr>
        </p:nvSpPr>
        <p:spPr>
          <a:xfrm>
            <a:off x="573194"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32" name="Espace réservé du texte 31">
            <a:extLst>
              <a:ext uri="{FF2B5EF4-FFF2-40B4-BE49-F238E27FC236}">
                <a16:creationId xmlns:a16="http://schemas.microsoft.com/office/drawing/2014/main" id="{77CBA817-4F4B-D375-4185-D2B6A4B97646}"/>
              </a:ext>
            </a:extLst>
          </p:cNvPr>
          <p:cNvSpPr>
            <a:spLocks noGrp="1"/>
          </p:cNvSpPr>
          <p:nvPr>
            <p:ph type="body" sz="quarter" idx="11" hasCustomPrompt="1"/>
          </p:nvPr>
        </p:nvSpPr>
        <p:spPr>
          <a:xfrm>
            <a:off x="573194"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3" name="Espace réservé du texte 29">
            <a:extLst>
              <a:ext uri="{FF2B5EF4-FFF2-40B4-BE49-F238E27FC236}">
                <a16:creationId xmlns:a16="http://schemas.microsoft.com/office/drawing/2014/main" id="{B2DE3B23-D53E-9910-39F5-3C344A62E722}"/>
              </a:ext>
            </a:extLst>
          </p:cNvPr>
          <p:cNvSpPr>
            <a:spLocks noGrp="1"/>
          </p:cNvSpPr>
          <p:nvPr>
            <p:ph type="body" sz="quarter" idx="12" hasCustomPrompt="1"/>
          </p:nvPr>
        </p:nvSpPr>
        <p:spPr>
          <a:xfrm>
            <a:off x="2855639"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35" name="Espace réservé du texte 29">
            <a:extLst>
              <a:ext uri="{FF2B5EF4-FFF2-40B4-BE49-F238E27FC236}">
                <a16:creationId xmlns:a16="http://schemas.microsoft.com/office/drawing/2014/main" id="{9A0A9B53-FF87-CBBD-E47B-7DBF7B5AD02A}"/>
              </a:ext>
            </a:extLst>
          </p:cNvPr>
          <p:cNvSpPr>
            <a:spLocks noGrp="1"/>
          </p:cNvSpPr>
          <p:nvPr>
            <p:ph type="body" sz="quarter" idx="14" hasCustomPrompt="1"/>
          </p:nvPr>
        </p:nvSpPr>
        <p:spPr>
          <a:xfrm>
            <a:off x="5231903" y="2540275"/>
            <a:ext cx="1296344" cy="504651"/>
          </a:xfrm>
        </p:spPr>
        <p:txBody>
          <a:bodyPr>
            <a:noAutofit/>
          </a:bodyPr>
          <a:lstStyle>
            <a:lvl1pPr>
              <a:defRPr sz="3200" b="1">
                <a:solidFill>
                  <a:srgbClr val="E94F35"/>
                </a:solidFill>
                <a:latin typeface="Trebuchet MS" panose="020B0703020202090204" pitchFamily="34" charset="0"/>
              </a:defRPr>
            </a:lvl1pPr>
          </a:lstStyle>
          <a:p>
            <a:pPr lvl="0"/>
            <a:r>
              <a:rPr lang="fr-FR"/>
              <a:t>000%</a:t>
            </a:r>
          </a:p>
        </p:txBody>
      </p:sp>
      <p:sp>
        <p:nvSpPr>
          <p:cNvPr id="40" name="Espace réservé pour une image  37">
            <a:extLst>
              <a:ext uri="{FF2B5EF4-FFF2-40B4-BE49-F238E27FC236}">
                <a16:creationId xmlns:a16="http://schemas.microsoft.com/office/drawing/2014/main" id="{F580E920-32DC-69B0-6FD2-836E218B4F78}"/>
              </a:ext>
            </a:extLst>
          </p:cNvPr>
          <p:cNvSpPr>
            <a:spLocks noGrp="1"/>
          </p:cNvSpPr>
          <p:nvPr>
            <p:ph type="pic" sz="quarter" idx="16"/>
          </p:nvPr>
        </p:nvSpPr>
        <p:spPr>
          <a:xfrm>
            <a:off x="7536160" y="836764"/>
            <a:ext cx="3960440" cy="5104963"/>
          </a:xfrm>
          <a:prstGeom prst="roundRect">
            <a:avLst>
              <a:gd name="adj" fmla="val 4050"/>
            </a:avLst>
          </a:prstGeom>
        </p:spPr>
        <p:txBody>
          <a:bodyPr/>
          <a:lstStyle>
            <a:lvl1pPr>
              <a:defRPr>
                <a:latin typeface="Trebuchet MS" panose="020B0703020202090204" pitchFamily="34" charset="0"/>
              </a:defRPr>
            </a:lvl1pPr>
          </a:lstStyle>
          <a:p>
            <a:r>
              <a:rPr lang="fr-FR"/>
              <a:t>Cliquez sur l'icône pour ajouter une image</a:t>
            </a:r>
          </a:p>
        </p:txBody>
      </p:sp>
      <p:pic>
        <p:nvPicPr>
          <p:cNvPr id="41" name="Image 40" descr="Une image contenant Caractère coloré, capture d’écran, art&#10;&#10;Description générée automatiquement">
            <a:extLst>
              <a:ext uri="{FF2B5EF4-FFF2-40B4-BE49-F238E27FC236}">
                <a16:creationId xmlns:a16="http://schemas.microsoft.com/office/drawing/2014/main" id="{4897DFA3-29F9-E567-7797-695735CCF4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1824" y="3645024"/>
            <a:ext cx="7772400" cy="5440679"/>
          </a:xfrm>
          <a:prstGeom prst="rect">
            <a:avLst/>
          </a:prstGeom>
        </p:spPr>
      </p:pic>
      <p:sp>
        <p:nvSpPr>
          <p:cNvPr id="50" name="Espace réservé du texte 31">
            <a:extLst>
              <a:ext uri="{FF2B5EF4-FFF2-40B4-BE49-F238E27FC236}">
                <a16:creationId xmlns:a16="http://schemas.microsoft.com/office/drawing/2014/main" id="{9CBFC7EA-FFFC-9C9A-A07D-96E7B1C85681}"/>
              </a:ext>
            </a:extLst>
          </p:cNvPr>
          <p:cNvSpPr>
            <a:spLocks noGrp="1"/>
          </p:cNvSpPr>
          <p:nvPr>
            <p:ph type="body" sz="quarter" idx="21" hasCustomPrompt="1"/>
          </p:nvPr>
        </p:nvSpPr>
        <p:spPr>
          <a:xfrm>
            <a:off x="1037754" y="5301208"/>
            <a:ext cx="3204212" cy="296717"/>
          </a:xfrm>
        </p:spPr>
        <p:txBody>
          <a:bodyPr anchor="ctr">
            <a:noAutofit/>
          </a:bodyPr>
          <a:lstStyle>
            <a:lvl1pPr algn="l">
              <a:defRPr sz="1200" b="1">
                <a:solidFill>
                  <a:srgbClr val="E94F35"/>
                </a:solidFill>
                <a:latin typeface="Trebuchet MS" panose="020B0703020202090204" pitchFamily="34" charset="0"/>
              </a:defRPr>
            </a:lvl1pPr>
            <a:lvl2pPr algn="l">
              <a:defRPr/>
            </a:lvl2pPr>
          </a:lstStyle>
          <a:p>
            <a:pPr lvl="0"/>
            <a:r>
              <a:rPr lang="en-US"/>
              <a:t>SOUS TITRE</a:t>
            </a: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atin typeface="Trebuchet MS" panose="020B0703020202090204" pitchFamily="34" charset="0"/>
              </a:defRPr>
            </a:lvl1pPr>
          </a:lstStyle>
          <a:p>
            <a:pPr lvl="0"/>
            <a:r>
              <a:rPr lang="fr-FR"/>
              <a:t>NOM DE LA PRESENTATION</a:t>
            </a:r>
          </a:p>
        </p:txBody>
      </p:sp>
      <p:sp>
        <p:nvSpPr>
          <p:cNvPr id="2" name="Espace réservé du texte 31">
            <a:extLst>
              <a:ext uri="{FF2B5EF4-FFF2-40B4-BE49-F238E27FC236}">
                <a16:creationId xmlns:a16="http://schemas.microsoft.com/office/drawing/2014/main" id="{180175AE-2636-82C0-2F84-037610731F23}"/>
              </a:ext>
            </a:extLst>
          </p:cNvPr>
          <p:cNvSpPr>
            <a:spLocks noGrp="1"/>
          </p:cNvSpPr>
          <p:nvPr>
            <p:ph type="body" sz="quarter" idx="23" hasCustomPrompt="1"/>
          </p:nvPr>
        </p:nvSpPr>
        <p:spPr>
          <a:xfrm>
            <a:off x="2854278"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 name="Espace réservé du texte 31">
            <a:extLst>
              <a:ext uri="{FF2B5EF4-FFF2-40B4-BE49-F238E27FC236}">
                <a16:creationId xmlns:a16="http://schemas.microsoft.com/office/drawing/2014/main" id="{6F021FFC-1EEC-3429-6C21-73FFB7B8CCEE}"/>
              </a:ext>
            </a:extLst>
          </p:cNvPr>
          <p:cNvSpPr>
            <a:spLocks noGrp="1"/>
          </p:cNvSpPr>
          <p:nvPr>
            <p:ph type="body" sz="quarter" idx="24" hasCustomPrompt="1"/>
          </p:nvPr>
        </p:nvSpPr>
        <p:spPr>
          <a:xfrm>
            <a:off x="5233685" y="3163282"/>
            <a:ext cx="1939692" cy="864170"/>
          </a:xfrm>
        </p:spPr>
        <p:txBody>
          <a:bodyPr>
            <a:noAutofit/>
          </a:bodyPr>
          <a:lstStyle>
            <a:lvl1pP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4" name="Espace réservé du texte 31">
            <a:extLst>
              <a:ext uri="{FF2B5EF4-FFF2-40B4-BE49-F238E27FC236}">
                <a16:creationId xmlns:a16="http://schemas.microsoft.com/office/drawing/2014/main" id="{5F29E9A0-3AAA-376D-9599-83CB70E95061}"/>
              </a:ext>
            </a:extLst>
          </p:cNvPr>
          <p:cNvSpPr>
            <a:spLocks noGrp="1"/>
          </p:cNvSpPr>
          <p:nvPr>
            <p:ph type="body" sz="quarter" idx="25" hasCustomPrompt="1"/>
          </p:nvPr>
        </p:nvSpPr>
        <p:spPr>
          <a:xfrm>
            <a:off x="1037754" y="5625556"/>
            <a:ext cx="3204212" cy="658178"/>
          </a:xfrm>
        </p:spPr>
        <p:txBody>
          <a:bodyPr>
            <a:noAutofit/>
          </a:bodyPr>
          <a:lstStyle>
            <a:lvl1pPr algn="r">
              <a:defRPr sz="120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8085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2F50B-F589-2026-EFC4-A5208EBA8F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9FF5352-D7E4-38EA-F16B-5CD1062178A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449CC01-27F6-3BAE-C390-DA3BA6A1899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D902098-A4E8-BAC7-09BD-CD95FB58AFED}"/>
              </a:ext>
            </a:extLst>
          </p:cNvPr>
          <p:cNvSpPr>
            <a:spLocks noGrp="1"/>
          </p:cNvSpPr>
          <p:nvPr>
            <p:ph type="dt" sz="half" idx="10"/>
          </p:nvPr>
        </p:nvSpPr>
        <p:spPr/>
        <p:txBody>
          <a:bodyPr/>
          <a:lstStyle/>
          <a:p>
            <a:r>
              <a:rPr lang="fr-FR"/>
              <a:t>26/05/2025</a:t>
            </a:r>
          </a:p>
        </p:txBody>
      </p:sp>
      <p:sp>
        <p:nvSpPr>
          <p:cNvPr id="6" name="Espace réservé du pied de page 5">
            <a:extLst>
              <a:ext uri="{FF2B5EF4-FFF2-40B4-BE49-F238E27FC236}">
                <a16:creationId xmlns:a16="http://schemas.microsoft.com/office/drawing/2014/main" id="{63E79F4B-D739-21E2-D158-3CAE2284B827}"/>
              </a:ext>
            </a:extLst>
          </p:cNvPr>
          <p:cNvSpPr>
            <a:spLocks noGrp="1"/>
          </p:cNvSpPr>
          <p:nvPr>
            <p:ph type="ftr" sz="quarter" idx="11"/>
          </p:nvPr>
        </p:nvSpPr>
        <p:spPr/>
        <p:txBody>
          <a:bodyPr/>
          <a:lstStyle/>
          <a:p>
            <a:r>
              <a:rPr lang="fr-FR"/>
              <a:t>Réseau vélo et marche</a:t>
            </a:r>
          </a:p>
        </p:txBody>
      </p:sp>
      <p:sp>
        <p:nvSpPr>
          <p:cNvPr id="7" name="Espace réservé du numéro de diapositive 6">
            <a:extLst>
              <a:ext uri="{FF2B5EF4-FFF2-40B4-BE49-F238E27FC236}">
                <a16:creationId xmlns:a16="http://schemas.microsoft.com/office/drawing/2014/main" id="{F3759C8F-43AF-7033-FB76-48693A445ADE}"/>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3066248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e_1">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8" name="Arc 7">
            <a:extLst>
              <a:ext uri="{FF2B5EF4-FFF2-40B4-BE49-F238E27FC236}">
                <a16:creationId xmlns:a16="http://schemas.microsoft.com/office/drawing/2014/main" id="{4D40EBBE-FC97-03F0-67AE-5980BB128154}"/>
              </a:ext>
            </a:extLst>
          </p:cNvPr>
          <p:cNvSpPr/>
          <p:nvPr/>
        </p:nvSpPr>
        <p:spPr>
          <a:xfrm rot="10800000">
            <a:off x="1775520" y="4586989"/>
            <a:ext cx="1123546" cy="1034186"/>
          </a:xfrm>
          <a:prstGeom prst="arc">
            <a:avLst/>
          </a:prstGeom>
          <a:ln w="76200">
            <a:solidFill>
              <a:srgbClr val="2947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Espace réservé pour une image  37">
            <a:extLst>
              <a:ext uri="{FF2B5EF4-FFF2-40B4-BE49-F238E27FC236}">
                <a16:creationId xmlns:a16="http://schemas.microsoft.com/office/drawing/2014/main" id="{31CF7776-B727-CAB9-FD3E-DB96A670A838}"/>
              </a:ext>
            </a:extLst>
          </p:cNvPr>
          <p:cNvSpPr>
            <a:spLocks noGrp="1"/>
          </p:cNvSpPr>
          <p:nvPr>
            <p:ph type="pic" sz="quarter" idx="16"/>
          </p:nvPr>
        </p:nvSpPr>
        <p:spPr>
          <a:xfrm>
            <a:off x="6096000" y="1604356"/>
            <a:ext cx="5760639" cy="3497504"/>
          </a:xfrm>
          <a:prstGeom prst="roundRect">
            <a:avLst>
              <a:gd name="adj" fmla="val 4050"/>
            </a:avLst>
          </a:prstGeom>
        </p:spPr>
        <p:txBody>
          <a:bodyPr/>
          <a:lstStyle/>
          <a:p>
            <a:r>
              <a:rPr lang="fr-FR"/>
              <a:t>Cliquez sur l'icône pour ajouter une image</a:t>
            </a:r>
          </a:p>
        </p:txBody>
      </p:sp>
      <p:sp>
        <p:nvSpPr>
          <p:cNvPr id="10" name="Espace réservé du texte 31">
            <a:extLst>
              <a:ext uri="{FF2B5EF4-FFF2-40B4-BE49-F238E27FC236}">
                <a16:creationId xmlns:a16="http://schemas.microsoft.com/office/drawing/2014/main" id="{1582ABB5-D167-8755-F26A-D0FF5C2CEAED}"/>
              </a:ext>
            </a:extLst>
          </p:cNvPr>
          <p:cNvSpPr>
            <a:spLocks noGrp="1"/>
          </p:cNvSpPr>
          <p:nvPr>
            <p:ph type="body" sz="quarter" idx="18" hasCustomPrompt="1"/>
          </p:nvPr>
        </p:nvSpPr>
        <p:spPr>
          <a:xfrm>
            <a:off x="2535385" y="5825491"/>
            <a:ext cx="5796789" cy="4297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1" name="Espace réservé du texte 31">
            <a:extLst>
              <a:ext uri="{FF2B5EF4-FFF2-40B4-BE49-F238E27FC236}">
                <a16:creationId xmlns:a16="http://schemas.microsoft.com/office/drawing/2014/main" id="{0FE754F1-A208-2AD8-6988-9CA9ADF7985F}"/>
              </a:ext>
            </a:extLst>
          </p:cNvPr>
          <p:cNvSpPr>
            <a:spLocks noGrp="1"/>
          </p:cNvSpPr>
          <p:nvPr>
            <p:ph type="body" sz="quarter" idx="23" hasCustomPrompt="1"/>
          </p:nvPr>
        </p:nvSpPr>
        <p:spPr>
          <a:xfrm>
            <a:off x="2535386" y="5524331"/>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1055440" y="1604356"/>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5" name="Espace réservé du texte 31">
            <a:extLst>
              <a:ext uri="{FF2B5EF4-FFF2-40B4-BE49-F238E27FC236}">
                <a16:creationId xmlns:a16="http://schemas.microsoft.com/office/drawing/2014/main" id="{F08AA16C-9C3A-8861-0E78-228D0CF30AFE}"/>
              </a:ext>
            </a:extLst>
          </p:cNvPr>
          <p:cNvSpPr>
            <a:spLocks noGrp="1"/>
          </p:cNvSpPr>
          <p:nvPr>
            <p:ph type="body" sz="quarter" idx="26" hasCustomPrompt="1"/>
          </p:nvPr>
        </p:nvSpPr>
        <p:spPr>
          <a:xfrm>
            <a:off x="1055440" y="3142676"/>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6" name="Espace réservé du texte 31">
            <a:extLst>
              <a:ext uri="{FF2B5EF4-FFF2-40B4-BE49-F238E27FC236}">
                <a16:creationId xmlns:a16="http://schemas.microsoft.com/office/drawing/2014/main" id="{BB580F02-2ECF-7A48-D73A-47FCA2A24162}"/>
              </a:ext>
            </a:extLst>
          </p:cNvPr>
          <p:cNvSpPr>
            <a:spLocks noGrp="1"/>
          </p:cNvSpPr>
          <p:nvPr>
            <p:ph type="body" sz="quarter" idx="27" hasCustomPrompt="1"/>
          </p:nvPr>
        </p:nvSpPr>
        <p:spPr>
          <a:xfrm>
            <a:off x="1055440" y="2841516"/>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18" name="Espace réservé du texte 31">
            <a:extLst>
              <a:ext uri="{FF2B5EF4-FFF2-40B4-BE49-F238E27FC236}">
                <a16:creationId xmlns:a16="http://schemas.microsoft.com/office/drawing/2014/main" id="{E9CF83B7-8074-B090-092F-1C905B4AA0B4}"/>
              </a:ext>
            </a:extLst>
          </p:cNvPr>
          <p:cNvSpPr>
            <a:spLocks noGrp="1"/>
          </p:cNvSpPr>
          <p:nvPr>
            <p:ph type="body" sz="quarter" idx="28" hasCustomPrompt="1"/>
          </p:nvPr>
        </p:nvSpPr>
        <p:spPr>
          <a:xfrm>
            <a:off x="1055440" y="4375394"/>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19" name="Espace réservé du texte 31">
            <a:extLst>
              <a:ext uri="{FF2B5EF4-FFF2-40B4-BE49-F238E27FC236}">
                <a16:creationId xmlns:a16="http://schemas.microsoft.com/office/drawing/2014/main" id="{FE1E4D67-0761-D9DD-A2F4-A3DB171FFA85}"/>
              </a:ext>
            </a:extLst>
          </p:cNvPr>
          <p:cNvSpPr>
            <a:spLocks noGrp="1"/>
          </p:cNvSpPr>
          <p:nvPr>
            <p:ph type="body" sz="quarter" idx="29" hasCustomPrompt="1"/>
          </p:nvPr>
        </p:nvSpPr>
        <p:spPr>
          <a:xfrm>
            <a:off x="1055440" y="4074234"/>
            <a:ext cx="4284331"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3" name="Espace réservé du texte 31">
            <a:extLst>
              <a:ext uri="{FF2B5EF4-FFF2-40B4-BE49-F238E27FC236}">
                <a16:creationId xmlns:a16="http://schemas.microsoft.com/office/drawing/2014/main" id="{2775CA22-AFA9-41C4-8DDD-5CBC2B1FB1F4}"/>
              </a:ext>
            </a:extLst>
          </p:cNvPr>
          <p:cNvSpPr>
            <a:spLocks noGrp="1"/>
          </p:cNvSpPr>
          <p:nvPr>
            <p:ph type="body" sz="quarter" idx="30" hasCustomPrompt="1"/>
          </p:nvPr>
        </p:nvSpPr>
        <p:spPr>
          <a:xfrm>
            <a:off x="1055440" y="1904185"/>
            <a:ext cx="4284332" cy="726466"/>
          </a:xfrm>
        </p:spPr>
        <p:txBody>
          <a:bodyPr anchor="t">
            <a:noAutofit/>
          </a:bodyPr>
          <a:lstStyle>
            <a:lvl1pPr algn="l">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29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e_2">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9" name="Espace réservé pour une image  37">
            <a:extLst>
              <a:ext uri="{FF2B5EF4-FFF2-40B4-BE49-F238E27FC236}">
                <a16:creationId xmlns:a16="http://schemas.microsoft.com/office/drawing/2014/main" id="{31CF7776-B727-CAB9-FD3E-DB96A670A838}"/>
              </a:ext>
            </a:extLst>
          </p:cNvPr>
          <p:cNvSpPr>
            <a:spLocks noGrp="1"/>
          </p:cNvSpPr>
          <p:nvPr>
            <p:ph type="pic" sz="quarter" idx="16"/>
          </p:nvPr>
        </p:nvSpPr>
        <p:spPr>
          <a:xfrm>
            <a:off x="6816079" y="980728"/>
            <a:ext cx="4680521" cy="5328592"/>
          </a:xfrm>
          <a:prstGeom prst="roundRect">
            <a:avLst>
              <a:gd name="adj" fmla="val 4050"/>
            </a:avLst>
          </a:prstGeom>
        </p:spPr>
        <p:txBody>
          <a:bodyPr/>
          <a:lstStyle/>
          <a:p>
            <a:r>
              <a:rPr lang="fr-FR"/>
              <a:t>Cliquez sur l'icône pour ajouter une image</a:t>
            </a:r>
          </a:p>
        </p:txBody>
      </p:sp>
      <p:sp>
        <p:nvSpPr>
          <p:cNvPr id="12" name="Espace réservé du texte 31">
            <a:extLst>
              <a:ext uri="{FF2B5EF4-FFF2-40B4-BE49-F238E27FC236}">
                <a16:creationId xmlns:a16="http://schemas.microsoft.com/office/drawing/2014/main" id="{96D87C4D-49D7-1E36-421C-1E63A8EF650F}"/>
              </a:ext>
            </a:extLst>
          </p:cNvPr>
          <p:cNvSpPr>
            <a:spLocks noGrp="1"/>
          </p:cNvSpPr>
          <p:nvPr>
            <p:ph type="body" sz="quarter" idx="24" hasCustomPrompt="1"/>
          </p:nvPr>
        </p:nvSpPr>
        <p:spPr>
          <a:xfrm>
            <a:off x="573088" y="3867968"/>
            <a:ext cx="4802727" cy="7264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54451BA2-C044-61B9-5417-B7E8220B215B}"/>
              </a:ext>
            </a:extLst>
          </p:cNvPr>
          <p:cNvSpPr>
            <a:spLocks noGrp="1"/>
          </p:cNvSpPr>
          <p:nvPr>
            <p:ph type="body" sz="quarter" idx="26" hasCustomPrompt="1"/>
          </p:nvPr>
        </p:nvSpPr>
        <p:spPr>
          <a:xfrm>
            <a:off x="573088" y="3376375"/>
            <a:ext cx="4802727" cy="385773"/>
          </a:xfrm>
        </p:spPr>
        <p:txBody>
          <a:bodyPr anchor="b">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pic>
        <p:nvPicPr>
          <p:cNvPr id="33" name="Image 32" descr="Une image contenant Graphique, Police, graphisme, symbole&#10;&#10;Description générée automatiquement">
            <a:extLst>
              <a:ext uri="{FF2B5EF4-FFF2-40B4-BE49-F238E27FC236}">
                <a16:creationId xmlns:a16="http://schemas.microsoft.com/office/drawing/2014/main" id="{6C58A8F8-B2D6-2DC9-363B-60AC50E0C0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336360" y="5615078"/>
            <a:ext cx="2855640" cy="1242922"/>
          </a:xfrm>
          <a:prstGeom prst="rect">
            <a:avLst/>
          </a:prstGeom>
        </p:spPr>
      </p:pic>
      <p:sp>
        <p:nvSpPr>
          <p:cNvPr id="40" name="Espace réservé du texte 31">
            <a:extLst>
              <a:ext uri="{FF2B5EF4-FFF2-40B4-BE49-F238E27FC236}">
                <a16:creationId xmlns:a16="http://schemas.microsoft.com/office/drawing/2014/main" id="{ADB7C6B4-6E6A-8AA0-9DCE-56ECD1DD4968}"/>
              </a:ext>
            </a:extLst>
          </p:cNvPr>
          <p:cNvSpPr>
            <a:spLocks noGrp="1"/>
          </p:cNvSpPr>
          <p:nvPr>
            <p:ph type="body" sz="quarter" idx="27" hasCustomPrompt="1"/>
          </p:nvPr>
        </p:nvSpPr>
        <p:spPr>
          <a:xfrm>
            <a:off x="573088" y="4831549"/>
            <a:ext cx="1261219" cy="385773"/>
          </a:xfrm>
          <a:prstGeom prst="roundRect">
            <a:avLst>
              <a:gd name="adj" fmla="val 50000"/>
            </a:avLst>
          </a:prstGeom>
          <a:ln>
            <a:solidFill>
              <a:srgbClr val="C6CE41"/>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41" name="Espace réservé du texte 31">
            <a:extLst>
              <a:ext uri="{FF2B5EF4-FFF2-40B4-BE49-F238E27FC236}">
                <a16:creationId xmlns:a16="http://schemas.microsoft.com/office/drawing/2014/main" id="{0846AAB8-84C2-B2AC-5719-7DE81D023BD4}"/>
              </a:ext>
            </a:extLst>
          </p:cNvPr>
          <p:cNvSpPr>
            <a:spLocks noGrp="1"/>
          </p:cNvSpPr>
          <p:nvPr>
            <p:ph type="body" sz="quarter" idx="28" hasCustomPrompt="1"/>
          </p:nvPr>
        </p:nvSpPr>
        <p:spPr>
          <a:xfrm>
            <a:off x="1979101" y="4831549"/>
            <a:ext cx="1261219" cy="385773"/>
          </a:xfrm>
          <a:prstGeom prst="roundRect">
            <a:avLst>
              <a:gd name="adj" fmla="val 50000"/>
            </a:avLst>
          </a:prstGeom>
          <a:ln>
            <a:solidFill>
              <a:srgbClr val="B1D6E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Tree>
    <p:extLst>
      <p:ext uri="{BB962C8B-B14F-4D97-AF65-F5344CB8AC3E}">
        <p14:creationId xmlns:p14="http://schemas.microsoft.com/office/powerpoint/2010/main" val="37830815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e_3">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5525635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e_3B">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42833361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e_3C">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1223577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e_3D">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7821616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e_3E">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93111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e_3F">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16035671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e_3G">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41420"/>
            <a:ext cx="5191525" cy="3731996"/>
          </a:xfrm>
          <a:prstGeom prst="roundRect">
            <a:avLst>
              <a:gd name="adj" fmla="val 7262"/>
            </a:avLst>
          </a:prstGeom>
          <a:solidFill>
            <a:srgbClr val="F6F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99890"/>
            <a:ext cx="3360454" cy="1627291"/>
          </a:xfrm>
        </p:spPr>
        <p:txBody>
          <a:bodyPr anchor="t">
            <a:noAutofit/>
          </a:bodyPr>
          <a:lstStyle>
            <a:lvl1pPr algn="l">
              <a:defRPr sz="1200" b="0" i="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r>
              <a:rPr lang="fr-FR" sz="1200">
                <a:latin typeface="Arial" panose="020B0604020202020204" pitchFamily="34" charset="0"/>
                <a:cs typeface="Arial" panose="020B0604020202020204" pitchFamily="34" charset="0"/>
              </a:rPr>
              <a:t>.</a:t>
            </a: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41589060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e_3H">
    <p:bg>
      <p:bgRef idx="1001">
        <a:schemeClr val="bg1"/>
      </p:bgRef>
    </p:bg>
    <p:spTree>
      <p:nvGrpSpPr>
        <p:cNvPr id="1" name=""/>
        <p:cNvGrpSpPr/>
        <p:nvPr/>
      </p:nvGrpSpPr>
      <p:grpSpPr>
        <a:xfrm>
          <a:off x="0" y="0"/>
          <a:ext cx="0" cy="0"/>
          <a:chOff x="0" y="0"/>
          <a:chExt cx="0" cy="0"/>
        </a:xfrm>
      </p:grpSpPr>
      <p:sp>
        <p:nvSpPr>
          <p:cNvPr id="16" name="Espace réservé du texte 51">
            <a:extLst>
              <a:ext uri="{FF2B5EF4-FFF2-40B4-BE49-F238E27FC236}">
                <a16:creationId xmlns:a16="http://schemas.microsoft.com/office/drawing/2014/main" id="{486802F4-BB7F-0173-4148-FF9DEE669C2A}"/>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17" name="Image 16" descr="Une image contenant Graphique, Police, logo, symbole&#10;&#10;Description générée automatiquement">
            <a:extLst>
              <a:ext uri="{FF2B5EF4-FFF2-40B4-BE49-F238E27FC236}">
                <a16:creationId xmlns:a16="http://schemas.microsoft.com/office/drawing/2014/main" id="{6D5764D7-6E60-377F-6982-76A2B70180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9" name="Rectangle : coins arrondis 18">
            <a:extLst>
              <a:ext uri="{FF2B5EF4-FFF2-40B4-BE49-F238E27FC236}">
                <a16:creationId xmlns:a16="http://schemas.microsoft.com/office/drawing/2014/main" id="{2E37D7A7-8C73-54F9-DBE0-8A02477B5AC3}"/>
              </a:ext>
            </a:extLst>
          </p:cNvPr>
          <p:cNvSpPr/>
          <p:nvPr/>
        </p:nvSpPr>
        <p:spPr>
          <a:xfrm>
            <a:off x="-384720" y="3429000"/>
            <a:ext cx="5191525" cy="3731996"/>
          </a:xfrm>
          <a:prstGeom prst="roundRect">
            <a:avLst>
              <a:gd name="adj" fmla="val 7262"/>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3DB903DB-A215-94AF-2336-B8A8CEEFB806}"/>
              </a:ext>
            </a:extLst>
          </p:cNvPr>
          <p:cNvSpPr>
            <a:spLocks noGrp="1"/>
          </p:cNvSpPr>
          <p:nvPr>
            <p:ph type="body" sz="quarter" idx="24" hasCustomPrompt="1"/>
          </p:nvPr>
        </p:nvSpPr>
        <p:spPr>
          <a:xfrm>
            <a:off x="5375920"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4" name="Espace réservé du texte 31">
            <a:extLst>
              <a:ext uri="{FF2B5EF4-FFF2-40B4-BE49-F238E27FC236}">
                <a16:creationId xmlns:a16="http://schemas.microsoft.com/office/drawing/2014/main" id="{72619745-C450-99D4-4156-72B1A677657B}"/>
              </a:ext>
            </a:extLst>
          </p:cNvPr>
          <p:cNvSpPr>
            <a:spLocks noGrp="1"/>
          </p:cNvSpPr>
          <p:nvPr>
            <p:ph type="body" sz="quarter" idx="26" hasCustomPrompt="1"/>
          </p:nvPr>
        </p:nvSpPr>
        <p:spPr>
          <a:xfrm>
            <a:off x="5375920"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7" name="Espace réservé du texte 31">
            <a:extLst>
              <a:ext uri="{FF2B5EF4-FFF2-40B4-BE49-F238E27FC236}">
                <a16:creationId xmlns:a16="http://schemas.microsoft.com/office/drawing/2014/main" id="{93BD7A1D-E24C-B670-8CEE-6A842C418BB7}"/>
              </a:ext>
            </a:extLst>
          </p:cNvPr>
          <p:cNvSpPr>
            <a:spLocks noGrp="1"/>
          </p:cNvSpPr>
          <p:nvPr>
            <p:ph type="body" sz="quarter" idx="27" hasCustomPrompt="1"/>
          </p:nvPr>
        </p:nvSpPr>
        <p:spPr>
          <a:xfrm>
            <a:off x="8640685" y="4280632"/>
            <a:ext cx="2926105" cy="1446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set. </a:t>
            </a:r>
          </a:p>
        </p:txBody>
      </p:sp>
      <p:sp>
        <p:nvSpPr>
          <p:cNvPr id="28" name="Espace réservé du texte 31">
            <a:extLst>
              <a:ext uri="{FF2B5EF4-FFF2-40B4-BE49-F238E27FC236}">
                <a16:creationId xmlns:a16="http://schemas.microsoft.com/office/drawing/2014/main" id="{51AF5FAE-2427-5C8B-E498-BA21ED742461}"/>
              </a:ext>
            </a:extLst>
          </p:cNvPr>
          <p:cNvSpPr>
            <a:spLocks noGrp="1"/>
          </p:cNvSpPr>
          <p:nvPr>
            <p:ph type="body" sz="quarter" idx="28" hasCustomPrompt="1"/>
          </p:nvPr>
        </p:nvSpPr>
        <p:spPr>
          <a:xfrm>
            <a:off x="8650062" y="3674816"/>
            <a:ext cx="2926105" cy="385773"/>
          </a:xfrm>
        </p:spPr>
        <p:txBody>
          <a:bodyPr anchor="b">
            <a:noAutofit/>
          </a:bodyPr>
          <a:lstStyle>
            <a:lvl1pPr algn="l">
              <a:defRPr sz="1200" b="1">
                <a:solidFill>
                  <a:srgbClr val="E94F3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29" name="Espace réservé du texte 31">
            <a:extLst>
              <a:ext uri="{FF2B5EF4-FFF2-40B4-BE49-F238E27FC236}">
                <a16:creationId xmlns:a16="http://schemas.microsoft.com/office/drawing/2014/main" id="{F52AE7D1-604E-B791-30BD-24D3F4FF837D}"/>
              </a:ext>
            </a:extLst>
          </p:cNvPr>
          <p:cNvSpPr>
            <a:spLocks noGrp="1"/>
          </p:cNvSpPr>
          <p:nvPr>
            <p:ph type="body" sz="quarter" idx="29" hasCustomPrompt="1"/>
          </p:nvPr>
        </p:nvSpPr>
        <p:spPr>
          <a:xfrm>
            <a:off x="625211" y="4087470"/>
            <a:ext cx="3360454" cy="1627291"/>
          </a:xfrm>
        </p:spPr>
        <p:txBody>
          <a:bodyPr anchor="t">
            <a:noAutofit/>
          </a:bodyPr>
          <a:lstStyle>
            <a:lvl1pPr algn="l">
              <a:defRPr sz="1200" b="0" i="0">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Sed rhoncus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nec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aliquet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congue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ornare</a:t>
            </a:r>
            <a:r>
              <a:rPr lang="fr-FR" sz="1200">
                <a:latin typeface="Arial" panose="020B0604020202020204" pitchFamily="34" charset="0"/>
                <a:cs typeface="Arial" panose="020B0604020202020204" pitchFamily="34" charset="0"/>
              </a:rPr>
              <a:t>. Suspendisse </a:t>
            </a:r>
            <a:r>
              <a:rPr lang="fr-FR" sz="1200" err="1">
                <a:latin typeface="Arial" panose="020B0604020202020204" pitchFamily="34" charset="0"/>
                <a:cs typeface="Arial" panose="020B0604020202020204" pitchFamily="34" charset="0"/>
              </a:rPr>
              <a:t>iaculis</a:t>
            </a:r>
            <a:r>
              <a:rPr lang="fr-FR" sz="1200">
                <a:latin typeface="Arial" panose="020B0604020202020204" pitchFamily="34" charset="0"/>
                <a:cs typeface="Arial" panose="020B0604020202020204" pitchFamily="34" charset="0"/>
              </a:rPr>
              <a:t> ante ut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cursus. Sed tristique </a:t>
            </a:r>
            <a:r>
              <a:rPr lang="fr-FR" sz="1200" err="1">
                <a:latin typeface="Arial" panose="020B0604020202020204" pitchFamily="34" charset="0"/>
                <a:cs typeface="Arial" panose="020B0604020202020204" pitchFamily="34" charset="0"/>
              </a:rPr>
              <a:t>feugiat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dignissim</a:t>
            </a:r>
            <a:r>
              <a:rPr lang="fr-FR" sz="1200">
                <a:latin typeface="Arial" panose="020B0604020202020204" pitchFamily="34" charset="0"/>
                <a:cs typeface="Arial" panose="020B0604020202020204" pitchFamily="34" charset="0"/>
              </a:rPr>
              <a:t>. Nunc </a:t>
            </a:r>
            <a:r>
              <a:rPr lang="fr-FR" sz="1200" err="1">
                <a:latin typeface="Arial" panose="020B0604020202020204" pitchFamily="34" charset="0"/>
                <a:cs typeface="Arial" panose="020B0604020202020204" pitchFamily="34" charset="0"/>
              </a:rPr>
              <a:t>ullamcorper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eget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leo</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Quisque</a:t>
            </a:r>
            <a:r>
              <a:rPr lang="fr-FR" sz="1200">
                <a:latin typeface="Arial" panose="020B0604020202020204" pitchFamily="34" charset="0"/>
                <a:cs typeface="Arial" panose="020B0604020202020204" pitchFamily="34" charset="0"/>
              </a:rPr>
              <a:t> dictum eu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sed</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fringilla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Fusce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laoreet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lacus</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tortor</a:t>
            </a:r>
            <a:r>
              <a:rPr lang="fr-FR" sz="1200">
                <a:latin typeface="Arial" panose="020B0604020202020204" pitchFamily="34" charset="0"/>
                <a:cs typeface="Arial" panose="020B0604020202020204" pitchFamily="34" charset="0"/>
              </a:rPr>
              <a:t> tristique pulvinar. </a:t>
            </a:r>
            <a:r>
              <a:rPr lang="fr-FR" sz="1200" err="1">
                <a:latin typeface="Arial" panose="020B0604020202020204" pitchFamily="34" charset="0"/>
                <a:cs typeface="Arial" panose="020B0604020202020204" pitchFamily="34" charset="0"/>
              </a:rPr>
              <a:t>Donec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quis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nibh</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neque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eleifend</a:t>
            </a:r>
            <a:endParaRPr lang="fr-FR" sz="1200">
              <a:latin typeface="Arial" panose="020B0604020202020204" pitchFamily="34" charset="0"/>
              <a:cs typeface="Arial" panose="020B0604020202020204" pitchFamily="34" charset="0"/>
            </a:endParaRPr>
          </a:p>
        </p:txBody>
      </p:sp>
      <p:sp>
        <p:nvSpPr>
          <p:cNvPr id="30" name="Titre 13">
            <a:extLst>
              <a:ext uri="{FF2B5EF4-FFF2-40B4-BE49-F238E27FC236}">
                <a16:creationId xmlns:a16="http://schemas.microsoft.com/office/drawing/2014/main" id="{FB510CB0-B14D-14C6-E033-21490673648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31" name="Espace réservé du texte 31">
            <a:extLst>
              <a:ext uri="{FF2B5EF4-FFF2-40B4-BE49-F238E27FC236}">
                <a16:creationId xmlns:a16="http://schemas.microsoft.com/office/drawing/2014/main" id="{33558DD0-BDDA-7408-C266-13496E16FCB4}"/>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12700844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2641D8-89FE-828C-F0EE-22D9EB2C5F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76D5F32-4631-7F45-EC28-50A16AA240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65A5F89-A3A8-DB0C-122D-2E79E84298B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BF045FE-18DD-82EE-4B03-E5EE67A654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619CE30-BB53-D209-5607-96B9B46F647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063FC0D-E97E-1148-8573-6F889B15EE3B}"/>
              </a:ext>
            </a:extLst>
          </p:cNvPr>
          <p:cNvSpPr>
            <a:spLocks noGrp="1"/>
          </p:cNvSpPr>
          <p:nvPr>
            <p:ph type="dt" sz="half" idx="10"/>
          </p:nvPr>
        </p:nvSpPr>
        <p:spPr/>
        <p:txBody>
          <a:bodyPr/>
          <a:lstStyle/>
          <a:p>
            <a:r>
              <a:rPr lang="fr-FR"/>
              <a:t>26/05/2025</a:t>
            </a:r>
          </a:p>
        </p:txBody>
      </p:sp>
      <p:sp>
        <p:nvSpPr>
          <p:cNvPr id="8" name="Espace réservé du pied de page 7">
            <a:extLst>
              <a:ext uri="{FF2B5EF4-FFF2-40B4-BE49-F238E27FC236}">
                <a16:creationId xmlns:a16="http://schemas.microsoft.com/office/drawing/2014/main" id="{970B46BF-A891-ED2A-B62E-FE5ED93A52CC}"/>
              </a:ext>
            </a:extLst>
          </p:cNvPr>
          <p:cNvSpPr>
            <a:spLocks noGrp="1"/>
          </p:cNvSpPr>
          <p:nvPr>
            <p:ph type="ftr" sz="quarter" idx="11"/>
          </p:nvPr>
        </p:nvSpPr>
        <p:spPr/>
        <p:txBody>
          <a:bodyPr/>
          <a:lstStyle/>
          <a:p>
            <a:r>
              <a:rPr lang="fr-FR"/>
              <a:t>Réseau vélo et marche</a:t>
            </a:r>
          </a:p>
        </p:txBody>
      </p:sp>
      <p:sp>
        <p:nvSpPr>
          <p:cNvPr id="9" name="Espace réservé du numéro de diapositive 8">
            <a:extLst>
              <a:ext uri="{FF2B5EF4-FFF2-40B4-BE49-F238E27FC236}">
                <a16:creationId xmlns:a16="http://schemas.microsoft.com/office/drawing/2014/main" id="{C71A7071-64E7-5AD8-11E6-0440F7212F97}"/>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25284440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e_4">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C6F39A-5B83-ED63-6A52-3843BC850678}"/>
              </a:ext>
            </a:extLst>
          </p:cNvPr>
          <p:cNvSpPr/>
          <p:nvPr/>
        </p:nvSpPr>
        <p:spPr>
          <a:xfrm>
            <a:off x="0" y="3441420"/>
            <a:ext cx="12192000" cy="3449678"/>
          </a:xfrm>
          <a:prstGeom prst="rect">
            <a:avLst/>
          </a:prstGeom>
          <a:solidFill>
            <a:srgbClr val="F6FAE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2" name="Image 1" descr="Une image contenant Graphique, Police, logo, symbole&#10;&#10;Description générée automatiquement">
            <a:extLst>
              <a:ext uri="{FF2B5EF4-FFF2-40B4-BE49-F238E27FC236}">
                <a16:creationId xmlns:a16="http://schemas.microsoft.com/office/drawing/2014/main" id="{155F64E4-AB3D-EFD6-AE42-75B5A8493C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2" name="Espace réservé du texte 31">
            <a:extLst>
              <a:ext uri="{FF2B5EF4-FFF2-40B4-BE49-F238E27FC236}">
                <a16:creationId xmlns:a16="http://schemas.microsoft.com/office/drawing/2014/main" id="{96D87C4D-49D7-1E36-421C-1E63A8EF650F}"/>
              </a:ext>
            </a:extLst>
          </p:cNvPr>
          <p:cNvSpPr>
            <a:spLocks noGrp="1"/>
          </p:cNvSpPr>
          <p:nvPr>
            <p:ph type="body" sz="quarter" idx="24" hasCustomPrompt="1"/>
          </p:nvPr>
        </p:nvSpPr>
        <p:spPr>
          <a:xfrm>
            <a:off x="6131782" y="1821030"/>
            <a:ext cx="4802727" cy="7264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54451BA2-C044-61B9-5417-B7E8220B215B}"/>
              </a:ext>
            </a:extLst>
          </p:cNvPr>
          <p:cNvSpPr>
            <a:spLocks noGrp="1"/>
          </p:cNvSpPr>
          <p:nvPr>
            <p:ph type="body" sz="quarter" idx="26" hasCustomPrompt="1"/>
          </p:nvPr>
        </p:nvSpPr>
        <p:spPr>
          <a:xfrm>
            <a:off x="6131782" y="1329437"/>
            <a:ext cx="4802727" cy="385773"/>
          </a:xfrm>
        </p:spPr>
        <p:txBody>
          <a:bodyPr anchor="b">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pic>
        <p:nvPicPr>
          <p:cNvPr id="33" name="Image 32" descr="Une image contenant Graphique, Police, graphisme, symbole&#10;&#10;Description générée automatiquement">
            <a:extLst>
              <a:ext uri="{FF2B5EF4-FFF2-40B4-BE49-F238E27FC236}">
                <a16:creationId xmlns:a16="http://schemas.microsoft.com/office/drawing/2014/main" id="{6C58A8F8-B2D6-2DC9-363B-60AC50E0C0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336360" y="5648176"/>
            <a:ext cx="2855640" cy="1242922"/>
          </a:xfrm>
          <a:prstGeom prst="rect">
            <a:avLst/>
          </a:prstGeom>
        </p:spPr>
      </p:pic>
      <p:sp>
        <p:nvSpPr>
          <p:cNvPr id="40" name="Espace réservé du texte 31">
            <a:extLst>
              <a:ext uri="{FF2B5EF4-FFF2-40B4-BE49-F238E27FC236}">
                <a16:creationId xmlns:a16="http://schemas.microsoft.com/office/drawing/2014/main" id="{ADB7C6B4-6E6A-8AA0-9DCE-56ECD1DD4968}"/>
              </a:ext>
            </a:extLst>
          </p:cNvPr>
          <p:cNvSpPr>
            <a:spLocks noGrp="1"/>
          </p:cNvSpPr>
          <p:nvPr>
            <p:ph type="body" sz="quarter" idx="27" hasCustomPrompt="1"/>
          </p:nvPr>
        </p:nvSpPr>
        <p:spPr>
          <a:xfrm>
            <a:off x="6096000" y="4140828"/>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15" name="Espace réservé du texte 31">
            <a:extLst>
              <a:ext uri="{FF2B5EF4-FFF2-40B4-BE49-F238E27FC236}">
                <a16:creationId xmlns:a16="http://schemas.microsoft.com/office/drawing/2014/main" id="{909149AA-F8DB-E94B-EB38-5CE8FE53C78C}"/>
              </a:ext>
            </a:extLst>
          </p:cNvPr>
          <p:cNvSpPr>
            <a:spLocks noGrp="1"/>
          </p:cNvSpPr>
          <p:nvPr>
            <p:ph type="body" sz="quarter" idx="29" hasCustomPrompt="1"/>
          </p:nvPr>
        </p:nvSpPr>
        <p:spPr>
          <a:xfrm>
            <a:off x="6096000" y="4691434"/>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18" name="Espace réservé du texte 31">
            <a:extLst>
              <a:ext uri="{FF2B5EF4-FFF2-40B4-BE49-F238E27FC236}">
                <a16:creationId xmlns:a16="http://schemas.microsoft.com/office/drawing/2014/main" id="{B8DF3A00-10FC-EF6A-481B-80B4FF66C8ED}"/>
              </a:ext>
            </a:extLst>
          </p:cNvPr>
          <p:cNvSpPr>
            <a:spLocks noGrp="1"/>
          </p:cNvSpPr>
          <p:nvPr>
            <p:ph type="body" sz="quarter" idx="31" hasCustomPrompt="1"/>
          </p:nvPr>
        </p:nvSpPr>
        <p:spPr>
          <a:xfrm>
            <a:off x="8184232" y="4140828"/>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0" name="Espace réservé du texte 31">
            <a:extLst>
              <a:ext uri="{FF2B5EF4-FFF2-40B4-BE49-F238E27FC236}">
                <a16:creationId xmlns:a16="http://schemas.microsoft.com/office/drawing/2014/main" id="{E65DBE10-6BBE-3B98-869D-C4A3B9BBB803}"/>
              </a:ext>
            </a:extLst>
          </p:cNvPr>
          <p:cNvSpPr>
            <a:spLocks noGrp="1"/>
          </p:cNvSpPr>
          <p:nvPr>
            <p:ph type="body" sz="quarter" idx="33" hasCustomPrompt="1"/>
          </p:nvPr>
        </p:nvSpPr>
        <p:spPr>
          <a:xfrm>
            <a:off x="8184232" y="4691434"/>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2" name="Espace réservé du texte 31">
            <a:extLst>
              <a:ext uri="{FF2B5EF4-FFF2-40B4-BE49-F238E27FC236}">
                <a16:creationId xmlns:a16="http://schemas.microsoft.com/office/drawing/2014/main" id="{9110F0F6-2057-E3CA-9BAE-572ADC673CF8}"/>
              </a:ext>
            </a:extLst>
          </p:cNvPr>
          <p:cNvSpPr>
            <a:spLocks noGrp="1"/>
          </p:cNvSpPr>
          <p:nvPr>
            <p:ph type="body" sz="quarter" idx="34" hasCustomPrompt="1"/>
          </p:nvPr>
        </p:nvSpPr>
        <p:spPr>
          <a:xfrm>
            <a:off x="6099793" y="5183047"/>
            <a:ext cx="1947825" cy="385773"/>
          </a:xfrm>
          <a:prstGeom prst="roundRect">
            <a:avLst>
              <a:gd name="adj" fmla="val 50000"/>
            </a:avLst>
          </a:prstGeom>
          <a:ln>
            <a:solidFill>
              <a:srgbClr val="29475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25" name="Espace réservé du texte 31">
            <a:extLst>
              <a:ext uri="{FF2B5EF4-FFF2-40B4-BE49-F238E27FC236}">
                <a16:creationId xmlns:a16="http://schemas.microsoft.com/office/drawing/2014/main" id="{7075CF21-9595-6698-575F-4C1E98694CAC}"/>
              </a:ext>
            </a:extLst>
          </p:cNvPr>
          <p:cNvSpPr>
            <a:spLocks noGrp="1"/>
          </p:cNvSpPr>
          <p:nvPr>
            <p:ph type="body" sz="quarter" idx="35" hasCustomPrompt="1"/>
          </p:nvPr>
        </p:nvSpPr>
        <p:spPr>
          <a:xfrm>
            <a:off x="573089" y="4602923"/>
            <a:ext cx="4802727" cy="1012155"/>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a:t>
            </a:r>
          </a:p>
        </p:txBody>
      </p:sp>
      <p:sp>
        <p:nvSpPr>
          <p:cNvPr id="26" name="Espace réservé du texte 31">
            <a:extLst>
              <a:ext uri="{FF2B5EF4-FFF2-40B4-BE49-F238E27FC236}">
                <a16:creationId xmlns:a16="http://schemas.microsoft.com/office/drawing/2014/main" id="{454B9AD5-B9B3-A14B-3F98-0C236AEA6D9C}"/>
              </a:ext>
            </a:extLst>
          </p:cNvPr>
          <p:cNvSpPr>
            <a:spLocks noGrp="1"/>
          </p:cNvSpPr>
          <p:nvPr>
            <p:ph type="body" sz="quarter" idx="36" hasCustomPrompt="1"/>
          </p:nvPr>
        </p:nvSpPr>
        <p:spPr>
          <a:xfrm>
            <a:off x="573089" y="4140828"/>
            <a:ext cx="4802727" cy="385773"/>
          </a:xfrm>
        </p:spPr>
        <p:txBody>
          <a:bodyPr anchor="t">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spTree>
    <p:extLst>
      <p:ext uri="{BB962C8B-B14F-4D97-AF65-F5344CB8AC3E}">
        <p14:creationId xmlns:p14="http://schemas.microsoft.com/office/powerpoint/2010/main" val="6416077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e_5">
    <p:bg>
      <p:bgRef idx="1001">
        <a:schemeClr val="bg1"/>
      </p:bgRef>
    </p:bg>
    <p:spTree>
      <p:nvGrpSpPr>
        <p:cNvPr id="1" name=""/>
        <p:cNvGrpSpPr/>
        <p:nvPr/>
      </p:nvGrpSpPr>
      <p:grpSpPr>
        <a:xfrm>
          <a:off x="0" y="0"/>
          <a:ext cx="0" cy="0"/>
          <a:chOff x="0" y="0"/>
          <a:chExt cx="0" cy="0"/>
        </a:xfrm>
      </p:grpSpPr>
      <p:sp>
        <p:nvSpPr>
          <p:cNvPr id="26" name="Ellipse 25">
            <a:extLst>
              <a:ext uri="{FF2B5EF4-FFF2-40B4-BE49-F238E27FC236}">
                <a16:creationId xmlns:a16="http://schemas.microsoft.com/office/drawing/2014/main" id="{02583D41-8AA6-EAE4-A47B-D1A06C625CF4}"/>
              </a:ext>
            </a:extLst>
          </p:cNvPr>
          <p:cNvSpPr/>
          <p:nvPr/>
        </p:nvSpPr>
        <p:spPr>
          <a:xfrm>
            <a:off x="5114590"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9F09487E-7C77-B50D-A8FA-AF30AE9055C6}"/>
              </a:ext>
            </a:extLst>
          </p:cNvPr>
          <p:cNvSpPr/>
          <p:nvPr/>
        </p:nvSpPr>
        <p:spPr>
          <a:xfrm>
            <a:off x="6075013"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AA0F209F-68A4-1C23-B510-DC485F477C2F}"/>
              </a:ext>
            </a:extLst>
          </p:cNvPr>
          <p:cNvSpPr/>
          <p:nvPr/>
        </p:nvSpPr>
        <p:spPr>
          <a:xfrm>
            <a:off x="7035436"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F6EC0C2A-E370-2590-40B9-D1D4FED65251}"/>
              </a:ext>
            </a:extLst>
          </p:cNvPr>
          <p:cNvSpPr/>
          <p:nvPr/>
        </p:nvSpPr>
        <p:spPr>
          <a:xfrm>
            <a:off x="7995859" y="3385351"/>
            <a:ext cx="778691" cy="778691"/>
          </a:xfrm>
          <a:prstGeom prst="ellipse">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5" name="Espace réservé pour une image  37">
            <a:extLst>
              <a:ext uri="{FF2B5EF4-FFF2-40B4-BE49-F238E27FC236}">
                <a16:creationId xmlns:a16="http://schemas.microsoft.com/office/drawing/2014/main" id="{79266906-9A08-17F2-99A6-F75E8CF1FBCB}"/>
              </a:ext>
            </a:extLst>
          </p:cNvPr>
          <p:cNvSpPr>
            <a:spLocks noGrp="1"/>
          </p:cNvSpPr>
          <p:nvPr>
            <p:ph type="pic" sz="quarter" idx="16"/>
          </p:nvPr>
        </p:nvSpPr>
        <p:spPr>
          <a:xfrm>
            <a:off x="573088" y="836764"/>
            <a:ext cx="3960440" cy="5472556"/>
          </a:xfrm>
          <a:prstGeom prst="roundRect">
            <a:avLst>
              <a:gd name="adj" fmla="val 4050"/>
            </a:avLst>
          </a:prstGeom>
        </p:spPr>
        <p:txBody>
          <a:bodyPr/>
          <a:lstStyle/>
          <a:p>
            <a:r>
              <a:rPr lang="fr-FR"/>
              <a:t>Cliquez sur l'icône pour ajouter une image</a:t>
            </a:r>
          </a:p>
        </p:txBody>
      </p:sp>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20" name="Titre 13">
            <a:extLst>
              <a:ext uri="{FF2B5EF4-FFF2-40B4-BE49-F238E27FC236}">
                <a16:creationId xmlns:a16="http://schemas.microsoft.com/office/drawing/2014/main" id="{8EEB32E0-D8E7-6E77-E746-30DF9CA55BD0}"/>
              </a:ext>
            </a:extLst>
          </p:cNvPr>
          <p:cNvSpPr>
            <a:spLocks noGrp="1"/>
          </p:cNvSpPr>
          <p:nvPr>
            <p:ph type="title" hasCustomPrompt="1"/>
          </p:nvPr>
        </p:nvSpPr>
        <p:spPr>
          <a:xfrm>
            <a:off x="5080157"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22" name="Espace réservé du texte 31">
            <a:extLst>
              <a:ext uri="{FF2B5EF4-FFF2-40B4-BE49-F238E27FC236}">
                <a16:creationId xmlns:a16="http://schemas.microsoft.com/office/drawing/2014/main" id="{F6415317-AA33-E697-D496-4FDD4F140FA0}"/>
              </a:ext>
            </a:extLst>
          </p:cNvPr>
          <p:cNvSpPr>
            <a:spLocks noGrp="1"/>
          </p:cNvSpPr>
          <p:nvPr>
            <p:ph type="body" sz="quarter" idx="25" hasCustomPrompt="1"/>
          </p:nvPr>
        </p:nvSpPr>
        <p:spPr>
          <a:xfrm>
            <a:off x="5080157"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2DBB2C30-B6B7-0116-8F0D-0179BB50F672}"/>
              </a:ext>
            </a:extLst>
          </p:cNvPr>
          <p:cNvSpPr>
            <a:spLocks noGrp="1"/>
          </p:cNvSpPr>
          <p:nvPr>
            <p:ph type="body" sz="quarter" idx="24" hasCustomPrompt="1"/>
          </p:nvPr>
        </p:nvSpPr>
        <p:spPr>
          <a:xfrm>
            <a:off x="5119240" y="5313281"/>
            <a:ext cx="5297240" cy="628446"/>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014B80F3-CF23-E984-F65F-20767C43CBAB}"/>
              </a:ext>
            </a:extLst>
          </p:cNvPr>
          <p:cNvSpPr>
            <a:spLocks noGrp="1"/>
          </p:cNvSpPr>
          <p:nvPr>
            <p:ph type="body" sz="quarter" idx="26" hasCustomPrompt="1"/>
          </p:nvPr>
        </p:nvSpPr>
        <p:spPr>
          <a:xfrm>
            <a:off x="5119240" y="4802890"/>
            <a:ext cx="5297240" cy="385773"/>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Espace réservé du texte 31">
            <a:extLst>
              <a:ext uri="{FF2B5EF4-FFF2-40B4-BE49-F238E27FC236}">
                <a16:creationId xmlns:a16="http://schemas.microsoft.com/office/drawing/2014/main" id="{0EA8E3D0-9DE6-CAE5-CAFF-FBB023052A00}"/>
              </a:ext>
            </a:extLst>
          </p:cNvPr>
          <p:cNvSpPr>
            <a:spLocks noGrp="1"/>
          </p:cNvSpPr>
          <p:nvPr>
            <p:ph type="body" sz="quarter" idx="27" hasCustomPrompt="1"/>
          </p:nvPr>
        </p:nvSpPr>
        <p:spPr>
          <a:xfrm>
            <a:off x="9048328" y="3549445"/>
            <a:ext cx="1898176" cy="500032"/>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150 utilisateurs</a:t>
            </a:r>
            <a:br>
              <a:rPr lang="fr-FR" sz="1200">
                <a:latin typeface="Arial" panose="020B0604020202020204" pitchFamily="34" charset="0"/>
                <a:cs typeface="Arial" panose="020B0604020202020204" pitchFamily="34" charset="0"/>
              </a:rPr>
            </a:br>
            <a:r>
              <a:rPr lang="fr-FR" sz="1200">
                <a:latin typeface="Arial" panose="020B0604020202020204" pitchFamily="34" charset="0"/>
                <a:cs typeface="Arial" panose="020B0604020202020204" pitchFamily="34" charset="0"/>
              </a:rPr>
              <a:t>par an</a:t>
            </a:r>
          </a:p>
        </p:txBody>
      </p:sp>
      <p:pic>
        <p:nvPicPr>
          <p:cNvPr id="38" name="Image 37" descr="Une image contenant Graphique, Police, graphisme, symbole&#10;&#10;Description générée automatiquement">
            <a:extLst>
              <a:ext uri="{FF2B5EF4-FFF2-40B4-BE49-F238E27FC236}">
                <a16:creationId xmlns:a16="http://schemas.microsoft.com/office/drawing/2014/main" id="{C193D280-7D7A-EE0E-7A74-2332109864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615078"/>
            <a:ext cx="2855640" cy="1242922"/>
          </a:xfrm>
          <a:prstGeom prst="rect">
            <a:avLst/>
          </a:prstGeom>
        </p:spPr>
      </p:pic>
      <p:sp>
        <p:nvSpPr>
          <p:cNvPr id="41" name="Espace réservé pour une image  40">
            <a:extLst>
              <a:ext uri="{FF2B5EF4-FFF2-40B4-BE49-F238E27FC236}">
                <a16:creationId xmlns:a16="http://schemas.microsoft.com/office/drawing/2014/main" id="{A3066D58-4F5D-00B9-9E36-D4239ECD4A54}"/>
              </a:ext>
            </a:extLst>
          </p:cNvPr>
          <p:cNvSpPr>
            <a:spLocks noGrp="1"/>
          </p:cNvSpPr>
          <p:nvPr>
            <p:ph type="pic" sz="quarter" idx="28" hasCustomPrompt="1"/>
          </p:nvPr>
        </p:nvSpPr>
        <p:spPr>
          <a:xfrm>
            <a:off x="5195309" y="3460024"/>
            <a:ext cx="629344" cy="629344"/>
          </a:xfrm>
        </p:spPr>
        <p:txBody>
          <a:bodyPr/>
          <a:lstStyle/>
          <a:p>
            <a:r>
              <a:rPr lang="fr-FR" err="1"/>
              <a:t>picto</a:t>
            </a:r>
            <a:endParaRPr lang="fr-FR"/>
          </a:p>
        </p:txBody>
      </p:sp>
      <p:sp>
        <p:nvSpPr>
          <p:cNvPr id="42" name="Espace réservé pour une image  40">
            <a:extLst>
              <a:ext uri="{FF2B5EF4-FFF2-40B4-BE49-F238E27FC236}">
                <a16:creationId xmlns:a16="http://schemas.microsoft.com/office/drawing/2014/main" id="{6B32C881-F2FD-6F0B-5C81-E58BEED17AB2}"/>
              </a:ext>
            </a:extLst>
          </p:cNvPr>
          <p:cNvSpPr>
            <a:spLocks noGrp="1"/>
          </p:cNvSpPr>
          <p:nvPr>
            <p:ph type="pic" sz="quarter" idx="29" hasCustomPrompt="1"/>
          </p:nvPr>
        </p:nvSpPr>
        <p:spPr>
          <a:xfrm>
            <a:off x="6149038" y="3460024"/>
            <a:ext cx="629344" cy="629344"/>
          </a:xfrm>
        </p:spPr>
        <p:txBody>
          <a:bodyPr/>
          <a:lstStyle/>
          <a:p>
            <a:r>
              <a:rPr lang="fr-FR" err="1"/>
              <a:t>picto</a:t>
            </a:r>
            <a:endParaRPr lang="fr-FR"/>
          </a:p>
        </p:txBody>
      </p:sp>
      <p:sp>
        <p:nvSpPr>
          <p:cNvPr id="43" name="Espace réservé pour une image  40">
            <a:extLst>
              <a:ext uri="{FF2B5EF4-FFF2-40B4-BE49-F238E27FC236}">
                <a16:creationId xmlns:a16="http://schemas.microsoft.com/office/drawing/2014/main" id="{E5743065-6CC3-52D5-A220-9A2F26178A67}"/>
              </a:ext>
            </a:extLst>
          </p:cNvPr>
          <p:cNvSpPr>
            <a:spLocks noGrp="1"/>
          </p:cNvSpPr>
          <p:nvPr>
            <p:ph type="pic" sz="quarter" idx="30" hasCustomPrompt="1"/>
          </p:nvPr>
        </p:nvSpPr>
        <p:spPr>
          <a:xfrm>
            <a:off x="7112599" y="3460024"/>
            <a:ext cx="629344" cy="629344"/>
          </a:xfrm>
        </p:spPr>
        <p:txBody>
          <a:bodyPr/>
          <a:lstStyle/>
          <a:p>
            <a:r>
              <a:rPr lang="fr-FR" err="1"/>
              <a:t>picto</a:t>
            </a:r>
            <a:endParaRPr lang="fr-FR"/>
          </a:p>
        </p:txBody>
      </p:sp>
      <p:sp>
        <p:nvSpPr>
          <p:cNvPr id="45" name="Espace réservé pour une image  40">
            <a:extLst>
              <a:ext uri="{FF2B5EF4-FFF2-40B4-BE49-F238E27FC236}">
                <a16:creationId xmlns:a16="http://schemas.microsoft.com/office/drawing/2014/main" id="{29EC45C4-ECDB-F2F0-0BC6-884838CE8E2A}"/>
              </a:ext>
            </a:extLst>
          </p:cNvPr>
          <p:cNvSpPr>
            <a:spLocks noGrp="1"/>
          </p:cNvSpPr>
          <p:nvPr>
            <p:ph type="pic" sz="quarter" idx="31" hasCustomPrompt="1"/>
          </p:nvPr>
        </p:nvSpPr>
        <p:spPr>
          <a:xfrm>
            <a:off x="8076160" y="3460024"/>
            <a:ext cx="629344" cy="629344"/>
          </a:xfrm>
        </p:spPr>
        <p:txBody>
          <a:bodyPr/>
          <a:lstStyle/>
          <a:p>
            <a:r>
              <a:rPr lang="fr-FR" err="1"/>
              <a:t>picto</a:t>
            </a:r>
            <a:endParaRPr lang="fr-FR"/>
          </a:p>
        </p:txBody>
      </p:sp>
    </p:spTree>
    <p:extLst>
      <p:ext uri="{BB962C8B-B14F-4D97-AF65-F5344CB8AC3E}">
        <p14:creationId xmlns:p14="http://schemas.microsoft.com/office/powerpoint/2010/main" val="41054882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e_6_A">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251520"/>
            <a:ext cx="12192000" cy="5156495"/>
          </a:xfrm>
          <a:prstGeom prst="roundRect">
            <a:avLst>
              <a:gd name="adj" fmla="val 6534"/>
            </a:avLst>
          </a:prstGeom>
          <a:solidFill>
            <a:srgbClr val="ECB2D2"/>
          </a:solidFill>
          <a:ln>
            <a:solidFill>
              <a:srgbClr val="F9A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1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1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28975846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e_6_B">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179512"/>
            <a:ext cx="12192000" cy="5156495"/>
          </a:xfrm>
          <a:prstGeom prst="roundRect">
            <a:avLst>
              <a:gd name="adj" fmla="val 6534"/>
            </a:avLst>
          </a:prstGeom>
          <a:solidFill>
            <a:srgbClr val="B1D6E4"/>
          </a:solidFill>
          <a:ln>
            <a:solidFill>
              <a:srgbClr val="B1D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
        <p:nvSpPr>
          <p:cNvPr id="4" name="ZoneTexte 3">
            <a:extLst>
              <a:ext uri="{FF2B5EF4-FFF2-40B4-BE49-F238E27FC236}">
                <a16:creationId xmlns:a16="http://schemas.microsoft.com/office/drawing/2014/main" id="{9D17C35D-7020-582B-006D-C3555F76CF6C}"/>
              </a:ext>
            </a:extLst>
          </p:cNvPr>
          <p:cNvSpPr txBox="1"/>
          <p:nvPr/>
        </p:nvSpPr>
        <p:spPr>
          <a:xfrm>
            <a:off x="3045589" y="2651131"/>
            <a:ext cx="6102750" cy="369332"/>
          </a:xfrm>
          <a:prstGeom prst="rect">
            <a:avLst/>
          </a:prstGeom>
          <a:noFill/>
        </p:spPr>
        <p:txBody>
          <a:bodyPr wrap="square">
            <a:spAutoFit/>
          </a:bodyPr>
          <a:lstStyle/>
          <a:p>
            <a:r>
              <a:rPr lang="fr-FR"/>
              <a:t>Texte_6_</a:t>
            </a:r>
          </a:p>
        </p:txBody>
      </p:sp>
    </p:spTree>
    <p:extLst>
      <p:ext uri="{BB962C8B-B14F-4D97-AF65-F5344CB8AC3E}">
        <p14:creationId xmlns:p14="http://schemas.microsoft.com/office/powerpoint/2010/main" val="4149652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e_6_C">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C6CE41"/>
          </a:solidFill>
          <a:ln>
            <a:solidFill>
              <a:srgbClr val="C6CE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latin typeface="Trebuchet MS" panose="020B070302020209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2056457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e_6_D">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E94F35"/>
          </a:solidFill>
          <a:ln>
            <a:solidFill>
              <a:srgbClr val="E94F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chemeClr val="bg1"/>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chemeClr val="bg1"/>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12739068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e_6_E">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7674" y="-1364704"/>
            <a:ext cx="12192000" cy="5156495"/>
          </a:xfrm>
          <a:prstGeom prst="roundRect">
            <a:avLst>
              <a:gd name="adj" fmla="val 6534"/>
            </a:avLst>
          </a:prstGeom>
          <a:solidFill>
            <a:srgbClr val="303876"/>
          </a:solidFill>
          <a:ln>
            <a:solidFill>
              <a:srgbClr val="30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5847289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e_6_F">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9185BE"/>
          </a:solidFill>
          <a:ln>
            <a:solidFill>
              <a:srgbClr val="918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42690724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e_6_G">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F3C460"/>
          </a:solidFill>
          <a:ln>
            <a:solidFill>
              <a:srgbClr val="F3C4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294754"/>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33128481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e_6_H">
    <p:bg>
      <p:bgRef idx="1001">
        <a:schemeClr val="bg1"/>
      </p:bgRef>
    </p:bg>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549527A-7EC4-E7B1-3336-E5BDEA9B8CAF}"/>
              </a:ext>
            </a:extLst>
          </p:cNvPr>
          <p:cNvSpPr txBox="1"/>
          <p:nvPr/>
        </p:nvSpPr>
        <p:spPr>
          <a:xfrm>
            <a:off x="1778371" y="3783877"/>
            <a:ext cx="674803" cy="1323439"/>
          </a:xfrm>
          <a:prstGeom prst="rect">
            <a:avLst/>
          </a:prstGeom>
          <a:noFill/>
        </p:spPr>
        <p:txBody>
          <a:bodyPr wrap="square" rtlCol="0">
            <a:spAutoFit/>
          </a:bodyPr>
          <a:lstStyle/>
          <a:p>
            <a:r>
              <a:rPr lang="fr-FR" sz="8000" b="0" i="0">
                <a:solidFill>
                  <a:srgbClr val="B1D6E4"/>
                </a:solidFill>
                <a:effectLst/>
                <a:latin typeface="Arial" panose="020B0604020202020204" pitchFamily="34" charset="0"/>
                <a:cs typeface="Arial" panose="020B0604020202020204" pitchFamily="34" charset="0"/>
              </a:rPr>
              <a:t>"</a:t>
            </a:r>
            <a:endParaRPr lang="fr-FR" sz="8000">
              <a:solidFill>
                <a:srgbClr val="B1D6E4"/>
              </a:solidFill>
              <a:latin typeface="Arial" panose="020B0604020202020204" pitchFamily="34" charset="0"/>
              <a:cs typeface="Arial" panose="020B0604020202020204" pitchFamily="34" charset="0"/>
            </a:endParaRPr>
          </a:p>
        </p:txBody>
      </p:sp>
      <p:sp>
        <p:nvSpPr>
          <p:cNvPr id="2" name="Rectangle: Rounded Corners 3">
            <a:extLst>
              <a:ext uri="{FF2B5EF4-FFF2-40B4-BE49-F238E27FC236}">
                <a16:creationId xmlns:a16="http://schemas.microsoft.com/office/drawing/2014/main" id="{58600E12-77F0-7A19-C9EF-65242FABDA48}"/>
              </a:ext>
            </a:extLst>
          </p:cNvPr>
          <p:cNvSpPr/>
          <p:nvPr/>
        </p:nvSpPr>
        <p:spPr>
          <a:xfrm>
            <a:off x="0" y="-1585700"/>
            <a:ext cx="12192000" cy="5156495"/>
          </a:xfrm>
          <a:prstGeom prst="roundRect">
            <a:avLst>
              <a:gd name="adj" fmla="val 6534"/>
            </a:avLst>
          </a:prstGeom>
          <a:solidFill>
            <a:srgbClr val="294754"/>
          </a:solidFill>
          <a:ln>
            <a:solidFill>
              <a:srgbClr val="29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1" name="Titre 13">
            <a:extLst>
              <a:ext uri="{FF2B5EF4-FFF2-40B4-BE49-F238E27FC236}">
                <a16:creationId xmlns:a16="http://schemas.microsoft.com/office/drawing/2014/main" id="{C8A9C7B2-2ECD-F536-5E71-A10499E6EC9D}"/>
              </a:ext>
            </a:extLst>
          </p:cNvPr>
          <p:cNvSpPr>
            <a:spLocks noGrp="1"/>
          </p:cNvSpPr>
          <p:nvPr>
            <p:ph type="title" hasCustomPrompt="1"/>
          </p:nvPr>
        </p:nvSpPr>
        <p:spPr>
          <a:xfrm>
            <a:off x="573659" y="854453"/>
            <a:ext cx="4802728" cy="2088232"/>
          </a:xfrm>
          <a:prstGeom prst="rect">
            <a:avLst/>
          </a:prstGeom>
        </p:spPr>
        <p:txBody>
          <a:bodyPr anchor="b">
            <a:normAutofit/>
          </a:bodyPr>
          <a:lstStyle>
            <a:lvl1pPr>
              <a:defRPr sz="3200">
                <a:solidFill>
                  <a:srgbClr val="F6FAEC"/>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set </a:t>
            </a:r>
            <a:r>
              <a:rPr lang="fr-FR" err="1"/>
              <a:t>dectum</a:t>
            </a:r>
            <a:r>
              <a:rPr lang="fr-FR"/>
              <a:t> est </a:t>
            </a:r>
            <a:r>
              <a:rPr lang="fr-FR" err="1"/>
              <a:t>sim</a:t>
            </a:r>
            <a:r>
              <a:rPr lang="fr-FR"/>
              <a:t> </a:t>
            </a:r>
            <a:r>
              <a:rPr lang="fr-FR" err="1"/>
              <a:t>dat</a:t>
            </a:r>
            <a:r>
              <a:rPr lang="fr-FR"/>
              <a:t>.</a:t>
            </a:r>
          </a:p>
        </p:txBody>
      </p:sp>
      <p:sp>
        <p:nvSpPr>
          <p:cNvPr id="23" name="Espace réservé du texte 31">
            <a:extLst>
              <a:ext uri="{FF2B5EF4-FFF2-40B4-BE49-F238E27FC236}">
                <a16:creationId xmlns:a16="http://schemas.microsoft.com/office/drawing/2014/main" id="{1574E56D-7AC6-FCE9-10E0-030A45D9247D}"/>
              </a:ext>
            </a:extLst>
          </p:cNvPr>
          <p:cNvSpPr>
            <a:spLocks noGrp="1"/>
          </p:cNvSpPr>
          <p:nvPr>
            <p:ph type="body" sz="quarter" idx="24" hasCustomPrompt="1"/>
          </p:nvPr>
        </p:nvSpPr>
        <p:spPr>
          <a:xfrm>
            <a:off x="6096000" y="1790557"/>
            <a:ext cx="4320480" cy="1141983"/>
          </a:xfrm>
        </p:spPr>
        <p:txBody>
          <a:bodyPr anchor="b">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9" name="Espace réservé du texte 31">
            <a:extLst>
              <a:ext uri="{FF2B5EF4-FFF2-40B4-BE49-F238E27FC236}">
                <a16:creationId xmlns:a16="http://schemas.microsoft.com/office/drawing/2014/main" id="{5CD5348F-D628-BEBD-EDD7-59A1D8AFC7F5}"/>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37" name="Espace réservé du texte 31">
            <a:extLst>
              <a:ext uri="{FF2B5EF4-FFF2-40B4-BE49-F238E27FC236}">
                <a16:creationId xmlns:a16="http://schemas.microsoft.com/office/drawing/2014/main" id="{4A857C35-6C13-6F63-B5CE-6FE9EDB002EC}"/>
              </a:ext>
            </a:extLst>
          </p:cNvPr>
          <p:cNvSpPr>
            <a:spLocks noGrp="1"/>
          </p:cNvSpPr>
          <p:nvPr>
            <p:ph type="body" sz="quarter" idx="32" hasCustomPrompt="1"/>
          </p:nvPr>
        </p:nvSpPr>
        <p:spPr>
          <a:xfrm>
            <a:off x="2063552"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45" name="Espace réservé du texte 31">
            <a:extLst>
              <a:ext uri="{FF2B5EF4-FFF2-40B4-BE49-F238E27FC236}">
                <a16:creationId xmlns:a16="http://schemas.microsoft.com/office/drawing/2014/main" id="{74CC804A-E3C4-7EAD-683D-D7F5EDC619F4}"/>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52" name="Espace réservé pour une image  51">
            <a:extLst>
              <a:ext uri="{FF2B5EF4-FFF2-40B4-BE49-F238E27FC236}">
                <a16:creationId xmlns:a16="http://schemas.microsoft.com/office/drawing/2014/main" id="{DDA0EC2E-378C-D0D5-3AE2-3696BBED2495}"/>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53" name="Espace réservé du texte 31">
            <a:extLst>
              <a:ext uri="{FF2B5EF4-FFF2-40B4-BE49-F238E27FC236}">
                <a16:creationId xmlns:a16="http://schemas.microsoft.com/office/drawing/2014/main" id="{C2D9091A-9FB1-7CB2-E914-918924E2D844}"/>
              </a:ext>
            </a:extLst>
          </p:cNvPr>
          <p:cNvSpPr>
            <a:spLocks noGrp="1"/>
          </p:cNvSpPr>
          <p:nvPr>
            <p:ph type="body" sz="quarter" idx="39" hasCustomPrompt="1"/>
          </p:nvPr>
        </p:nvSpPr>
        <p:spPr>
          <a:xfrm>
            <a:off x="6103674"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54" name="Espace réservé du texte 31">
            <a:extLst>
              <a:ext uri="{FF2B5EF4-FFF2-40B4-BE49-F238E27FC236}">
                <a16:creationId xmlns:a16="http://schemas.microsoft.com/office/drawing/2014/main" id="{632E63B3-63E5-4AAC-CAD9-4B49110316B0}"/>
              </a:ext>
            </a:extLst>
          </p:cNvPr>
          <p:cNvSpPr>
            <a:spLocks noGrp="1"/>
          </p:cNvSpPr>
          <p:nvPr>
            <p:ph type="body" sz="quarter" idx="40" hasCustomPrompt="1"/>
          </p:nvPr>
        </p:nvSpPr>
        <p:spPr>
          <a:xfrm>
            <a:off x="7523119" y="4166188"/>
            <a:ext cx="3427664" cy="1152128"/>
          </a:xfrm>
        </p:spPr>
        <p:txBody>
          <a:bodyPr anchor="t">
            <a:noAutofit/>
          </a:bodyPr>
          <a:lstStyle>
            <a:lvl1pPr marL="228600" indent="-228600" algn="l">
              <a:lnSpc>
                <a:spcPct val="200000"/>
              </a:lnSpc>
              <a:buFont typeface="+mj-lt"/>
              <a:buAutoNum type="arabicPeriod"/>
              <a:defRPr sz="1400" b="0" i="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55" name="Espace réservé du texte 31">
            <a:extLst>
              <a:ext uri="{FF2B5EF4-FFF2-40B4-BE49-F238E27FC236}">
                <a16:creationId xmlns:a16="http://schemas.microsoft.com/office/drawing/2014/main" id="{7168D37C-4284-03BE-40E8-6D9A7CE80963}"/>
              </a:ext>
            </a:extLst>
          </p:cNvPr>
          <p:cNvSpPr>
            <a:spLocks noGrp="1"/>
          </p:cNvSpPr>
          <p:nvPr>
            <p:ph type="body" sz="quarter" idx="41" hasCustomPrompt="1"/>
          </p:nvPr>
        </p:nvSpPr>
        <p:spPr>
          <a:xfrm>
            <a:off x="6103674" y="5401940"/>
            <a:ext cx="3427664" cy="276415"/>
          </a:xfrm>
        </p:spPr>
        <p:txBody>
          <a:bodyPr anchor="b">
            <a:noAutofit/>
          </a:bodyPr>
          <a:lstStyle>
            <a:lvl1pPr algn="l">
              <a:defRPr sz="1050" b="1" i="0" u="none">
                <a:solidFill>
                  <a:srgbClr val="294754"/>
                </a:solidFill>
              </a:defRPr>
            </a:lvl1pPr>
          </a:lstStyle>
          <a:p>
            <a:pPr lvl="0"/>
            <a:r>
              <a:rPr lang="en-US"/>
              <a:t>Madame Lorem Ipsum</a:t>
            </a:r>
            <a:endParaRPr lang="en-ID"/>
          </a:p>
        </p:txBody>
      </p:sp>
      <p:sp>
        <p:nvSpPr>
          <p:cNvPr id="56" name="Espace réservé pour une image  51">
            <a:extLst>
              <a:ext uri="{FF2B5EF4-FFF2-40B4-BE49-F238E27FC236}">
                <a16:creationId xmlns:a16="http://schemas.microsoft.com/office/drawing/2014/main" id="{5FB019BE-7104-F287-2D17-364764D07D39}"/>
              </a:ext>
            </a:extLst>
          </p:cNvPr>
          <p:cNvSpPr>
            <a:spLocks noGrp="1"/>
          </p:cNvSpPr>
          <p:nvPr>
            <p:ph type="pic" sz="quarter" idx="42"/>
          </p:nvPr>
        </p:nvSpPr>
        <p:spPr>
          <a:xfrm>
            <a:off x="6091186"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3620599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EBB6E-F395-9963-14B1-FAED2005937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708071-47AE-9355-628D-6A2B9EB9A96A}"/>
              </a:ext>
            </a:extLst>
          </p:cNvPr>
          <p:cNvSpPr>
            <a:spLocks noGrp="1"/>
          </p:cNvSpPr>
          <p:nvPr>
            <p:ph type="dt" sz="half" idx="10"/>
          </p:nvPr>
        </p:nvSpPr>
        <p:spPr/>
        <p:txBody>
          <a:bodyPr/>
          <a:lstStyle/>
          <a:p>
            <a:r>
              <a:rPr lang="fr-FR"/>
              <a:t>26/05/2025</a:t>
            </a:r>
          </a:p>
        </p:txBody>
      </p:sp>
      <p:sp>
        <p:nvSpPr>
          <p:cNvPr id="4" name="Espace réservé du pied de page 3">
            <a:extLst>
              <a:ext uri="{FF2B5EF4-FFF2-40B4-BE49-F238E27FC236}">
                <a16:creationId xmlns:a16="http://schemas.microsoft.com/office/drawing/2014/main" id="{0E92CC42-4BD9-1A04-3EE2-E26B7980EA27}"/>
              </a:ext>
            </a:extLst>
          </p:cNvPr>
          <p:cNvSpPr>
            <a:spLocks noGrp="1"/>
          </p:cNvSpPr>
          <p:nvPr>
            <p:ph type="ftr" sz="quarter" idx="11"/>
          </p:nvPr>
        </p:nvSpPr>
        <p:spPr/>
        <p:txBody>
          <a:bodyPr/>
          <a:lstStyle/>
          <a:p>
            <a:r>
              <a:rPr lang="fr-FR"/>
              <a:t>Réseau vélo et marche</a:t>
            </a:r>
          </a:p>
        </p:txBody>
      </p:sp>
      <p:sp>
        <p:nvSpPr>
          <p:cNvPr id="5" name="Espace réservé du numéro de diapositive 4">
            <a:extLst>
              <a:ext uri="{FF2B5EF4-FFF2-40B4-BE49-F238E27FC236}">
                <a16:creationId xmlns:a16="http://schemas.microsoft.com/office/drawing/2014/main" id="{8476C5AB-1F3C-8702-F342-3D504474AE10}"/>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36611952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hronologie_A">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5911995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hronologie_B">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1024325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ronologie_C">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1401623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hronologie_D">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068445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hronologie_E">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24249122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hronologie_F">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39403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ronologie_G">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35630963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hronologie_H">
    <p:bg>
      <p:bgRef idx="1001">
        <a:schemeClr val="bg1"/>
      </p:bgRef>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98C70C9-D7C2-846E-D6DF-407CCBDA5180}"/>
              </a:ext>
            </a:extLst>
          </p:cNvPr>
          <p:cNvSpPr/>
          <p:nvPr/>
        </p:nvSpPr>
        <p:spPr>
          <a:xfrm>
            <a:off x="-48344" y="3717032"/>
            <a:ext cx="12288688" cy="325565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Espace réservé du texte 31">
            <a:extLst>
              <a:ext uri="{FF2B5EF4-FFF2-40B4-BE49-F238E27FC236}">
                <a16:creationId xmlns:a16="http://schemas.microsoft.com/office/drawing/2014/main" id="{FD23738C-EED3-5B28-289C-74F9B398E252}"/>
              </a:ext>
            </a:extLst>
          </p:cNvPr>
          <p:cNvSpPr>
            <a:spLocks noGrp="1"/>
          </p:cNvSpPr>
          <p:nvPr>
            <p:ph type="body" sz="quarter" idx="24" hasCustomPrompt="1"/>
          </p:nvPr>
        </p:nvSpPr>
        <p:spPr>
          <a:xfrm>
            <a:off x="59827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6" name="Espace réservé du texte 31">
            <a:extLst>
              <a:ext uri="{FF2B5EF4-FFF2-40B4-BE49-F238E27FC236}">
                <a16:creationId xmlns:a16="http://schemas.microsoft.com/office/drawing/2014/main" id="{D213DDB6-42CB-8750-45F9-9509B53953A2}"/>
              </a:ext>
            </a:extLst>
          </p:cNvPr>
          <p:cNvSpPr>
            <a:spLocks noGrp="1"/>
          </p:cNvSpPr>
          <p:nvPr>
            <p:ph type="body" sz="quarter" idx="26" hasCustomPrompt="1"/>
          </p:nvPr>
        </p:nvSpPr>
        <p:spPr>
          <a:xfrm>
            <a:off x="59827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9" name="Espace réservé du texte 31">
            <a:extLst>
              <a:ext uri="{FF2B5EF4-FFF2-40B4-BE49-F238E27FC236}">
                <a16:creationId xmlns:a16="http://schemas.microsoft.com/office/drawing/2014/main" id="{A8969603-9A69-FD85-9D82-3B91C8EB6F99}"/>
              </a:ext>
            </a:extLst>
          </p:cNvPr>
          <p:cNvSpPr>
            <a:spLocks noGrp="1"/>
          </p:cNvSpPr>
          <p:nvPr>
            <p:ph type="body" sz="quarter" idx="27" hasCustomPrompt="1"/>
          </p:nvPr>
        </p:nvSpPr>
        <p:spPr>
          <a:xfrm>
            <a:off x="290881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Espace réservé du texte 31">
            <a:extLst>
              <a:ext uri="{FF2B5EF4-FFF2-40B4-BE49-F238E27FC236}">
                <a16:creationId xmlns:a16="http://schemas.microsoft.com/office/drawing/2014/main" id="{4F47FA6D-435C-C8FB-787D-2F96D9FAA09A}"/>
              </a:ext>
            </a:extLst>
          </p:cNvPr>
          <p:cNvSpPr>
            <a:spLocks noGrp="1"/>
          </p:cNvSpPr>
          <p:nvPr>
            <p:ph type="body" sz="quarter" idx="28" hasCustomPrompt="1"/>
          </p:nvPr>
        </p:nvSpPr>
        <p:spPr>
          <a:xfrm>
            <a:off x="290881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13" name="Espace réservé du texte 31">
            <a:extLst>
              <a:ext uri="{FF2B5EF4-FFF2-40B4-BE49-F238E27FC236}">
                <a16:creationId xmlns:a16="http://schemas.microsoft.com/office/drawing/2014/main" id="{A2A8229B-4490-99D0-6D94-A1ED6882F25B}"/>
              </a:ext>
            </a:extLst>
          </p:cNvPr>
          <p:cNvSpPr>
            <a:spLocks noGrp="1"/>
          </p:cNvSpPr>
          <p:nvPr>
            <p:ph type="body" sz="quarter" idx="29" hasCustomPrompt="1"/>
          </p:nvPr>
        </p:nvSpPr>
        <p:spPr>
          <a:xfrm>
            <a:off x="5219347"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9" name="Espace réservé du texte 31">
            <a:extLst>
              <a:ext uri="{FF2B5EF4-FFF2-40B4-BE49-F238E27FC236}">
                <a16:creationId xmlns:a16="http://schemas.microsoft.com/office/drawing/2014/main" id="{249FB6A7-75FF-56C3-CA12-5B70C8018F9D}"/>
              </a:ext>
            </a:extLst>
          </p:cNvPr>
          <p:cNvSpPr>
            <a:spLocks noGrp="1"/>
          </p:cNvSpPr>
          <p:nvPr>
            <p:ph type="body" sz="quarter" idx="30" hasCustomPrompt="1"/>
          </p:nvPr>
        </p:nvSpPr>
        <p:spPr>
          <a:xfrm>
            <a:off x="5219347"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4" name="Espace réservé du texte 31">
            <a:extLst>
              <a:ext uri="{FF2B5EF4-FFF2-40B4-BE49-F238E27FC236}">
                <a16:creationId xmlns:a16="http://schemas.microsoft.com/office/drawing/2014/main" id="{82C3928A-E690-3067-8C33-7DD74148D716}"/>
              </a:ext>
            </a:extLst>
          </p:cNvPr>
          <p:cNvSpPr>
            <a:spLocks noGrp="1"/>
          </p:cNvSpPr>
          <p:nvPr>
            <p:ph type="body" sz="quarter" idx="31" hasCustomPrompt="1"/>
          </p:nvPr>
        </p:nvSpPr>
        <p:spPr>
          <a:xfrm>
            <a:off x="7529882"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5" name="Espace réservé du texte 31">
            <a:extLst>
              <a:ext uri="{FF2B5EF4-FFF2-40B4-BE49-F238E27FC236}">
                <a16:creationId xmlns:a16="http://schemas.microsoft.com/office/drawing/2014/main" id="{86C2AD50-B772-D527-3780-CAE36532A902}"/>
              </a:ext>
            </a:extLst>
          </p:cNvPr>
          <p:cNvSpPr>
            <a:spLocks noGrp="1"/>
          </p:cNvSpPr>
          <p:nvPr>
            <p:ph type="body" sz="quarter" idx="32" hasCustomPrompt="1"/>
          </p:nvPr>
        </p:nvSpPr>
        <p:spPr>
          <a:xfrm>
            <a:off x="7529882"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6" name="Espace réservé du texte 31">
            <a:extLst>
              <a:ext uri="{FF2B5EF4-FFF2-40B4-BE49-F238E27FC236}">
                <a16:creationId xmlns:a16="http://schemas.microsoft.com/office/drawing/2014/main" id="{51E068A4-D13A-3809-CFF7-2C4A734BCA2C}"/>
              </a:ext>
            </a:extLst>
          </p:cNvPr>
          <p:cNvSpPr>
            <a:spLocks noGrp="1"/>
          </p:cNvSpPr>
          <p:nvPr>
            <p:ph type="body" sz="quarter" idx="33" hasCustomPrompt="1"/>
          </p:nvPr>
        </p:nvSpPr>
        <p:spPr>
          <a:xfrm>
            <a:off x="9840416" y="4833092"/>
            <a:ext cx="1641329" cy="1524966"/>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7" name="Espace réservé du texte 31">
            <a:extLst>
              <a:ext uri="{FF2B5EF4-FFF2-40B4-BE49-F238E27FC236}">
                <a16:creationId xmlns:a16="http://schemas.microsoft.com/office/drawing/2014/main" id="{B7C769EC-21E5-EE2F-9C3A-DBC272193A24}"/>
              </a:ext>
            </a:extLst>
          </p:cNvPr>
          <p:cNvSpPr>
            <a:spLocks noGrp="1"/>
          </p:cNvSpPr>
          <p:nvPr>
            <p:ph type="body" sz="quarter" idx="34" hasCustomPrompt="1"/>
          </p:nvPr>
        </p:nvSpPr>
        <p:spPr>
          <a:xfrm>
            <a:off x="9840416" y="4149080"/>
            <a:ext cx="1641329" cy="504056"/>
          </a:xfrm>
        </p:spPr>
        <p:txBody>
          <a:bodyPr anchor="t">
            <a:noAutofit/>
          </a:bodyPr>
          <a:lstStyle>
            <a:lvl1pPr algn="l">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Vestibulum eu ipsum mollis, ultricies justo vitae</a:t>
            </a:r>
          </a:p>
        </p:txBody>
      </p:sp>
      <p:sp>
        <p:nvSpPr>
          <p:cNvPr id="28" name="Espace réservé du texte 29">
            <a:extLst>
              <a:ext uri="{FF2B5EF4-FFF2-40B4-BE49-F238E27FC236}">
                <a16:creationId xmlns:a16="http://schemas.microsoft.com/office/drawing/2014/main" id="{7366E669-6BBC-2C58-1ECD-9DEAB7DF42DB}"/>
              </a:ext>
            </a:extLst>
          </p:cNvPr>
          <p:cNvSpPr>
            <a:spLocks noGrp="1"/>
          </p:cNvSpPr>
          <p:nvPr>
            <p:ph type="body" sz="quarter" idx="10" hasCustomPrompt="1"/>
          </p:nvPr>
        </p:nvSpPr>
        <p:spPr>
          <a:xfrm>
            <a:off x="598277" y="2780927"/>
            <a:ext cx="1512168" cy="648073"/>
          </a:xfrm>
        </p:spPr>
        <p:txBody>
          <a:bodyPr anchor="b">
            <a:noAutofit/>
          </a:bodyPr>
          <a:lstStyle>
            <a:lvl1pPr>
              <a:defRPr sz="2000" b="1">
                <a:solidFill>
                  <a:srgbClr val="E94F35"/>
                </a:solidFill>
              </a:defRPr>
            </a:lvl1pPr>
          </a:lstStyle>
          <a:p>
            <a:pPr lvl="0"/>
            <a:r>
              <a:rPr lang="fr-FR"/>
              <a:t>2024</a:t>
            </a:r>
          </a:p>
        </p:txBody>
      </p:sp>
      <p:sp>
        <p:nvSpPr>
          <p:cNvPr id="30" name="Espace réservé du texte 29">
            <a:extLst>
              <a:ext uri="{FF2B5EF4-FFF2-40B4-BE49-F238E27FC236}">
                <a16:creationId xmlns:a16="http://schemas.microsoft.com/office/drawing/2014/main" id="{40AB600E-1753-0C0B-8329-13BE32E22DF9}"/>
              </a:ext>
            </a:extLst>
          </p:cNvPr>
          <p:cNvSpPr>
            <a:spLocks noGrp="1"/>
          </p:cNvSpPr>
          <p:nvPr>
            <p:ph type="body" sz="quarter" idx="35" hasCustomPrompt="1"/>
          </p:nvPr>
        </p:nvSpPr>
        <p:spPr>
          <a:xfrm>
            <a:off x="2905218" y="2780927"/>
            <a:ext cx="1512168" cy="648073"/>
          </a:xfrm>
        </p:spPr>
        <p:txBody>
          <a:bodyPr anchor="b">
            <a:noAutofit/>
          </a:bodyPr>
          <a:lstStyle>
            <a:lvl1pPr>
              <a:defRPr sz="2000" b="1">
                <a:solidFill>
                  <a:srgbClr val="E94F35"/>
                </a:solidFill>
              </a:defRPr>
            </a:lvl1pPr>
          </a:lstStyle>
          <a:p>
            <a:pPr lvl="0"/>
            <a:r>
              <a:rPr lang="fr-FR"/>
              <a:t>2025</a:t>
            </a:r>
          </a:p>
        </p:txBody>
      </p:sp>
      <p:sp>
        <p:nvSpPr>
          <p:cNvPr id="33" name="Espace réservé du texte 29">
            <a:extLst>
              <a:ext uri="{FF2B5EF4-FFF2-40B4-BE49-F238E27FC236}">
                <a16:creationId xmlns:a16="http://schemas.microsoft.com/office/drawing/2014/main" id="{0254E81C-F86A-A818-51AD-F6D23531A4C7}"/>
              </a:ext>
            </a:extLst>
          </p:cNvPr>
          <p:cNvSpPr>
            <a:spLocks noGrp="1"/>
          </p:cNvSpPr>
          <p:nvPr>
            <p:ph type="body" sz="quarter" idx="36" hasCustomPrompt="1"/>
          </p:nvPr>
        </p:nvSpPr>
        <p:spPr>
          <a:xfrm>
            <a:off x="5252347" y="2780927"/>
            <a:ext cx="1512168" cy="648073"/>
          </a:xfrm>
        </p:spPr>
        <p:txBody>
          <a:bodyPr anchor="b">
            <a:noAutofit/>
          </a:bodyPr>
          <a:lstStyle>
            <a:lvl1pPr>
              <a:defRPr sz="2000" b="1">
                <a:solidFill>
                  <a:srgbClr val="E94F35"/>
                </a:solidFill>
              </a:defRPr>
            </a:lvl1pPr>
          </a:lstStyle>
          <a:p>
            <a:pPr lvl="0"/>
            <a:r>
              <a:rPr lang="fr-FR"/>
              <a:t>2026</a:t>
            </a:r>
          </a:p>
        </p:txBody>
      </p:sp>
      <p:sp>
        <p:nvSpPr>
          <p:cNvPr id="34" name="Espace réservé du texte 29">
            <a:extLst>
              <a:ext uri="{FF2B5EF4-FFF2-40B4-BE49-F238E27FC236}">
                <a16:creationId xmlns:a16="http://schemas.microsoft.com/office/drawing/2014/main" id="{941B1BC9-DF99-1455-10FF-D39089B5FDDE}"/>
              </a:ext>
            </a:extLst>
          </p:cNvPr>
          <p:cNvSpPr>
            <a:spLocks noGrp="1"/>
          </p:cNvSpPr>
          <p:nvPr>
            <p:ph type="body" sz="quarter" idx="37" hasCustomPrompt="1"/>
          </p:nvPr>
        </p:nvSpPr>
        <p:spPr>
          <a:xfrm>
            <a:off x="7529882" y="2780927"/>
            <a:ext cx="1512168" cy="648073"/>
          </a:xfrm>
        </p:spPr>
        <p:txBody>
          <a:bodyPr anchor="b">
            <a:noAutofit/>
          </a:bodyPr>
          <a:lstStyle>
            <a:lvl1pPr>
              <a:defRPr sz="2000" b="1">
                <a:solidFill>
                  <a:srgbClr val="E94F35"/>
                </a:solidFill>
              </a:defRPr>
            </a:lvl1pPr>
          </a:lstStyle>
          <a:p>
            <a:pPr lvl="0"/>
            <a:r>
              <a:rPr lang="fr-FR"/>
              <a:t>2027</a:t>
            </a:r>
          </a:p>
        </p:txBody>
      </p:sp>
      <p:sp>
        <p:nvSpPr>
          <p:cNvPr id="35" name="Espace réservé du texte 29">
            <a:extLst>
              <a:ext uri="{FF2B5EF4-FFF2-40B4-BE49-F238E27FC236}">
                <a16:creationId xmlns:a16="http://schemas.microsoft.com/office/drawing/2014/main" id="{7E0EF4D6-2497-2257-CE77-07CD208543A6}"/>
              </a:ext>
            </a:extLst>
          </p:cNvPr>
          <p:cNvSpPr>
            <a:spLocks noGrp="1"/>
          </p:cNvSpPr>
          <p:nvPr>
            <p:ph type="body" sz="quarter" idx="38" hasCustomPrompt="1"/>
          </p:nvPr>
        </p:nvSpPr>
        <p:spPr>
          <a:xfrm>
            <a:off x="9818491" y="2780927"/>
            <a:ext cx="1512168" cy="648073"/>
          </a:xfrm>
        </p:spPr>
        <p:txBody>
          <a:bodyPr anchor="b">
            <a:noAutofit/>
          </a:bodyPr>
          <a:lstStyle>
            <a:lvl1pPr>
              <a:defRPr sz="2000" b="1">
                <a:solidFill>
                  <a:srgbClr val="E94F35"/>
                </a:solidFill>
              </a:defRPr>
            </a:lvl1pPr>
          </a:lstStyle>
          <a:p>
            <a:pPr lvl="0"/>
            <a:r>
              <a:rPr lang="fr-FR"/>
              <a:t>2028</a:t>
            </a:r>
          </a:p>
        </p:txBody>
      </p:sp>
      <p:sp>
        <p:nvSpPr>
          <p:cNvPr id="38" name="Titre 13">
            <a:extLst>
              <a:ext uri="{FF2B5EF4-FFF2-40B4-BE49-F238E27FC236}">
                <a16:creationId xmlns:a16="http://schemas.microsoft.com/office/drawing/2014/main" id="{7D7C725E-72AF-F5BC-CEEE-A21F9D560A2C}"/>
              </a:ext>
            </a:extLst>
          </p:cNvPr>
          <p:cNvSpPr>
            <a:spLocks noGrp="1"/>
          </p:cNvSpPr>
          <p:nvPr>
            <p:ph type="title" hasCustomPrompt="1"/>
          </p:nvPr>
        </p:nvSpPr>
        <p:spPr>
          <a:xfrm>
            <a:off x="573087" y="968270"/>
            <a:ext cx="6191427"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r>
              <a:rPr lang="fr-FR"/>
              <a:t> </a:t>
            </a:r>
            <a:r>
              <a:rPr lang="fr-FR" err="1"/>
              <a:t>destitum</a:t>
            </a:r>
            <a:r>
              <a:rPr lang="fr-FR"/>
              <a:t>.</a:t>
            </a:r>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50" name="Image 49" descr="Une image contenant Graphique, Caractère coloré&#10;&#10;Description générée automatiquement">
            <a:extLst>
              <a:ext uri="{FF2B5EF4-FFF2-40B4-BE49-F238E27FC236}">
                <a16:creationId xmlns:a16="http://schemas.microsoft.com/office/drawing/2014/main" id="{B00CA4CD-C65A-0873-4021-16E418802C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3454288">
            <a:off x="5404942" y="-806273"/>
            <a:ext cx="7772400" cy="2510067"/>
          </a:xfrm>
          <a:prstGeom prst="rect">
            <a:avLst/>
          </a:prstGeom>
        </p:spPr>
      </p:pic>
    </p:spTree>
    <p:extLst>
      <p:ext uri="{BB962C8B-B14F-4D97-AF65-F5344CB8AC3E}">
        <p14:creationId xmlns:p14="http://schemas.microsoft.com/office/powerpoint/2010/main" val="12369896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ableau">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19" name="Espace réservé du texte 31">
            <a:extLst>
              <a:ext uri="{FF2B5EF4-FFF2-40B4-BE49-F238E27FC236}">
                <a16:creationId xmlns:a16="http://schemas.microsoft.com/office/drawing/2014/main" id="{16661206-A6F7-C00A-DB5C-DBFB28CA2A08}"/>
              </a:ext>
            </a:extLst>
          </p:cNvPr>
          <p:cNvSpPr>
            <a:spLocks noGrp="1"/>
          </p:cNvSpPr>
          <p:nvPr>
            <p:ph type="body" sz="quarter" idx="25" hasCustomPrompt="1"/>
          </p:nvPr>
        </p:nvSpPr>
        <p:spPr>
          <a:xfrm>
            <a:off x="573088" y="1589903"/>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
        <p:nvSpPr>
          <p:cNvPr id="21" name="Espace réservé du texte 31">
            <a:extLst>
              <a:ext uri="{FF2B5EF4-FFF2-40B4-BE49-F238E27FC236}">
                <a16:creationId xmlns:a16="http://schemas.microsoft.com/office/drawing/2014/main" id="{6109AB7A-D8D2-5C7D-341B-56B8BF192B35}"/>
              </a:ext>
            </a:extLst>
          </p:cNvPr>
          <p:cNvSpPr>
            <a:spLocks noGrp="1"/>
          </p:cNvSpPr>
          <p:nvPr>
            <p:ph type="body" sz="quarter" idx="26" hasCustomPrompt="1"/>
          </p:nvPr>
        </p:nvSpPr>
        <p:spPr>
          <a:xfrm>
            <a:off x="573088" y="2274805"/>
            <a:ext cx="5297240" cy="385773"/>
          </a:xfrm>
        </p:spPr>
        <p:txBody>
          <a:bodyPr anchor="b">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7" name="Espace réservé du tableau 39">
            <a:extLst>
              <a:ext uri="{FF2B5EF4-FFF2-40B4-BE49-F238E27FC236}">
                <a16:creationId xmlns:a16="http://schemas.microsoft.com/office/drawing/2014/main" id="{C1DB104A-72C2-6874-884C-6FF8E95B5C9C}"/>
              </a:ext>
            </a:extLst>
          </p:cNvPr>
          <p:cNvSpPr>
            <a:spLocks noGrp="1"/>
          </p:cNvSpPr>
          <p:nvPr>
            <p:ph type="tbl" sz="quarter" idx="29"/>
          </p:nvPr>
        </p:nvSpPr>
        <p:spPr>
          <a:xfrm>
            <a:off x="622738" y="3048763"/>
            <a:ext cx="6841414" cy="3237810"/>
          </a:xfrm>
        </p:spPr>
        <p:txBody>
          <a:bodyPr/>
          <a:lstStyle/>
          <a:p>
            <a:r>
              <a:rPr lang="fr-FR"/>
              <a:t>Cliquez sur l'icône pour ajouter un tableau</a:t>
            </a:r>
          </a:p>
        </p:txBody>
      </p:sp>
      <p:sp>
        <p:nvSpPr>
          <p:cNvPr id="40" name="Espace réservé du texte 31">
            <a:extLst>
              <a:ext uri="{FF2B5EF4-FFF2-40B4-BE49-F238E27FC236}">
                <a16:creationId xmlns:a16="http://schemas.microsoft.com/office/drawing/2014/main" id="{21C66D5E-A918-0D35-80B4-06BF1E056B94}"/>
              </a:ext>
            </a:extLst>
          </p:cNvPr>
          <p:cNvSpPr>
            <a:spLocks noGrp="1"/>
          </p:cNvSpPr>
          <p:nvPr>
            <p:ph type="body" sz="quarter" idx="31" hasCustomPrompt="1"/>
          </p:nvPr>
        </p:nvSpPr>
        <p:spPr>
          <a:xfrm>
            <a:off x="7819727" y="4869160"/>
            <a:ext cx="3316833" cy="1417413"/>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7" name="Image 46" descr="Une image contenant Graphique, Caractère coloré, graphisme, cercle&#10;&#10;Description générée automatiquement">
            <a:extLst>
              <a:ext uri="{FF2B5EF4-FFF2-40B4-BE49-F238E27FC236}">
                <a16:creationId xmlns:a16="http://schemas.microsoft.com/office/drawing/2014/main" id="{1FEC487F-D0D4-9586-D7AC-BCB3DF52EC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012446" y="1821088"/>
            <a:ext cx="3183919" cy="3048072"/>
          </a:xfrm>
          <a:prstGeom prst="rect">
            <a:avLst/>
          </a:prstGeom>
        </p:spPr>
      </p:pic>
    </p:spTree>
    <p:extLst>
      <p:ext uri="{BB962C8B-B14F-4D97-AF65-F5344CB8AC3E}">
        <p14:creationId xmlns:p14="http://schemas.microsoft.com/office/powerpoint/2010/main" val="12785333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bleau_2_A">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33822446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96A37B2-8707-D16D-4906-F898D06D9AEA}"/>
              </a:ext>
            </a:extLst>
          </p:cNvPr>
          <p:cNvSpPr>
            <a:spLocks noGrp="1"/>
          </p:cNvSpPr>
          <p:nvPr>
            <p:ph type="dt" sz="half" idx="10"/>
          </p:nvPr>
        </p:nvSpPr>
        <p:spPr/>
        <p:txBody>
          <a:bodyPr/>
          <a:lstStyle/>
          <a:p>
            <a:r>
              <a:rPr lang="fr-FR"/>
              <a:t>26/05/2025</a:t>
            </a:r>
          </a:p>
        </p:txBody>
      </p:sp>
      <p:sp>
        <p:nvSpPr>
          <p:cNvPr id="3" name="Espace réservé du pied de page 2">
            <a:extLst>
              <a:ext uri="{FF2B5EF4-FFF2-40B4-BE49-F238E27FC236}">
                <a16:creationId xmlns:a16="http://schemas.microsoft.com/office/drawing/2014/main" id="{25AC9DDD-B677-6586-65D2-B536EE7F4DB5}"/>
              </a:ext>
            </a:extLst>
          </p:cNvPr>
          <p:cNvSpPr>
            <a:spLocks noGrp="1"/>
          </p:cNvSpPr>
          <p:nvPr>
            <p:ph type="ftr" sz="quarter" idx="11"/>
          </p:nvPr>
        </p:nvSpPr>
        <p:spPr/>
        <p:txBody>
          <a:bodyPr/>
          <a:lstStyle/>
          <a:p>
            <a:r>
              <a:rPr lang="fr-FR"/>
              <a:t>Réseau vélo et marche</a:t>
            </a:r>
          </a:p>
        </p:txBody>
      </p:sp>
      <p:sp>
        <p:nvSpPr>
          <p:cNvPr id="4" name="Espace réservé du numéro de diapositive 3">
            <a:extLst>
              <a:ext uri="{FF2B5EF4-FFF2-40B4-BE49-F238E27FC236}">
                <a16:creationId xmlns:a16="http://schemas.microsoft.com/office/drawing/2014/main" id="{85250773-A552-FDC9-B209-AADC3DA9B158}"/>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637378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ableau_2_B">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19931472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ableau_2_C">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38984277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ableau_2_D">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9696207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ableau_2_E">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19371538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ableau_2_F">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18302949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ableau_2_G">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8311168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ableau_2_H">
    <p:bg>
      <p:bgRef idx="1001">
        <a:schemeClr val="bg1"/>
      </p:bgRef>
    </p:bg>
    <p:spTree>
      <p:nvGrpSpPr>
        <p:cNvPr id="1" name=""/>
        <p:cNvGrpSpPr/>
        <p:nvPr/>
      </p:nvGrpSpPr>
      <p:grpSpPr>
        <a:xfrm>
          <a:off x="0" y="0"/>
          <a:ext cx="0" cy="0"/>
          <a:chOff x="0" y="0"/>
          <a:chExt cx="0" cy="0"/>
        </a:xfrm>
      </p:grpSpPr>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816404"/>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33" name="Espace réservé du texte 31">
            <a:extLst>
              <a:ext uri="{FF2B5EF4-FFF2-40B4-BE49-F238E27FC236}">
                <a16:creationId xmlns:a16="http://schemas.microsoft.com/office/drawing/2014/main" id="{9328502C-469D-FBEB-D39E-569ABA325D7D}"/>
              </a:ext>
            </a:extLst>
          </p:cNvPr>
          <p:cNvSpPr>
            <a:spLocks noGrp="1"/>
          </p:cNvSpPr>
          <p:nvPr>
            <p:ph type="body" sz="quarter" idx="24" hasCustomPrompt="1"/>
          </p:nvPr>
        </p:nvSpPr>
        <p:spPr>
          <a:xfrm>
            <a:off x="4025030" y="2499231"/>
            <a:ext cx="6391450" cy="501747"/>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34" name="Espace réservé du texte 31">
            <a:extLst>
              <a:ext uri="{FF2B5EF4-FFF2-40B4-BE49-F238E27FC236}">
                <a16:creationId xmlns:a16="http://schemas.microsoft.com/office/drawing/2014/main" id="{EA945D6A-9999-F2DC-F691-45FF9BA570CB}"/>
              </a:ext>
            </a:extLst>
          </p:cNvPr>
          <p:cNvSpPr>
            <a:spLocks noGrp="1"/>
          </p:cNvSpPr>
          <p:nvPr>
            <p:ph type="body" sz="quarter" idx="26" hasCustomPrompt="1"/>
          </p:nvPr>
        </p:nvSpPr>
        <p:spPr>
          <a:xfrm>
            <a:off x="4025030" y="2101721"/>
            <a:ext cx="5297240" cy="385773"/>
          </a:xfrm>
        </p:spPr>
        <p:txBody>
          <a:bodyPr anchor="t">
            <a:noAutofit/>
          </a:bodyPr>
          <a:lstStyle>
            <a:lvl1pPr algn="l">
              <a:defRPr sz="1200" b="1">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36" name="Rectangle : coins arrondis 35">
            <a:extLst>
              <a:ext uri="{FF2B5EF4-FFF2-40B4-BE49-F238E27FC236}">
                <a16:creationId xmlns:a16="http://schemas.microsoft.com/office/drawing/2014/main" id="{2241D3BF-39FA-4FCF-73CC-63A82DB5EBB5}"/>
              </a:ext>
            </a:extLst>
          </p:cNvPr>
          <p:cNvSpPr/>
          <p:nvPr/>
        </p:nvSpPr>
        <p:spPr>
          <a:xfrm>
            <a:off x="695400" y="1988840"/>
            <a:ext cx="2942361" cy="4297734"/>
          </a:xfrm>
          <a:prstGeom prst="roundRect">
            <a:avLst>
              <a:gd name="adj" fmla="val 3903"/>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31">
            <a:extLst>
              <a:ext uri="{FF2B5EF4-FFF2-40B4-BE49-F238E27FC236}">
                <a16:creationId xmlns:a16="http://schemas.microsoft.com/office/drawing/2014/main" id="{4575E4C0-1A89-136E-F5EF-7C569B7C38C7}"/>
              </a:ext>
            </a:extLst>
          </p:cNvPr>
          <p:cNvSpPr>
            <a:spLocks noGrp="1"/>
          </p:cNvSpPr>
          <p:nvPr>
            <p:ph type="body" sz="quarter" idx="27" hasCustomPrompt="1"/>
          </p:nvPr>
        </p:nvSpPr>
        <p:spPr>
          <a:xfrm>
            <a:off x="1082669" y="3206990"/>
            <a:ext cx="2128523" cy="2688549"/>
          </a:xfrm>
        </p:spPr>
        <p:txBody>
          <a:bodyPr anchor="t">
            <a:noAutofit/>
          </a:bodyPr>
          <a:lstStyle>
            <a:lvl1pPr algn="l">
              <a:defRPr sz="1200">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a:t>
            </a:r>
          </a:p>
        </p:txBody>
      </p:sp>
      <p:sp>
        <p:nvSpPr>
          <p:cNvPr id="38" name="Espace réservé du texte 31">
            <a:extLst>
              <a:ext uri="{FF2B5EF4-FFF2-40B4-BE49-F238E27FC236}">
                <a16:creationId xmlns:a16="http://schemas.microsoft.com/office/drawing/2014/main" id="{65D94FFB-6873-A177-5995-E9891D5B37A6}"/>
              </a:ext>
            </a:extLst>
          </p:cNvPr>
          <p:cNvSpPr>
            <a:spLocks noGrp="1"/>
          </p:cNvSpPr>
          <p:nvPr>
            <p:ph type="body" sz="quarter" idx="28" hasCustomPrompt="1"/>
          </p:nvPr>
        </p:nvSpPr>
        <p:spPr>
          <a:xfrm>
            <a:off x="1082669" y="2315016"/>
            <a:ext cx="2128523" cy="685962"/>
          </a:xfrm>
        </p:spPr>
        <p:txBody>
          <a:bodyPr anchor="ctr">
            <a:noAutofit/>
          </a:bodyPr>
          <a:lstStyle>
            <a:lvl1pPr algn="ctr">
              <a:defRPr sz="1200" b="1">
                <a:solidFill>
                  <a:srgbClr val="F6FAE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ipsum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det</a:t>
            </a:r>
            <a:r>
              <a:rPr lang="fr-FR" sz="1200">
                <a:latin typeface="Arial" panose="020B0604020202020204" pitchFamily="34" charset="0"/>
                <a:cs typeface="Arial" panose="020B0604020202020204" pitchFamily="34" charset="0"/>
              </a:rPr>
              <a:t>. </a:t>
            </a:r>
          </a:p>
        </p:txBody>
      </p:sp>
      <p:sp>
        <p:nvSpPr>
          <p:cNvPr id="40" name="Espace réservé du tableau 39">
            <a:extLst>
              <a:ext uri="{FF2B5EF4-FFF2-40B4-BE49-F238E27FC236}">
                <a16:creationId xmlns:a16="http://schemas.microsoft.com/office/drawing/2014/main" id="{F78FD7FE-0A51-8C84-E2C7-3F3EC958D65A}"/>
              </a:ext>
            </a:extLst>
          </p:cNvPr>
          <p:cNvSpPr>
            <a:spLocks noGrp="1"/>
          </p:cNvSpPr>
          <p:nvPr>
            <p:ph type="tbl" sz="quarter" idx="29"/>
          </p:nvPr>
        </p:nvSpPr>
        <p:spPr>
          <a:xfrm>
            <a:off x="4023890" y="3218014"/>
            <a:ext cx="6968654" cy="3068559"/>
          </a:xfrm>
        </p:spPr>
        <p:txBody>
          <a:bodyPr/>
          <a:lstStyle/>
          <a:p>
            <a:r>
              <a:rPr lang="fr-FR"/>
              <a:t>Cliquez sur l'icône pour ajouter un tableau</a:t>
            </a:r>
          </a:p>
        </p:txBody>
      </p:sp>
      <p:sp>
        <p:nvSpPr>
          <p:cNvPr id="41" name="Espace réservé du texte 31">
            <a:extLst>
              <a:ext uri="{FF2B5EF4-FFF2-40B4-BE49-F238E27FC236}">
                <a16:creationId xmlns:a16="http://schemas.microsoft.com/office/drawing/2014/main" id="{F2894FBF-F815-A905-9477-6CBE014600D4}"/>
              </a:ext>
            </a:extLst>
          </p:cNvPr>
          <p:cNvSpPr>
            <a:spLocks noGrp="1"/>
          </p:cNvSpPr>
          <p:nvPr>
            <p:ph type="body" sz="quarter" idx="30" hasCustomPrompt="1"/>
          </p:nvPr>
        </p:nvSpPr>
        <p:spPr>
          <a:xfrm rot="16200000">
            <a:off x="9246183" y="3963495"/>
            <a:ext cx="4369742" cy="276415"/>
          </a:xfrm>
        </p:spPr>
        <p:txBody>
          <a:bodyPr anchor="b">
            <a:noAutofit/>
          </a:bodyPr>
          <a:lstStyle>
            <a:lvl1pPr algn="l">
              <a:defRPr sz="1050" i="1" u="sng">
                <a:solidFill>
                  <a:srgbClr val="294754"/>
                </a:solidFill>
              </a:defRPr>
            </a:lvl1pPr>
          </a:lstStyle>
          <a:p>
            <a:pPr lvl="0"/>
            <a:r>
              <a:rPr lang="en-US"/>
              <a:t>Source des chiffres</a:t>
            </a:r>
            <a:endParaRPr lang="en-ID"/>
          </a:p>
        </p:txBody>
      </p:sp>
      <p:pic>
        <p:nvPicPr>
          <p:cNvPr id="44" name="Image 43" descr="Une image contenant Graphique, Caractère coloré&#10;&#10;Description générée automatiquement">
            <a:extLst>
              <a:ext uri="{FF2B5EF4-FFF2-40B4-BE49-F238E27FC236}">
                <a16:creationId xmlns:a16="http://schemas.microsoft.com/office/drawing/2014/main" id="{817963B3-7486-0BBD-8B70-5C94138DC4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38832">
            <a:off x="-2387860" y="5846836"/>
            <a:ext cx="7772400" cy="2510067"/>
          </a:xfrm>
          <a:prstGeom prst="rect">
            <a:avLst/>
          </a:prstGeom>
        </p:spPr>
      </p:pic>
    </p:spTree>
    <p:extLst>
      <p:ext uri="{BB962C8B-B14F-4D97-AF65-F5344CB8AC3E}">
        <p14:creationId xmlns:p14="http://schemas.microsoft.com/office/powerpoint/2010/main" val="26960111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ards_1">
    <p:bg>
      <p:bgRef idx="1001">
        <a:schemeClr val="bg1"/>
      </p:bgRef>
    </p:bg>
    <p:spTree>
      <p:nvGrpSpPr>
        <p:cNvPr id="1" name=""/>
        <p:cNvGrpSpPr/>
        <p:nvPr/>
      </p:nvGrpSpPr>
      <p:grpSpPr>
        <a:xfrm>
          <a:off x="0" y="0"/>
          <a:ext cx="0" cy="0"/>
          <a:chOff x="0" y="0"/>
          <a:chExt cx="0" cy="0"/>
        </a:xfrm>
      </p:grpSpPr>
      <p:pic>
        <p:nvPicPr>
          <p:cNvPr id="52" name="Image 51" descr="Une image contenant Graphique, Caractère coloré&#10;&#10;Description générée automatiquement">
            <a:extLst>
              <a:ext uri="{FF2B5EF4-FFF2-40B4-BE49-F238E27FC236}">
                <a16:creationId xmlns:a16="http://schemas.microsoft.com/office/drawing/2014/main" id="{49CA4CFA-6004-CEB8-D605-1CEC0EE20F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0569538">
            <a:off x="2152672" y="4679551"/>
            <a:ext cx="11609631" cy="3749286"/>
          </a:xfrm>
          <a:prstGeom prst="rect">
            <a:avLst/>
          </a:prstGeom>
        </p:spPr>
      </p:pic>
      <p:pic>
        <p:nvPicPr>
          <p:cNvPr id="14" name="Image 13" descr="Une image contenant Graphique, Police, logo, symbole&#10;&#10;Description générée automatiquement">
            <a:extLst>
              <a:ext uri="{FF2B5EF4-FFF2-40B4-BE49-F238E27FC236}">
                <a16:creationId xmlns:a16="http://schemas.microsoft.com/office/drawing/2014/main" id="{A06B3D1B-FDA6-8E08-8AB6-7CDC5B5D91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Espace réservé du texte 51">
            <a:extLst>
              <a:ext uri="{FF2B5EF4-FFF2-40B4-BE49-F238E27FC236}">
                <a16:creationId xmlns:a16="http://schemas.microsoft.com/office/drawing/2014/main" id="{708836CC-1570-1E07-4EEF-BCC00AAFF82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17" name="Titre 13">
            <a:extLst>
              <a:ext uri="{FF2B5EF4-FFF2-40B4-BE49-F238E27FC236}">
                <a16:creationId xmlns:a16="http://schemas.microsoft.com/office/drawing/2014/main" id="{E5F4ABF5-9AA5-78AA-E959-A8FC01B1E77D}"/>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2" name="Rectangle : coins arrondis 1">
            <a:extLst>
              <a:ext uri="{FF2B5EF4-FFF2-40B4-BE49-F238E27FC236}">
                <a16:creationId xmlns:a16="http://schemas.microsoft.com/office/drawing/2014/main" id="{A36B985C-42A5-0B2F-D2F3-7B53771B01DA}"/>
              </a:ext>
            </a:extLst>
          </p:cNvPr>
          <p:cNvSpPr/>
          <p:nvPr/>
        </p:nvSpPr>
        <p:spPr>
          <a:xfrm>
            <a:off x="551384" y="2420888"/>
            <a:ext cx="2613150" cy="3655170"/>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31">
            <a:extLst>
              <a:ext uri="{FF2B5EF4-FFF2-40B4-BE49-F238E27FC236}">
                <a16:creationId xmlns:a16="http://schemas.microsoft.com/office/drawing/2014/main" id="{231101A4-B73C-7795-701E-55D08F609025}"/>
              </a:ext>
            </a:extLst>
          </p:cNvPr>
          <p:cNvSpPr>
            <a:spLocks noGrp="1"/>
          </p:cNvSpPr>
          <p:nvPr>
            <p:ph type="body" sz="quarter" idx="31" hasCustomPrompt="1"/>
          </p:nvPr>
        </p:nvSpPr>
        <p:spPr>
          <a:xfrm>
            <a:off x="767408"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1" name="Rectangle : coins arrondis 10">
            <a:extLst>
              <a:ext uri="{FF2B5EF4-FFF2-40B4-BE49-F238E27FC236}">
                <a16:creationId xmlns:a16="http://schemas.microsoft.com/office/drawing/2014/main" id="{88B3C81F-AAE4-16ED-A064-A2FADFAD6D14}"/>
              </a:ext>
            </a:extLst>
          </p:cNvPr>
          <p:cNvSpPr/>
          <p:nvPr/>
        </p:nvSpPr>
        <p:spPr>
          <a:xfrm>
            <a:off x="6132531"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31">
            <a:extLst>
              <a:ext uri="{FF2B5EF4-FFF2-40B4-BE49-F238E27FC236}">
                <a16:creationId xmlns:a16="http://schemas.microsoft.com/office/drawing/2014/main" id="{04975C7F-89E6-811D-3875-CA169D3F6984}"/>
              </a:ext>
            </a:extLst>
          </p:cNvPr>
          <p:cNvSpPr>
            <a:spLocks noGrp="1"/>
          </p:cNvSpPr>
          <p:nvPr>
            <p:ph type="body" sz="quarter" idx="33" hasCustomPrompt="1"/>
          </p:nvPr>
        </p:nvSpPr>
        <p:spPr>
          <a:xfrm>
            <a:off x="6405707" y="4120161"/>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5" name="Rectangle : coins arrondis 14">
            <a:extLst>
              <a:ext uri="{FF2B5EF4-FFF2-40B4-BE49-F238E27FC236}">
                <a16:creationId xmlns:a16="http://schemas.microsoft.com/office/drawing/2014/main" id="{22D03406-B75F-DC7A-44E0-2FD72CFF2098}"/>
              </a:ext>
            </a:extLst>
          </p:cNvPr>
          <p:cNvSpPr/>
          <p:nvPr/>
        </p:nvSpPr>
        <p:spPr>
          <a:xfrm>
            <a:off x="3321764"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31">
            <a:extLst>
              <a:ext uri="{FF2B5EF4-FFF2-40B4-BE49-F238E27FC236}">
                <a16:creationId xmlns:a16="http://schemas.microsoft.com/office/drawing/2014/main" id="{90B6A7FC-B9F6-395A-825B-3DFFAC9069AA}"/>
              </a:ext>
            </a:extLst>
          </p:cNvPr>
          <p:cNvSpPr>
            <a:spLocks noGrp="1"/>
          </p:cNvSpPr>
          <p:nvPr>
            <p:ph type="body" sz="quarter" idx="35" hasCustomPrompt="1"/>
          </p:nvPr>
        </p:nvSpPr>
        <p:spPr>
          <a:xfrm>
            <a:off x="3580232"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0" name="Rectangle : coins arrondis 19">
            <a:extLst>
              <a:ext uri="{FF2B5EF4-FFF2-40B4-BE49-F238E27FC236}">
                <a16:creationId xmlns:a16="http://schemas.microsoft.com/office/drawing/2014/main" id="{7C2432F6-06E9-2C56-B34E-EB8D08E8A990}"/>
              </a:ext>
            </a:extLst>
          </p:cNvPr>
          <p:cNvSpPr/>
          <p:nvPr/>
        </p:nvSpPr>
        <p:spPr>
          <a:xfrm>
            <a:off x="8943298"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31">
            <a:extLst>
              <a:ext uri="{FF2B5EF4-FFF2-40B4-BE49-F238E27FC236}">
                <a16:creationId xmlns:a16="http://schemas.microsoft.com/office/drawing/2014/main" id="{6A8764F5-3F10-D1A6-2CCF-D57387EE2379}"/>
              </a:ext>
            </a:extLst>
          </p:cNvPr>
          <p:cNvSpPr>
            <a:spLocks noGrp="1"/>
          </p:cNvSpPr>
          <p:nvPr>
            <p:ph type="body" sz="quarter" idx="37" hasCustomPrompt="1"/>
          </p:nvPr>
        </p:nvSpPr>
        <p:spPr>
          <a:xfrm>
            <a:off x="9210793"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23" name="Espace réservé du texte 31">
            <a:extLst>
              <a:ext uri="{FF2B5EF4-FFF2-40B4-BE49-F238E27FC236}">
                <a16:creationId xmlns:a16="http://schemas.microsoft.com/office/drawing/2014/main" id="{D90916FB-0C60-4BC2-933D-3595A8603524}"/>
              </a:ext>
            </a:extLst>
          </p:cNvPr>
          <p:cNvSpPr>
            <a:spLocks noGrp="1"/>
          </p:cNvSpPr>
          <p:nvPr>
            <p:ph type="body" sz="quarter" idx="25" hasCustomPrompt="1"/>
          </p:nvPr>
        </p:nvSpPr>
        <p:spPr>
          <a:xfrm>
            <a:off x="767408" y="3419629"/>
            <a:ext cx="2102812" cy="500374"/>
          </a:xfrm>
        </p:spPr>
        <p:txBody>
          <a:bodyPr anchor="t">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29" name="Espace réservé du texte 31">
            <a:extLst>
              <a:ext uri="{FF2B5EF4-FFF2-40B4-BE49-F238E27FC236}">
                <a16:creationId xmlns:a16="http://schemas.microsoft.com/office/drawing/2014/main" id="{A4424CCB-585D-8399-237C-5FC16DB499E8}"/>
              </a:ext>
            </a:extLst>
          </p:cNvPr>
          <p:cNvSpPr>
            <a:spLocks noGrp="1"/>
          </p:cNvSpPr>
          <p:nvPr>
            <p:ph type="body" sz="quarter" idx="38" hasCustomPrompt="1"/>
          </p:nvPr>
        </p:nvSpPr>
        <p:spPr>
          <a:xfrm>
            <a:off x="3580231" y="3419629"/>
            <a:ext cx="2102812" cy="500374"/>
          </a:xfrm>
        </p:spPr>
        <p:txBody>
          <a:bodyPr anchor="t">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31" name="Espace réservé du texte 31">
            <a:extLst>
              <a:ext uri="{FF2B5EF4-FFF2-40B4-BE49-F238E27FC236}">
                <a16:creationId xmlns:a16="http://schemas.microsoft.com/office/drawing/2014/main" id="{13B4ECA7-E75A-346D-D707-8D44D6442AAC}"/>
              </a:ext>
            </a:extLst>
          </p:cNvPr>
          <p:cNvSpPr>
            <a:spLocks noGrp="1"/>
          </p:cNvSpPr>
          <p:nvPr>
            <p:ph type="body" sz="quarter" idx="39" hasCustomPrompt="1"/>
          </p:nvPr>
        </p:nvSpPr>
        <p:spPr>
          <a:xfrm>
            <a:off x="6381627" y="3419629"/>
            <a:ext cx="2102812" cy="500374"/>
          </a:xfrm>
        </p:spPr>
        <p:txBody>
          <a:bodyPr anchor="t">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32" name="Espace réservé du texte 31">
            <a:extLst>
              <a:ext uri="{FF2B5EF4-FFF2-40B4-BE49-F238E27FC236}">
                <a16:creationId xmlns:a16="http://schemas.microsoft.com/office/drawing/2014/main" id="{2AC21EDC-F111-A17A-A663-961AA58C60DB}"/>
              </a:ext>
            </a:extLst>
          </p:cNvPr>
          <p:cNvSpPr>
            <a:spLocks noGrp="1"/>
          </p:cNvSpPr>
          <p:nvPr>
            <p:ph type="body" sz="quarter" idx="40" hasCustomPrompt="1"/>
          </p:nvPr>
        </p:nvSpPr>
        <p:spPr>
          <a:xfrm>
            <a:off x="9198467" y="3419629"/>
            <a:ext cx="2102812" cy="500374"/>
          </a:xfrm>
        </p:spPr>
        <p:txBody>
          <a:bodyPr anchor="t">
            <a:noAutofit/>
          </a:bodyPr>
          <a:lstStyle>
            <a:lvl1pPr algn="l">
              <a:defRPr sz="1200" b="1">
                <a:solidFill>
                  <a:srgbClr val="F6FAEC"/>
                </a:solidFill>
              </a:defRPr>
            </a:lvl1pPr>
            <a:lvl2pPr algn="l">
              <a:defRPr/>
            </a:lvl2pPr>
          </a:lstStyle>
          <a:p>
            <a:pPr lvl="0"/>
            <a:r>
              <a:rPr lang="fr-FR"/>
              <a:t>LOREM IPSUM DOLOR SIT AMET CONSECTURE</a:t>
            </a:r>
            <a:endParaRPr lang="en-US"/>
          </a:p>
        </p:txBody>
      </p:sp>
      <p:sp>
        <p:nvSpPr>
          <p:cNvPr id="39" name="Espace réservé pour une image  38">
            <a:extLst>
              <a:ext uri="{FF2B5EF4-FFF2-40B4-BE49-F238E27FC236}">
                <a16:creationId xmlns:a16="http://schemas.microsoft.com/office/drawing/2014/main" id="{E44FF481-A6E0-622A-4900-B64C7FCA508D}"/>
              </a:ext>
            </a:extLst>
          </p:cNvPr>
          <p:cNvSpPr>
            <a:spLocks noGrp="1"/>
          </p:cNvSpPr>
          <p:nvPr>
            <p:ph type="pic" sz="quarter" idx="41" hasCustomPrompt="1"/>
          </p:nvPr>
        </p:nvSpPr>
        <p:spPr>
          <a:xfrm>
            <a:off x="1569828" y="2678718"/>
            <a:ext cx="576262" cy="576263"/>
          </a:xfrm>
        </p:spPr>
        <p:txBody>
          <a:bodyPr/>
          <a:lstStyle/>
          <a:p>
            <a:r>
              <a:rPr lang="fr-FR"/>
              <a:t>Picto</a:t>
            </a:r>
          </a:p>
        </p:txBody>
      </p:sp>
      <p:sp>
        <p:nvSpPr>
          <p:cNvPr id="43" name="Espace réservé pour une image  38">
            <a:extLst>
              <a:ext uri="{FF2B5EF4-FFF2-40B4-BE49-F238E27FC236}">
                <a16:creationId xmlns:a16="http://schemas.microsoft.com/office/drawing/2014/main" id="{3D9E005D-ACC6-FF5C-8A33-C0B1D3721D34}"/>
              </a:ext>
            </a:extLst>
          </p:cNvPr>
          <p:cNvSpPr>
            <a:spLocks noGrp="1"/>
          </p:cNvSpPr>
          <p:nvPr>
            <p:ph type="pic" sz="quarter" idx="42" hasCustomPrompt="1"/>
          </p:nvPr>
        </p:nvSpPr>
        <p:spPr>
          <a:xfrm>
            <a:off x="4342525" y="2678718"/>
            <a:ext cx="576262" cy="576263"/>
          </a:xfrm>
        </p:spPr>
        <p:txBody>
          <a:bodyPr/>
          <a:lstStyle/>
          <a:p>
            <a:r>
              <a:rPr lang="fr-FR"/>
              <a:t>Picto</a:t>
            </a:r>
          </a:p>
        </p:txBody>
      </p:sp>
      <p:sp>
        <p:nvSpPr>
          <p:cNvPr id="45" name="Espace réservé pour une image  38">
            <a:extLst>
              <a:ext uri="{FF2B5EF4-FFF2-40B4-BE49-F238E27FC236}">
                <a16:creationId xmlns:a16="http://schemas.microsoft.com/office/drawing/2014/main" id="{93302994-50DB-3F10-3429-7E49DF9E54E8}"/>
              </a:ext>
            </a:extLst>
          </p:cNvPr>
          <p:cNvSpPr>
            <a:spLocks noGrp="1"/>
          </p:cNvSpPr>
          <p:nvPr>
            <p:ph type="pic" sz="quarter" idx="43" hasCustomPrompt="1"/>
          </p:nvPr>
        </p:nvSpPr>
        <p:spPr>
          <a:xfrm>
            <a:off x="7154551" y="2678718"/>
            <a:ext cx="576262" cy="576263"/>
          </a:xfrm>
        </p:spPr>
        <p:txBody>
          <a:bodyPr/>
          <a:lstStyle/>
          <a:p>
            <a:r>
              <a:rPr lang="fr-FR"/>
              <a:t>Picto</a:t>
            </a:r>
          </a:p>
        </p:txBody>
      </p:sp>
      <p:sp>
        <p:nvSpPr>
          <p:cNvPr id="46" name="Espace réservé pour une image  38">
            <a:extLst>
              <a:ext uri="{FF2B5EF4-FFF2-40B4-BE49-F238E27FC236}">
                <a16:creationId xmlns:a16="http://schemas.microsoft.com/office/drawing/2014/main" id="{719A1C09-DFD0-B471-1141-4E119640D9C3}"/>
              </a:ext>
            </a:extLst>
          </p:cNvPr>
          <p:cNvSpPr>
            <a:spLocks noGrp="1"/>
          </p:cNvSpPr>
          <p:nvPr>
            <p:ph type="pic" sz="quarter" idx="44" hasCustomPrompt="1"/>
          </p:nvPr>
        </p:nvSpPr>
        <p:spPr>
          <a:xfrm>
            <a:off x="9917415" y="2678718"/>
            <a:ext cx="576262" cy="576263"/>
          </a:xfrm>
        </p:spPr>
        <p:txBody>
          <a:bodyPr/>
          <a:lstStyle/>
          <a:p>
            <a:r>
              <a:rPr lang="fr-FR"/>
              <a:t>Picto</a:t>
            </a:r>
          </a:p>
        </p:txBody>
      </p:sp>
      <p:sp>
        <p:nvSpPr>
          <p:cNvPr id="48" name="Espace réservé du texte 31">
            <a:extLst>
              <a:ext uri="{FF2B5EF4-FFF2-40B4-BE49-F238E27FC236}">
                <a16:creationId xmlns:a16="http://schemas.microsoft.com/office/drawing/2014/main" id="{7414DA11-E81D-F6B9-0C3E-DC52C3D90DFC}"/>
              </a:ext>
            </a:extLst>
          </p:cNvPr>
          <p:cNvSpPr>
            <a:spLocks noGrp="1"/>
          </p:cNvSpPr>
          <p:nvPr>
            <p:ph type="body" sz="quarter" idx="45" hasCustomPrompt="1"/>
          </p:nvPr>
        </p:nvSpPr>
        <p:spPr>
          <a:xfrm>
            <a:off x="573088" y="1693887"/>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33721365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ards_2">
    <p:bg>
      <p:bgRef idx="1001">
        <a:schemeClr val="bg1"/>
      </p:bgRef>
    </p:bg>
    <p:spTree>
      <p:nvGrpSpPr>
        <p:cNvPr id="1" name=""/>
        <p:cNvGrpSpPr/>
        <p:nvPr/>
      </p:nvGrpSpPr>
      <p:grpSpPr>
        <a:xfrm>
          <a:off x="0" y="0"/>
          <a:ext cx="0" cy="0"/>
          <a:chOff x="0" y="0"/>
          <a:chExt cx="0" cy="0"/>
        </a:xfrm>
      </p:grpSpPr>
      <p:pic>
        <p:nvPicPr>
          <p:cNvPr id="42" name="Image 41" descr="Une image contenant Graphique, Caractère coloré&#10;&#10;Description générée automatiquement">
            <a:extLst>
              <a:ext uri="{FF2B5EF4-FFF2-40B4-BE49-F238E27FC236}">
                <a16:creationId xmlns:a16="http://schemas.microsoft.com/office/drawing/2014/main" id="{AF2BD274-6FAF-57BB-D5E2-F5CDEEF202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9498165">
            <a:off x="7082085" y="1050301"/>
            <a:ext cx="11609631" cy="3749286"/>
          </a:xfrm>
          <a:prstGeom prst="rect">
            <a:avLst/>
          </a:prstGeom>
        </p:spPr>
      </p:pic>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8" name="Titre 13">
            <a:extLst>
              <a:ext uri="{FF2B5EF4-FFF2-40B4-BE49-F238E27FC236}">
                <a16:creationId xmlns:a16="http://schemas.microsoft.com/office/drawing/2014/main" id="{62A8568E-D0C2-7A53-3514-E2B220B75A86}"/>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21" name="Rectangle : coins arrondis 20">
            <a:extLst>
              <a:ext uri="{FF2B5EF4-FFF2-40B4-BE49-F238E27FC236}">
                <a16:creationId xmlns:a16="http://schemas.microsoft.com/office/drawing/2014/main" id="{3A985FDA-7B40-9C48-3A40-463F858CB1B3}"/>
              </a:ext>
            </a:extLst>
          </p:cNvPr>
          <p:cNvSpPr/>
          <p:nvPr/>
        </p:nvSpPr>
        <p:spPr>
          <a:xfrm>
            <a:off x="1775520" y="1927271"/>
            <a:ext cx="4116161" cy="2073644"/>
          </a:xfrm>
          <a:prstGeom prst="roundRect">
            <a:avLst>
              <a:gd name="adj" fmla="val 3903"/>
            </a:avLst>
          </a:prstGeom>
          <a:ln w="19050">
            <a:solidFill>
              <a:srgbClr val="C6CE4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5AAE0268-572B-A7C6-C5E3-5B7A77EC0253}"/>
              </a:ext>
            </a:extLst>
          </p:cNvPr>
          <p:cNvSpPr/>
          <p:nvPr/>
        </p:nvSpPr>
        <p:spPr>
          <a:xfrm>
            <a:off x="6096000" y="1927271"/>
            <a:ext cx="4116161" cy="2073644"/>
          </a:xfrm>
          <a:prstGeom prst="roundRect">
            <a:avLst>
              <a:gd name="adj" fmla="val 3903"/>
            </a:avLst>
          </a:prstGeom>
          <a:ln w="19050">
            <a:solidFill>
              <a:srgbClr val="29475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Espace réservé du texte 31">
            <a:extLst>
              <a:ext uri="{FF2B5EF4-FFF2-40B4-BE49-F238E27FC236}">
                <a16:creationId xmlns:a16="http://schemas.microsoft.com/office/drawing/2014/main" id="{04ECFEDC-679C-5321-B33F-D7BCE134312A}"/>
              </a:ext>
            </a:extLst>
          </p:cNvPr>
          <p:cNvSpPr>
            <a:spLocks noGrp="1"/>
          </p:cNvSpPr>
          <p:nvPr>
            <p:ph type="body" sz="quarter" idx="31" hasCustomPrompt="1"/>
          </p:nvPr>
        </p:nvSpPr>
        <p:spPr>
          <a:xfrm>
            <a:off x="2135460" y="2924944"/>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26" name="Espace réservé du texte 31">
            <a:extLst>
              <a:ext uri="{FF2B5EF4-FFF2-40B4-BE49-F238E27FC236}">
                <a16:creationId xmlns:a16="http://schemas.microsoft.com/office/drawing/2014/main" id="{450A5803-5629-8F5E-0919-1C33060277D7}"/>
              </a:ext>
            </a:extLst>
          </p:cNvPr>
          <p:cNvSpPr>
            <a:spLocks noGrp="1"/>
          </p:cNvSpPr>
          <p:nvPr>
            <p:ph type="body" sz="quarter" idx="25" hasCustomPrompt="1"/>
          </p:nvPr>
        </p:nvSpPr>
        <p:spPr>
          <a:xfrm>
            <a:off x="2810508" y="2205484"/>
            <a:ext cx="2608306" cy="576263"/>
          </a:xfrm>
        </p:spPr>
        <p:txBody>
          <a:bodyPr anchor="ctr">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27" name="Espace réservé pour une image  38">
            <a:extLst>
              <a:ext uri="{FF2B5EF4-FFF2-40B4-BE49-F238E27FC236}">
                <a16:creationId xmlns:a16="http://schemas.microsoft.com/office/drawing/2014/main" id="{7DDA659F-6849-540C-53EB-1BB75647CB77}"/>
              </a:ext>
            </a:extLst>
          </p:cNvPr>
          <p:cNvSpPr>
            <a:spLocks noGrp="1"/>
          </p:cNvSpPr>
          <p:nvPr>
            <p:ph type="pic" sz="quarter" idx="41" hasCustomPrompt="1"/>
          </p:nvPr>
        </p:nvSpPr>
        <p:spPr>
          <a:xfrm>
            <a:off x="2135461" y="2205485"/>
            <a:ext cx="576262" cy="576263"/>
          </a:xfrm>
        </p:spPr>
        <p:txBody>
          <a:bodyPr/>
          <a:lstStyle>
            <a:lvl1pPr algn="l">
              <a:defRPr/>
            </a:lvl1pPr>
          </a:lstStyle>
          <a:p>
            <a:r>
              <a:rPr lang="fr-FR"/>
              <a:t>Picto</a:t>
            </a:r>
          </a:p>
        </p:txBody>
      </p:sp>
      <p:sp>
        <p:nvSpPr>
          <p:cNvPr id="28" name="Espace réservé du texte 31">
            <a:extLst>
              <a:ext uri="{FF2B5EF4-FFF2-40B4-BE49-F238E27FC236}">
                <a16:creationId xmlns:a16="http://schemas.microsoft.com/office/drawing/2014/main" id="{263BFB8C-B4D5-711E-CE81-923E3270ECB3}"/>
              </a:ext>
            </a:extLst>
          </p:cNvPr>
          <p:cNvSpPr>
            <a:spLocks noGrp="1"/>
          </p:cNvSpPr>
          <p:nvPr>
            <p:ph type="body" sz="quarter" idx="42" hasCustomPrompt="1"/>
          </p:nvPr>
        </p:nvSpPr>
        <p:spPr>
          <a:xfrm>
            <a:off x="6481318" y="2924944"/>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29" name="Espace réservé du texte 31">
            <a:extLst>
              <a:ext uri="{FF2B5EF4-FFF2-40B4-BE49-F238E27FC236}">
                <a16:creationId xmlns:a16="http://schemas.microsoft.com/office/drawing/2014/main" id="{FD9D9E5D-18A7-2F42-0D6F-5DAF3AA82CDD}"/>
              </a:ext>
            </a:extLst>
          </p:cNvPr>
          <p:cNvSpPr>
            <a:spLocks noGrp="1"/>
          </p:cNvSpPr>
          <p:nvPr>
            <p:ph type="body" sz="quarter" idx="43" hasCustomPrompt="1"/>
          </p:nvPr>
        </p:nvSpPr>
        <p:spPr>
          <a:xfrm>
            <a:off x="7156366" y="2205484"/>
            <a:ext cx="2608306" cy="576263"/>
          </a:xfrm>
        </p:spPr>
        <p:txBody>
          <a:bodyPr anchor="ctr">
            <a:noAutofit/>
          </a:bodyPr>
          <a:lstStyle>
            <a:lvl1pPr algn="l">
              <a:defRPr sz="1200" b="1">
                <a:solidFill>
                  <a:srgbClr val="294754"/>
                </a:solidFill>
              </a:defRPr>
            </a:lvl1pPr>
            <a:lvl2pPr algn="l">
              <a:defRPr/>
            </a:lvl2pPr>
          </a:lstStyle>
          <a:p>
            <a:pPr lvl="0"/>
            <a:r>
              <a:rPr lang="fr-FR"/>
              <a:t>LOREM IPSUM DOLOR SIT AMET CONSECTURE</a:t>
            </a:r>
            <a:endParaRPr lang="en-US"/>
          </a:p>
        </p:txBody>
      </p:sp>
      <p:sp>
        <p:nvSpPr>
          <p:cNvPr id="30" name="Espace réservé pour une image  38">
            <a:extLst>
              <a:ext uri="{FF2B5EF4-FFF2-40B4-BE49-F238E27FC236}">
                <a16:creationId xmlns:a16="http://schemas.microsoft.com/office/drawing/2014/main" id="{5039E08A-6D6A-1AEE-84BA-AA094F3F46ED}"/>
              </a:ext>
            </a:extLst>
          </p:cNvPr>
          <p:cNvSpPr>
            <a:spLocks noGrp="1"/>
          </p:cNvSpPr>
          <p:nvPr>
            <p:ph type="pic" sz="quarter" idx="44" hasCustomPrompt="1"/>
          </p:nvPr>
        </p:nvSpPr>
        <p:spPr>
          <a:xfrm>
            <a:off x="6481319" y="2205485"/>
            <a:ext cx="576262" cy="576263"/>
          </a:xfrm>
        </p:spPr>
        <p:txBody>
          <a:bodyPr/>
          <a:lstStyle>
            <a:lvl1pPr algn="l">
              <a:defRPr/>
            </a:lvl1pPr>
          </a:lstStyle>
          <a:p>
            <a:r>
              <a:rPr lang="fr-FR"/>
              <a:t>Picto</a:t>
            </a:r>
          </a:p>
        </p:txBody>
      </p:sp>
      <p:sp>
        <p:nvSpPr>
          <p:cNvPr id="32" name="Rectangle : coins arrondis 31">
            <a:extLst>
              <a:ext uri="{FF2B5EF4-FFF2-40B4-BE49-F238E27FC236}">
                <a16:creationId xmlns:a16="http://schemas.microsoft.com/office/drawing/2014/main" id="{DBE01D5A-5377-2F5D-D32E-5C391AD97AE5}"/>
              </a:ext>
            </a:extLst>
          </p:cNvPr>
          <p:cNvSpPr/>
          <p:nvPr/>
        </p:nvSpPr>
        <p:spPr>
          <a:xfrm>
            <a:off x="1775520" y="4247684"/>
            <a:ext cx="4116161" cy="2073644"/>
          </a:xfrm>
          <a:prstGeom prst="roundRect">
            <a:avLst>
              <a:gd name="adj" fmla="val 3903"/>
            </a:avLst>
          </a:prstGeom>
          <a:ln w="19050">
            <a:solidFill>
              <a:srgbClr val="B1D6E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0A6BD3AA-5854-EC47-3946-B4945DA3501B}"/>
              </a:ext>
            </a:extLst>
          </p:cNvPr>
          <p:cNvSpPr/>
          <p:nvPr/>
        </p:nvSpPr>
        <p:spPr>
          <a:xfrm>
            <a:off x="6096000" y="4247684"/>
            <a:ext cx="4116161" cy="2073644"/>
          </a:xfrm>
          <a:prstGeom prst="roundRect">
            <a:avLst>
              <a:gd name="adj" fmla="val 3903"/>
            </a:avLst>
          </a:prstGeom>
          <a:ln w="19050">
            <a:solidFill>
              <a:srgbClr val="ECB2D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4" name="Espace réservé du texte 31">
            <a:extLst>
              <a:ext uri="{FF2B5EF4-FFF2-40B4-BE49-F238E27FC236}">
                <a16:creationId xmlns:a16="http://schemas.microsoft.com/office/drawing/2014/main" id="{9E619FEE-7623-AFEA-A218-351DBBA2EA2C}"/>
              </a:ext>
            </a:extLst>
          </p:cNvPr>
          <p:cNvSpPr>
            <a:spLocks noGrp="1"/>
          </p:cNvSpPr>
          <p:nvPr>
            <p:ph type="body" sz="quarter" idx="45" hasCustomPrompt="1"/>
          </p:nvPr>
        </p:nvSpPr>
        <p:spPr>
          <a:xfrm>
            <a:off x="2135460" y="5245357"/>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35" name="Espace réservé du texte 31">
            <a:extLst>
              <a:ext uri="{FF2B5EF4-FFF2-40B4-BE49-F238E27FC236}">
                <a16:creationId xmlns:a16="http://schemas.microsoft.com/office/drawing/2014/main" id="{3FDA7B39-6461-BEB0-01B1-42883A634FCA}"/>
              </a:ext>
            </a:extLst>
          </p:cNvPr>
          <p:cNvSpPr>
            <a:spLocks noGrp="1"/>
          </p:cNvSpPr>
          <p:nvPr>
            <p:ph type="body" sz="quarter" idx="46" hasCustomPrompt="1"/>
          </p:nvPr>
        </p:nvSpPr>
        <p:spPr>
          <a:xfrm>
            <a:off x="2810508" y="4525897"/>
            <a:ext cx="2608306" cy="576263"/>
          </a:xfrm>
        </p:spPr>
        <p:txBody>
          <a:bodyPr anchor="ctr">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36" name="Espace réservé pour une image  38">
            <a:extLst>
              <a:ext uri="{FF2B5EF4-FFF2-40B4-BE49-F238E27FC236}">
                <a16:creationId xmlns:a16="http://schemas.microsoft.com/office/drawing/2014/main" id="{15B0A154-6CA2-EED4-6D21-B25178DD2AB0}"/>
              </a:ext>
            </a:extLst>
          </p:cNvPr>
          <p:cNvSpPr>
            <a:spLocks noGrp="1"/>
          </p:cNvSpPr>
          <p:nvPr>
            <p:ph type="pic" sz="quarter" idx="47" hasCustomPrompt="1"/>
          </p:nvPr>
        </p:nvSpPr>
        <p:spPr>
          <a:xfrm>
            <a:off x="2135461" y="4525898"/>
            <a:ext cx="576262" cy="576263"/>
          </a:xfrm>
        </p:spPr>
        <p:txBody>
          <a:bodyPr/>
          <a:lstStyle>
            <a:lvl1pPr algn="l">
              <a:defRPr/>
            </a:lvl1pPr>
          </a:lstStyle>
          <a:p>
            <a:r>
              <a:rPr lang="fr-FR"/>
              <a:t>Picto</a:t>
            </a:r>
          </a:p>
        </p:txBody>
      </p:sp>
      <p:sp>
        <p:nvSpPr>
          <p:cNvPr id="37" name="Espace réservé du texte 31">
            <a:extLst>
              <a:ext uri="{FF2B5EF4-FFF2-40B4-BE49-F238E27FC236}">
                <a16:creationId xmlns:a16="http://schemas.microsoft.com/office/drawing/2014/main" id="{A8CCA92D-B60D-F23F-3263-CD77832A31C2}"/>
              </a:ext>
            </a:extLst>
          </p:cNvPr>
          <p:cNvSpPr>
            <a:spLocks noGrp="1"/>
          </p:cNvSpPr>
          <p:nvPr>
            <p:ph type="body" sz="quarter" idx="48" hasCustomPrompt="1"/>
          </p:nvPr>
        </p:nvSpPr>
        <p:spPr>
          <a:xfrm>
            <a:off x="6481318" y="5245357"/>
            <a:ext cx="3283353" cy="792710"/>
          </a:xfrm>
        </p:spPr>
        <p:txBody>
          <a:bodyPr anchor="ctr">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a:t>
            </a:r>
          </a:p>
        </p:txBody>
      </p:sp>
      <p:sp>
        <p:nvSpPr>
          <p:cNvPr id="38" name="Espace réservé du texte 31">
            <a:extLst>
              <a:ext uri="{FF2B5EF4-FFF2-40B4-BE49-F238E27FC236}">
                <a16:creationId xmlns:a16="http://schemas.microsoft.com/office/drawing/2014/main" id="{03D429BF-60A1-AFF8-28C6-D22DA317672F}"/>
              </a:ext>
            </a:extLst>
          </p:cNvPr>
          <p:cNvSpPr>
            <a:spLocks noGrp="1"/>
          </p:cNvSpPr>
          <p:nvPr>
            <p:ph type="body" sz="quarter" idx="49" hasCustomPrompt="1"/>
          </p:nvPr>
        </p:nvSpPr>
        <p:spPr>
          <a:xfrm>
            <a:off x="7156366" y="4525897"/>
            <a:ext cx="2608306" cy="576263"/>
          </a:xfrm>
        </p:spPr>
        <p:txBody>
          <a:bodyPr anchor="ctr">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39" name="Espace réservé pour une image  38">
            <a:extLst>
              <a:ext uri="{FF2B5EF4-FFF2-40B4-BE49-F238E27FC236}">
                <a16:creationId xmlns:a16="http://schemas.microsoft.com/office/drawing/2014/main" id="{27B6ED69-65D6-BE7F-B0FC-87262929168F}"/>
              </a:ext>
            </a:extLst>
          </p:cNvPr>
          <p:cNvSpPr>
            <a:spLocks noGrp="1"/>
          </p:cNvSpPr>
          <p:nvPr>
            <p:ph type="pic" sz="quarter" idx="50" hasCustomPrompt="1"/>
          </p:nvPr>
        </p:nvSpPr>
        <p:spPr>
          <a:xfrm>
            <a:off x="6481319" y="4525898"/>
            <a:ext cx="576262" cy="576263"/>
          </a:xfrm>
        </p:spPr>
        <p:txBody>
          <a:bodyPr/>
          <a:lstStyle>
            <a:lvl1pPr algn="l">
              <a:defRPr/>
            </a:lvl1pPr>
          </a:lstStyle>
          <a:p>
            <a:r>
              <a:rPr lang="fr-FR"/>
              <a:t>Picto</a:t>
            </a:r>
          </a:p>
        </p:txBody>
      </p:sp>
    </p:spTree>
    <p:extLst>
      <p:ext uri="{BB962C8B-B14F-4D97-AF65-F5344CB8AC3E}">
        <p14:creationId xmlns:p14="http://schemas.microsoft.com/office/powerpoint/2010/main" val="24944325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ards_3">
    <p:bg>
      <p:bgRef idx="1001">
        <a:schemeClr val="bg1"/>
      </p:bgRef>
    </p:bg>
    <p:spTree>
      <p:nvGrpSpPr>
        <p:cNvPr id="1" name=""/>
        <p:cNvGrpSpPr/>
        <p:nvPr/>
      </p:nvGrpSpPr>
      <p:grpSpPr>
        <a:xfrm>
          <a:off x="0" y="0"/>
          <a:ext cx="0" cy="0"/>
          <a:chOff x="0" y="0"/>
          <a:chExt cx="0" cy="0"/>
        </a:xfrm>
      </p:grpSpPr>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pic>
        <p:nvPicPr>
          <p:cNvPr id="2" name="Image 1" descr="Une image contenant Graphique, Caractère coloré&#10;&#10;Description générée automatiquement">
            <a:extLst>
              <a:ext uri="{FF2B5EF4-FFF2-40B4-BE49-F238E27FC236}">
                <a16:creationId xmlns:a16="http://schemas.microsoft.com/office/drawing/2014/main" id="{FFF96DD5-7A34-CA17-EB16-84A0F04ED5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569538">
            <a:off x="2152672" y="4631698"/>
            <a:ext cx="11609631" cy="3749286"/>
          </a:xfrm>
          <a:prstGeom prst="rect">
            <a:avLst/>
          </a:prstGeom>
        </p:spPr>
      </p:pic>
      <p:pic>
        <p:nvPicPr>
          <p:cNvPr id="3" name="Image 2" descr="Une image contenant Graphique, Police, logo, symbole&#10;&#10;Description générée automatiquement">
            <a:extLst>
              <a:ext uri="{FF2B5EF4-FFF2-40B4-BE49-F238E27FC236}">
                <a16:creationId xmlns:a16="http://schemas.microsoft.com/office/drawing/2014/main" id="{A355D959-FBD4-37EB-8B66-42E1BFA40A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4" name="Espace réservé du texte 51">
            <a:extLst>
              <a:ext uri="{FF2B5EF4-FFF2-40B4-BE49-F238E27FC236}">
                <a16:creationId xmlns:a16="http://schemas.microsoft.com/office/drawing/2014/main" id="{C0395C6A-35DB-021C-DC24-2439E5D7409F}"/>
              </a:ext>
            </a:extLst>
          </p:cNvPr>
          <p:cNvSpPr>
            <a:spLocks noGrp="1"/>
          </p:cNvSpPr>
          <p:nvPr>
            <p:ph type="body" sz="quarter" idx="23"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5" name="Titre 13">
            <a:extLst>
              <a:ext uri="{FF2B5EF4-FFF2-40B4-BE49-F238E27FC236}">
                <a16:creationId xmlns:a16="http://schemas.microsoft.com/office/drawing/2014/main" id="{85BAD125-BFF3-0308-66CA-22494776DC7A}"/>
              </a:ext>
            </a:extLst>
          </p:cNvPr>
          <p:cNvSpPr>
            <a:spLocks noGrp="1"/>
          </p:cNvSpPr>
          <p:nvPr>
            <p:ph type="title" hasCustomPrompt="1"/>
          </p:nvPr>
        </p:nvSpPr>
        <p:spPr>
          <a:xfrm>
            <a:off x="573088" y="908720"/>
            <a:ext cx="10993339" cy="735436"/>
          </a:xfrm>
          <a:prstGeom prst="rect">
            <a:avLst/>
          </a:prstGeom>
        </p:spPr>
        <p:txBody>
          <a:bodyPr>
            <a:normAutofit/>
          </a:bodyPr>
          <a:lstStyle>
            <a:lvl1pPr algn="ct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consecture</a:t>
            </a:r>
            <a:endParaRPr lang="fr-FR"/>
          </a:p>
        </p:txBody>
      </p:sp>
      <p:sp>
        <p:nvSpPr>
          <p:cNvPr id="6" name="Rectangle : coins arrondis 5">
            <a:extLst>
              <a:ext uri="{FF2B5EF4-FFF2-40B4-BE49-F238E27FC236}">
                <a16:creationId xmlns:a16="http://schemas.microsoft.com/office/drawing/2014/main" id="{6B635D89-9B09-4797-2D0B-D160EFCAC28F}"/>
              </a:ext>
            </a:extLst>
          </p:cNvPr>
          <p:cNvSpPr/>
          <p:nvPr/>
        </p:nvSpPr>
        <p:spPr>
          <a:xfrm>
            <a:off x="1818397" y="2420888"/>
            <a:ext cx="2613150" cy="3655170"/>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31">
            <a:extLst>
              <a:ext uri="{FF2B5EF4-FFF2-40B4-BE49-F238E27FC236}">
                <a16:creationId xmlns:a16="http://schemas.microsoft.com/office/drawing/2014/main" id="{3CBCAE60-8EBC-65A5-0755-3AC6269E0AF3}"/>
              </a:ext>
            </a:extLst>
          </p:cNvPr>
          <p:cNvSpPr>
            <a:spLocks noGrp="1"/>
          </p:cNvSpPr>
          <p:nvPr>
            <p:ph type="body" sz="quarter" idx="31" hasCustomPrompt="1"/>
          </p:nvPr>
        </p:nvSpPr>
        <p:spPr>
          <a:xfrm>
            <a:off x="2034421" y="4095368"/>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8" name="Rectangle : coins arrondis 7">
            <a:extLst>
              <a:ext uri="{FF2B5EF4-FFF2-40B4-BE49-F238E27FC236}">
                <a16:creationId xmlns:a16="http://schemas.microsoft.com/office/drawing/2014/main" id="{F2050881-F193-0851-7A28-0462E055A6AC}"/>
              </a:ext>
            </a:extLst>
          </p:cNvPr>
          <p:cNvSpPr/>
          <p:nvPr/>
        </p:nvSpPr>
        <p:spPr>
          <a:xfrm>
            <a:off x="7781591" y="2420887"/>
            <a:ext cx="2613150" cy="3655171"/>
          </a:xfrm>
          <a:prstGeom prst="roundRect">
            <a:avLst>
              <a:gd name="adj" fmla="val 3903"/>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31">
            <a:extLst>
              <a:ext uri="{FF2B5EF4-FFF2-40B4-BE49-F238E27FC236}">
                <a16:creationId xmlns:a16="http://schemas.microsoft.com/office/drawing/2014/main" id="{05EB098E-B359-D5DB-9D8E-BF208D6C7D10}"/>
              </a:ext>
            </a:extLst>
          </p:cNvPr>
          <p:cNvSpPr>
            <a:spLocks noGrp="1"/>
          </p:cNvSpPr>
          <p:nvPr>
            <p:ph type="body" sz="quarter" idx="33" hasCustomPrompt="1"/>
          </p:nvPr>
        </p:nvSpPr>
        <p:spPr>
          <a:xfrm>
            <a:off x="8054767" y="4120161"/>
            <a:ext cx="2102812" cy="1624835"/>
          </a:xfrm>
        </p:spPr>
        <p:txBody>
          <a:bodyPr anchor="t">
            <a:noAutofit/>
          </a:bodyPr>
          <a:lstStyle>
            <a:lvl1pPr algn="l">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0" name="Rectangle : coins arrondis 9">
            <a:extLst>
              <a:ext uri="{FF2B5EF4-FFF2-40B4-BE49-F238E27FC236}">
                <a16:creationId xmlns:a16="http://schemas.microsoft.com/office/drawing/2014/main" id="{409B0B61-9A46-0C1D-56A4-3F39D924C1B0}"/>
              </a:ext>
            </a:extLst>
          </p:cNvPr>
          <p:cNvSpPr/>
          <p:nvPr/>
        </p:nvSpPr>
        <p:spPr>
          <a:xfrm>
            <a:off x="4797401" y="2420887"/>
            <a:ext cx="2613150" cy="3655171"/>
          </a:xfrm>
          <a:prstGeom prst="roundRect">
            <a:avLst>
              <a:gd name="adj" fmla="val 3903"/>
            </a:avLst>
          </a:prstGeom>
          <a:solidFill>
            <a:schemeClr val="bg1"/>
          </a:solidFill>
          <a:ln>
            <a:solidFill>
              <a:srgbClr val="2947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31">
            <a:extLst>
              <a:ext uri="{FF2B5EF4-FFF2-40B4-BE49-F238E27FC236}">
                <a16:creationId xmlns:a16="http://schemas.microsoft.com/office/drawing/2014/main" id="{5A474A15-A8AA-8723-C1AD-EDC76F3E5351}"/>
              </a:ext>
            </a:extLst>
          </p:cNvPr>
          <p:cNvSpPr>
            <a:spLocks noGrp="1"/>
          </p:cNvSpPr>
          <p:nvPr>
            <p:ph type="body" sz="quarter" idx="35" hasCustomPrompt="1"/>
          </p:nvPr>
        </p:nvSpPr>
        <p:spPr>
          <a:xfrm>
            <a:off x="5055869" y="4095368"/>
            <a:ext cx="2102812" cy="1624835"/>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dolor</a:t>
            </a:r>
            <a:r>
              <a:rPr lang="fr-FR" sz="1200">
                <a:latin typeface="Arial" panose="020B0604020202020204" pitchFamily="34" charset="0"/>
                <a:cs typeface="Arial" panose="020B0604020202020204" pitchFamily="34" charset="0"/>
              </a:rPr>
              <a:t> est.</a:t>
            </a:r>
          </a:p>
        </p:txBody>
      </p:sp>
      <p:sp>
        <p:nvSpPr>
          <p:cNvPr id="14" name="Espace réservé du texte 31">
            <a:extLst>
              <a:ext uri="{FF2B5EF4-FFF2-40B4-BE49-F238E27FC236}">
                <a16:creationId xmlns:a16="http://schemas.microsoft.com/office/drawing/2014/main" id="{AD8E6BD7-6744-FFA8-A83D-0119085D069D}"/>
              </a:ext>
            </a:extLst>
          </p:cNvPr>
          <p:cNvSpPr>
            <a:spLocks noGrp="1"/>
          </p:cNvSpPr>
          <p:nvPr>
            <p:ph type="body" sz="quarter" idx="25" hasCustomPrompt="1"/>
          </p:nvPr>
        </p:nvSpPr>
        <p:spPr>
          <a:xfrm>
            <a:off x="2034421" y="3419629"/>
            <a:ext cx="2102812" cy="500374"/>
          </a:xfrm>
        </p:spPr>
        <p:txBody>
          <a:bodyPr anchor="t">
            <a:noAutofit/>
          </a:bodyPr>
          <a:lstStyle>
            <a:lvl1pPr algn="l">
              <a:defRPr sz="1200" b="1">
                <a:solidFill>
                  <a:srgbClr val="ECB2D2"/>
                </a:solidFill>
              </a:defRPr>
            </a:lvl1pPr>
            <a:lvl2pPr algn="l">
              <a:defRPr/>
            </a:lvl2pPr>
          </a:lstStyle>
          <a:p>
            <a:pPr lvl="0"/>
            <a:r>
              <a:rPr lang="fr-FR"/>
              <a:t>LOREM IPSUM DOLOR SIT AMET CONSECTURE</a:t>
            </a:r>
            <a:endParaRPr lang="en-US"/>
          </a:p>
        </p:txBody>
      </p:sp>
      <p:sp>
        <p:nvSpPr>
          <p:cNvPr id="15" name="Espace réservé du texte 31">
            <a:extLst>
              <a:ext uri="{FF2B5EF4-FFF2-40B4-BE49-F238E27FC236}">
                <a16:creationId xmlns:a16="http://schemas.microsoft.com/office/drawing/2014/main" id="{E2258C66-AF86-7AA4-EAED-CF7B0824F753}"/>
              </a:ext>
            </a:extLst>
          </p:cNvPr>
          <p:cNvSpPr>
            <a:spLocks noGrp="1"/>
          </p:cNvSpPr>
          <p:nvPr>
            <p:ph type="body" sz="quarter" idx="38" hasCustomPrompt="1"/>
          </p:nvPr>
        </p:nvSpPr>
        <p:spPr>
          <a:xfrm>
            <a:off x="5055868" y="3419629"/>
            <a:ext cx="2102812" cy="500374"/>
          </a:xfrm>
        </p:spPr>
        <p:txBody>
          <a:bodyPr anchor="t">
            <a:noAutofit/>
          </a:bodyPr>
          <a:lstStyle>
            <a:lvl1pPr algn="l">
              <a:defRPr sz="1200" b="1">
                <a:solidFill>
                  <a:srgbClr val="C6CE41"/>
                </a:solidFill>
              </a:defRPr>
            </a:lvl1pPr>
            <a:lvl2pPr algn="l">
              <a:defRPr/>
            </a:lvl2pPr>
          </a:lstStyle>
          <a:p>
            <a:pPr lvl="0"/>
            <a:r>
              <a:rPr lang="fr-FR"/>
              <a:t>LOREM IPSUM DOLOR SIT AMET CONSECTURE</a:t>
            </a:r>
            <a:endParaRPr lang="en-US"/>
          </a:p>
        </p:txBody>
      </p:sp>
      <p:sp>
        <p:nvSpPr>
          <p:cNvPr id="16" name="Espace réservé du texte 31">
            <a:extLst>
              <a:ext uri="{FF2B5EF4-FFF2-40B4-BE49-F238E27FC236}">
                <a16:creationId xmlns:a16="http://schemas.microsoft.com/office/drawing/2014/main" id="{A0CB3238-C6B4-CA9C-9EF0-B21F171E5C93}"/>
              </a:ext>
            </a:extLst>
          </p:cNvPr>
          <p:cNvSpPr>
            <a:spLocks noGrp="1"/>
          </p:cNvSpPr>
          <p:nvPr>
            <p:ph type="body" sz="quarter" idx="39" hasCustomPrompt="1"/>
          </p:nvPr>
        </p:nvSpPr>
        <p:spPr>
          <a:xfrm>
            <a:off x="8030687" y="3419629"/>
            <a:ext cx="2102812" cy="500374"/>
          </a:xfrm>
        </p:spPr>
        <p:txBody>
          <a:bodyPr anchor="t">
            <a:noAutofit/>
          </a:bodyPr>
          <a:lstStyle>
            <a:lvl1pPr algn="l">
              <a:defRPr sz="1200" b="1">
                <a:solidFill>
                  <a:srgbClr val="B1D6E4"/>
                </a:solidFill>
              </a:defRPr>
            </a:lvl1pPr>
            <a:lvl2pPr algn="l">
              <a:defRPr/>
            </a:lvl2pPr>
          </a:lstStyle>
          <a:p>
            <a:pPr lvl="0"/>
            <a:r>
              <a:rPr lang="fr-FR"/>
              <a:t>LOREM IPSUM DOLOR SIT AMET CONSECTURE</a:t>
            </a:r>
            <a:endParaRPr lang="en-US"/>
          </a:p>
        </p:txBody>
      </p:sp>
      <p:sp>
        <p:nvSpPr>
          <p:cNvPr id="18" name="Espace réservé pour une image  38">
            <a:extLst>
              <a:ext uri="{FF2B5EF4-FFF2-40B4-BE49-F238E27FC236}">
                <a16:creationId xmlns:a16="http://schemas.microsoft.com/office/drawing/2014/main" id="{778ACE0A-CE4C-2B3C-35DF-BAD0AF0DBC7B}"/>
              </a:ext>
            </a:extLst>
          </p:cNvPr>
          <p:cNvSpPr>
            <a:spLocks noGrp="1"/>
          </p:cNvSpPr>
          <p:nvPr>
            <p:ph type="pic" sz="quarter" idx="41" hasCustomPrompt="1"/>
          </p:nvPr>
        </p:nvSpPr>
        <p:spPr>
          <a:xfrm>
            <a:off x="2836841" y="2678718"/>
            <a:ext cx="576262" cy="576263"/>
          </a:xfrm>
        </p:spPr>
        <p:txBody>
          <a:bodyPr/>
          <a:lstStyle/>
          <a:p>
            <a:r>
              <a:rPr lang="fr-FR"/>
              <a:t>Picto</a:t>
            </a:r>
          </a:p>
        </p:txBody>
      </p:sp>
      <p:sp>
        <p:nvSpPr>
          <p:cNvPr id="19" name="Espace réservé pour une image  38">
            <a:extLst>
              <a:ext uri="{FF2B5EF4-FFF2-40B4-BE49-F238E27FC236}">
                <a16:creationId xmlns:a16="http://schemas.microsoft.com/office/drawing/2014/main" id="{1A0A3B27-B86E-4A34-88AE-C18A8978997F}"/>
              </a:ext>
            </a:extLst>
          </p:cNvPr>
          <p:cNvSpPr>
            <a:spLocks noGrp="1"/>
          </p:cNvSpPr>
          <p:nvPr>
            <p:ph type="pic" sz="quarter" idx="42" hasCustomPrompt="1"/>
          </p:nvPr>
        </p:nvSpPr>
        <p:spPr>
          <a:xfrm>
            <a:off x="5818162" y="2678718"/>
            <a:ext cx="576262" cy="576263"/>
          </a:xfrm>
        </p:spPr>
        <p:txBody>
          <a:bodyPr/>
          <a:lstStyle/>
          <a:p>
            <a:r>
              <a:rPr lang="fr-FR"/>
              <a:t>Picto</a:t>
            </a:r>
          </a:p>
        </p:txBody>
      </p:sp>
      <p:sp>
        <p:nvSpPr>
          <p:cNvPr id="20" name="Espace réservé pour une image  38">
            <a:extLst>
              <a:ext uri="{FF2B5EF4-FFF2-40B4-BE49-F238E27FC236}">
                <a16:creationId xmlns:a16="http://schemas.microsoft.com/office/drawing/2014/main" id="{DB635BDD-B938-BB7B-507B-410A7190A131}"/>
              </a:ext>
            </a:extLst>
          </p:cNvPr>
          <p:cNvSpPr>
            <a:spLocks noGrp="1"/>
          </p:cNvSpPr>
          <p:nvPr>
            <p:ph type="pic" sz="quarter" idx="43" hasCustomPrompt="1"/>
          </p:nvPr>
        </p:nvSpPr>
        <p:spPr>
          <a:xfrm>
            <a:off x="8803611" y="2678718"/>
            <a:ext cx="576262" cy="576263"/>
          </a:xfrm>
        </p:spPr>
        <p:txBody>
          <a:bodyPr/>
          <a:lstStyle/>
          <a:p>
            <a:r>
              <a:rPr lang="fr-FR"/>
              <a:t>Picto</a:t>
            </a:r>
          </a:p>
        </p:txBody>
      </p:sp>
      <p:sp>
        <p:nvSpPr>
          <p:cNvPr id="22" name="Espace réservé du texte 31">
            <a:extLst>
              <a:ext uri="{FF2B5EF4-FFF2-40B4-BE49-F238E27FC236}">
                <a16:creationId xmlns:a16="http://schemas.microsoft.com/office/drawing/2014/main" id="{42EC0F43-3EFD-118B-747C-4856B57D57C5}"/>
              </a:ext>
            </a:extLst>
          </p:cNvPr>
          <p:cNvSpPr>
            <a:spLocks noGrp="1"/>
          </p:cNvSpPr>
          <p:nvPr>
            <p:ph type="body" sz="quarter" idx="45" hasCustomPrompt="1"/>
          </p:nvPr>
        </p:nvSpPr>
        <p:spPr>
          <a:xfrm>
            <a:off x="573088" y="1693887"/>
            <a:ext cx="10993339" cy="296717"/>
          </a:xfrm>
        </p:spPr>
        <p:txBody>
          <a:bodyPr anchor="t">
            <a:noAutofit/>
          </a:bodyPr>
          <a:lstStyle>
            <a:lvl1pPr algn="ctr">
              <a:defRPr sz="1200" b="1">
                <a:solidFill>
                  <a:srgbClr val="E94F35"/>
                </a:solidFill>
              </a:defRPr>
            </a:lvl1pPr>
            <a:lvl2pPr algn="l">
              <a:defRPr/>
            </a:lvl2pPr>
          </a:lstStyle>
          <a:p>
            <a:pPr lvl="0"/>
            <a:r>
              <a:rPr lang="en-US"/>
              <a:t>SOUS TITRE</a:t>
            </a:r>
          </a:p>
        </p:txBody>
      </p:sp>
    </p:spTree>
    <p:extLst>
      <p:ext uri="{BB962C8B-B14F-4D97-AF65-F5344CB8AC3E}">
        <p14:creationId xmlns:p14="http://schemas.microsoft.com/office/powerpoint/2010/main" val="2707602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4FA31E-05F1-89C9-D4DA-E020D4348B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59CC525-F28B-C56F-7657-9F44EE89E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D4D0BB9-A4DE-08B7-F85F-63D63C5D0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D437FB6-E74E-9848-A5E9-EFC55821EEF7}"/>
              </a:ext>
            </a:extLst>
          </p:cNvPr>
          <p:cNvSpPr>
            <a:spLocks noGrp="1"/>
          </p:cNvSpPr>
          <p:nvPr>
            <p:ph type="dt" sz="half" idx="10"/>
          </p:nvPr>
        </p:nvSpPr>
        <p:spPr/>
        <p:txBody>
          <a:bodyPr/>
          <a:lstStyle/>
          <a:p>
            <a:r>
              <a:rPr lang="fr-FR"/>
              <a:t>26/05/2025</a:t>
            </a:r>
          </a:p>
        </p:txBody>
      </p:sp>
      <p:sp>
        <p:nvSpPr>
          <p:cNvPr id="6" name="Espace réservé du pied de page 5">
            <a:extLst>
              <a:ext uri="{FF2B5EF4-FFF2-40B4-BE49-F238E27FC236}">
                <a16:creationId xmlns:a16="http://schemas.microsoft.com/office/drawing/2014/main" id="{CED9E4F2-B0F3-6D21-B4CE-7FF8CC578FB2}"/>
              </a:ext>
            </a:extLst>
          </p:cNvPr>
          <p:cNvSpPr>
            <a:spLocks noGrp="1"/>
          </p:cNvSpPr>
          <p:nvPr>
            <p:ph type="ftr" sz="quarter" idx="11"/>
          </p:nvPr>
        </p:nvSpPr>
        <p:spPr/>
        <p:txBody>
          <a:bodyPr/>
          <a:lstStyle/>
          <a:p>
            <a:r>
              <a:rPr lang="fr-FR"/>
              <a:t>Réseau vélo et marche</a:t>
            </a:r>
          </a:p>
        </p:txBody>
      </p:sp>
      <p:sp>
        <p:nvSpPr>
          <p:cNvPr id="7" name="Espace réservé du numéro de diapositive 6">
            <a:extLst>
              <a:ext uri="{FF2B5EF4-FFF2-40B4-BE49-F238E27FC236}">
                <a16:creationId xmlns:a16="http://schemas.microsoft.com/office/drawing/2014/main" id="{7AF59782-EE22-0563-C779-966B31A459C5}"/>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2181199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itation_1_A">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28056760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itation_1_B">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38023992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itation_1_C">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20422377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itation_1_D">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37745794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itation_1_E">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2423426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itation_1_F">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39650910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itation_1_G">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16165612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itation_1_H">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a:off x="4655840" y="0"/>
            <a:ext cx="7536160" cy="685800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
        <p:nvSpPr>
          <p:cNvPr id="21" name="Titre 13">
            <a:extLst>
              <a:ext uri="{FF2B5EF4-FFF2-40B4-BE49-F238E27FC236}">
                <a16:creationId xmlns:a16="http://schemas.microsoft.com/office/drawing/2014/main" id="{6FB44E96-D02F-2C73-D28E-638E33782597}"/>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F6FAEC"/>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Tree>
    <p:extLst>
      <p:ext uri="{BB962C8B-B14F-4D97-AF65-F5344CB8AC3E}">
        <p14:creationId xmlns:p14="http://schemas.microsoft.com/office/powerpoint/2010/main" val="7691668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itation_2_A">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flipH="1">
            <a:off x="0" y="0"/>
            <a:ext cx="4655840" cy="6858000"/>
          </a:xfrm>
          <a:prstGeom prst="roundRect">
            <a:avLst>
              <a:gd name="adj" fmla="val 0"/>
            </a:avLst>
          </a:prstGeom>
          <a:solidFill>
            <a:srgbClr val="ECB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3420475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itation_2_B">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flipH="1">
            <a:off x="0" y="0"/>
            <a:ext cx="4655840" cy="6858000"/>
          </a:xfrm>
          <a:prstGeom prst="roundRect">
            <a:avLst>
              <a:gd name="adj" fmla="val 0"/>
            </a:avLst>
          </a:prstGeom>
          <a:solidFill>
            <a:srgbClr val="B1D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25599315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E620D-3ACF-CE0C-75E6-DA32E361845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392F5EC-1C9C-2919-0F70-A91C72F64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463961-1D4F-E2FC-C9BE-71B07B21B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E0EB7B4-8A90-622A-E093-5388B6D5B5A9}"/>
              </a:ext>
            </a:extLst>
          </p:cNvPr>
          <p:cNvSpPr>
            <a:spLocks noGrp="1"/>
          </p:cNvSpPr>
          <p:nvPr>
            <p:ph type="dt" sz="half" idx="10"/>
          </p:nvPr>
        </p:nvSpPr>
        <p:spPr/>
        <p:txBody>
          <a:bodyPr/>
          <a:lstStyle/>
          <a:p>
            <a:r>
              <a:rPr lang="fr-FR"/>
              <a:t>26/05/2025</a:t>
            </a:r>
          </a:p>
        </p:txBody>
      </p:sp>
      <p:sp>
        <p:nvSpPr>
          <p:cNvPr id="6" name="Espace réservé du pied de page 5">
            <a:extLst>
              <a:ext uri="{FF2B5EF4-FFF2-40B4-BE49-F238E27FC236}">
                <a16:creationId xmlns:a16="http://schemas.microsoft.com/office/drawing/2014/main" id="{BC931D92-2F1F-85DD-BDAE-7A753A20EEDA}"/>
              </a:ext>
            </a:extLst>
          </p:cNvPr>
          <p:cNvSpPr>
            <a:spLocks noGrp="1"/>
          </p:cNvSpPr>
          <p:nvPr>
            <p:ph type="ftr" sz="quarter" idx="11"/>
          </p:nvPr>
        </p:nvSpPr>
        <p:spPr/>
        <p:txBody>
          <a:bodyPr/>
          <a:lstStyle/>
          <a:p>
            <a:r>
              <a:rPr lang="fr-FR"/>
              <a:t>Réseau vélo et marche</a:t>
            </a:r>
          </a:p>
        </p:txBody>
      </p:sp>
      <p:sp>
        <p:nvSpPr>
          <p:cNvPr id="7" name="Espace réservé du numéro de diapositive 6">
            <a:extLst>
              <a:ext uri="{FF2B5EF4-FFF2-40B4-BE49-F238E27FC236}">
                <a16:creationId xmlns:a16="http://schemas.microsoft.com/office/drawing/2014/main" id="{D9A95A2D-8B6A-B9D9-6342-11625216A00F}"/>
              </a:ext>
            </a:extLst>
          </p:cNvPr>
          <p:cNvSpPr>
            <a:spLocks noGrp="1"/>
          </p:cNvSpPr>
          <p:nvPr>
            <p:ph type="sldNum" sz="quarter" idx="12"/>
          </p:nvPr>
        </p:nvSpPr>
        <p:spPr/>
        <p:txBody>
          <a:bodyPr/>
          <a:lstStyle/>
          <a:p>
            <a:fld id="{CDF892FA-4010-4893-9FE7-58C380060CDA}" type="slidenum">
              <a:rPr lang="fr-FR" smtClean="0"/>
              <a:t>‹N°›</a:t>
            </a:fld>
            <a:endParaRPr lang="fr-FR"/>
          </a:p>
        </p:txBody>
      </p:sp>
    </p:spTree>
    <p:extLst>
      <p:ext uri="{BB962C8B-B14F-4D97-AF65-F5344CB8AC3E}">
        <p14:creationId xmlns:p14="http://schemas.microsoft.com/office/powerpoint/2010/main" val="37344135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itation_2_C">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flipH="1">
            <a:off x="0" y="0"/>
            <a:ext cx="4655840" cy="6858000"/>
          </a:xfrm>
          <a:prstGeom prst="roundRect">
            <a:avLst>
              <a:gd name="adj" fmla="val 0"/>
            </a:avLst>
          </a:prstGeom>
          <a:solidFill>
            <a:srgbClr val="C6C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p>
            <a:r>
              <a:rPr lang="fr-FR"/>
              <a:t>Cliquez sur l'icône pour ajouter une image</a:t>
            </a:r>
          </a:p>
        </p:txBody>
      </p:sp>
    </p:spTree>
    <p:extLst>
      <p:ext uri="{BB962C8B-B14F-4D97-AF65-F5344CB8AC3E}">
        <p14:creationId xmlns:p14="http://schemas.microsoft.com/office/powerpoint/2010/main" val="37190598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itation_2_D">
    <p:bg>
      <p:bgRef idx="1001">
        <a:schemeClr val="bg1"/>
      </p:bgRef>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B62B7E4-E62B-4246-5A4F-FE90C89097A2}"/>
              </a:ext>
            </a:extLst>
          </p:cNvPr>
          <p:cNvSpPr/>
          <p:nvPr/>
        </p:nvSpPr>
        <p:spPr>
          <a:xfrm flipH="1">
            <a:off x="0" y="0"/>
            <a:ext cx="4655840" cy="6858000"/>
          </a:xfrm>
          <a:prstGeom prst="roundRect">
            <a:avLst>
              <a:gd name="adj" fmla="val 0"/>
            </a:avLst>
          </a:prstGeom>
          <a:solidFill>
            <a:srgbClr val="F3C4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Espace réservé du texte 51">
            <a:extLst>
              <a:ext uri="{FF2B5EF4-FFF2-40B4-BE49-F238E27FC236}">
                <a16:creationId xmlns:a16="http://schemas.microsoft.com/office/drawing/2014/main" id="{620028C3-1207-7C0F-33B5-0FB34BBD28CC}"/>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294754"/>
                </a:solidFill>
              </a:defRPr>
            </a:lvl1pPr>
          </a:lstStyle>
          <a:p>
            <a:pPr lvl="0"/>
            <a:r>
              <a:rPr lang="fr-FR"/>
              <a:t>NOM DE LA PRESENTATION</a:t>
            </a:r>
          </a:p>
        </p:txBody>
      </p:sp>
      <p:pic>
        <p:nvPicPr>
          <p:cNvPr id="41" name="Image 40" descr="Une image contenant Graphique, Police, logo, symbole&#10;&#10;Description générée automatiquement">
            <a:extLst>
              <a:ext uri="{FF2B5EF4-FFF2-40B4-BE49-F238E27FC236}">
                <a16:creationId xmlns:a16="http://schemas.microsoft.com/office/drawing/2014/main" id="{DC0218FF-62DE-9E4F-478D-FEAF38A7C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3" name="Titre 13">
            <a:extLst>
              <a:ext uri="{FF2B5EF4-FFF2-40B4-BE49-F238E27FC236}">
                <a16:creationId xmlns:a16="http://schemas.microsoft.com/office/drawing/2014/main" id="{96573FF5-BBC5-E600-DAD7-0C8BE82607FE}"/>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6" name="Espace réservé du texte 31">
            <a:extLst>
              <a:ext uri="{FF2B5EF4-FFF2-40B4-BE49-F238E27FC236}">
                <a16:creationId xmlns:a16="http://schemas.microsoft.com/office/drawing/2014/main" id="{1175884A-3954-D992-7E48-2D9F01D1D850}"/>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294754"/>
                </a:solidFill>
              </a:defRPr>
            </a:lvl1pPr>
          </a:lstStyle>
          <a:p>
            <a:pPr lvl="0"/>
            <a:r>
              <a:rPr lang="en-US" err="1"/>
              <a:t>Intitulé</a:t>
            </a:r>
            <a:r>
              <a:rPr lang="en-US"/>
              <a:t> du poste</a:t>
            </a:r>
            <a:endParaRPr lang="en-ID"/>
          </a:p>
        </p:txBody>
      </p:sp>
      <p:sp>
        <p:nvSpPr>
          <p:cNvPr id="8" name="Espace réservé du texte 31">
            <a:extLst>
              <a:ext uri="{FF2B5EF4-FFF2-40B4-BE49-F238E27FC236}">
                <a16:creationId xmlns:a16="http://schemas.microsoft.com/office/drawing/2014/main" id="{BA7666D0-16CB-580C-291E-EB71D80AB67B}"/>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294754"/>
                </a:solidFill>
              </a:defRPr>
            </a:lvl1pPr>
          </a:lstStyle>
          <a:p>
            <a:pPr lvl="0"/>
            <a:r>
              <a:rPr lang="en-US"/>
              <a:t>Monsieur Lorem Ipsum</a:t>
            </a:r>
            <a:endParaRPr lang="en-ID"/>
          </a:p>
        </p:txBody>
      </p:sp>
      <p:sp>
        <p:nvSpPr>
          <p:cNvPr id="9" name="Espace réservé pour une image  51">
            <a:extLst>
              <a:ext uri="{FF2B5EF4-FFF2-40B4-BE49-F238E27FC236}">
                <a16:creationId xmlns:a16="http://schemas.microsoft.com/office/drawing/2014/main" id="{69C58664-A279-6D06-1F25-7A52D12E18D9}"/>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Tree>
    <p:extLst>
      <p:ext uri="{BB962C8B-B14F-4D97-AF65-F5344CB8AC3E}">
        <p14:creationId xmlns:p14="http://schemas.microsoft.com/office/powerpoint/2010/main" val="16689084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Citation_2_E">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5E6CD085-7E2E-85F4-9A6D-25F50BD58E1F}"/>
              </a:ext>
            </a:extLst>
          </p:cNvPr>
          <p:cNvSpPr/>
          <p:nvPr/>
        </p:nvSpPr>
        <p:spPr>
          <a:xfrm flipH="1">
            <a:off x="0" y="0"/>
            <a:ext cx="4655840" cy="6858000"/>
          </a:xfrm>
          <a:prstGeom prst="roundRect">
            <a:avLst>
              <a:gd name="adj" fmla="val 0"/>
            </a:avLst>
          </a:prstGeom>
          <a:solidFill>
            <a:srgbClr val="91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Espace réservé du texte 51">
            <a:extLst>
              <a:ext uri="{FF2B5EF4-FFF2-40B4-BE49-F238E27FC236}">
                <a16:creationId xmlns:a16="http://schemas.microsoft.com/office/drawing/2014/main" id="{275965C8-BAB0-9A2F-548E-E499F51DF053}"/>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6" name="Image 5" descr="Une image contenant Graphique, Police, logo, symbole&#10;&#10;Description générée automatiquement">
            <a:extLst>
              <a:ext uri="{FF2B5EF4-FFF2-40B4-BE49-F238E27FC236}">
                <a16:creationId xmlns:a16="http://schemas.microsoft.com/office/drawing/2014/main" id="{A6556D8A-9DA1-F5AD-46E8-A3748CDFC5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9" name="Titre 13">
            <a:extLst>
              <a:ext uri="{FF2B5EF4-FFF2-40B4-BE49-F238E27FC236}">
                <a16:creationId xmlns:a16="http://schemas.microsoft.com/office/drawing/2014/main" id="{C720F93B-FBA5-E501-0823-D107AF1E201D}"/>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0" name="Espace réservé du texte 31">
            <a:extLst>
              <a:ext uri="{FF2B5EF4-FFF2-40B4-BE49-F238E27FC236}">
                <a16:creationId xmlns:a16="http://schemas.microsoft.com/office/drawing/2014/main" id="{DA9277D2-85D2-09FA-5997-E6A046F2CCCE}"/>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1" name="Espace réservé du texte 31">
            <a:extLst>
              <a:ext uri="{FF2B5EF4-FFF2-40B4-BE49-F238E27FC236}">
                <a16:creationId xmlns:a16="http://schemas.microsoft.com/office/drawing/2014/main" id="{C02C01DC-F2AC-BF52-B7E6-1DC92C595078}"/>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3" name="Espace réservé pour une image  51">
            <a:extLst>
              <a:ext uri="{FF2B5EF4-FFF2-40B4-BE49-F238E27FC236}">
                <a16:creationId xmlns:a16="http://schemas.microsoft.com/office/drawing/2014/main" id="{3D2CD02E-CA68-2C78-A5A5-B81788C23A84}"/>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Tree>
    <p:extLst>
      <p:ext uri="{BB962C8B-B14F-4D97-AF65-F5344CB8AC3E}">
        <p14:creationId xmlns:p14="http://schemas.microsoft.com/office/powerpoint/2010/main" val="38438474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itation_2_F">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id="{A81738DB-1920-73FD-E151-D89B95C35311}"/>
              </a:ext>
            </a:extLst>
          </p:cNvPr>
          <p:cNvSpPr/>
          <p:nvPr/>
        </p:nvSpPr>
        <p:spPr>
          <a:xfrm flipH="1">
            <a:off x="0" y="0"/>
            <a:ext cx="4655840" cy="6858000"/>
          </a:xfrm>
          <a:prstGeom prst="roundRect">
            <a:avLst>
              <a:gd name="adj" fmla="val 0"/>
            </a:avLst>
          </a:prstGeom>
          <a:solidFill>
            <a:srgbClr val="303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Espace réservé du texte 51">
            <a:extLst>
              <a:ext uri="{FF2B5EF4-FFF2-40B4-BE49-F238E27FC236}">
                <a16:creationId xmlns:a16="http://schemas.microsoft.com/office/drawing/2014/main" id="{CFBB238C-272B-BFF3-380F-1F4314DE51B0}"/>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10" name="Image 9" descr="Une image contenant Graphique, Police, logo, symbole&#10;&#10;Description générée automatiquement">
            <a:extLst>
              <a:ext uri="{FF2B5EF4-FFF2-40B4-BE49-F238E27FC236}">
                <a16:creationId xmlns:a16="http://schemas.microsoft.com/office/drawing/2014/main" id="{2FFC7D65-3FF3-5C42-0C5C-9CD8BFE041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1" name="Titre 13">
            <a:extLst>
              <a:ext uri="{FF2B5EF4-FFF2-40B4-BE49-F238E27FC236}">
                <a16:creationId xmlns:a16="http://schemas.microsoft.com/office/drawing/2014/main" id="{3253907F-8148-209E-2F2C-962599B11B25}"/>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2" name="Espace réservé du texte 31">
            <a:extLst>
              <a:ext uri="{FF2B5EF4-FFF2-40B4-BE49-F238E27FC236}">
                <a16:creationId xmlns:a16="http://schemas.microsoft.com/office/drawing/2014/main" id="{92EAB46F-CAAA-96DC-F1C4-DBBDF4A6D787}"/>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F742DDDB-D582-3F65-A715-4AB3E2A2E1D1}"/>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7D70DB7A-542C-BCCD-AFEE-18EED084C2FD}"/>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Tree>
    <p:extLst>
      <p:ext uri="{BB962C8B-B14F-4D97-AF65-F5344CB8AC3E}">
        <p14:creationId xmlns:p14="http://schemas.microsoft.com/office/powerpoint/2010/main" val="366271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Citation_2_G">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44CBE94-C202-0DD4-C7B7-79D684580231}"/>
              </a:ext>
            </a:extLst>
          </p:cNvPr>
          <p:cNvSpPr/>
          <p:nvPr/>
        </p:nvSpPr>
        <p:spPr>
          <a:xfrm flipH="1">
            <a:off x="0" y="0"/>
            <a:ext cx="4655840" cy="6858000"/>
          </a:xfrm>
          <a:prstGeom prst="roundRect">
            <a:avLst>
              <a:gd name="adj" fmla="val 0"/>
            </a:avLst>
          </a:prstGeom>
          <a:solidFill>
            <a:srgbClr val="E94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Espace réservé du texte 51">
            <a:extLst>
              <a:ext uri="{FF2B5EF4-FFF2-40B4-BE49-F238E27FC236}">
                <a16:creationId xmlns:a16="http://schemas.microsoft.com/office/drawing/2014/main" id="{5CE06D95-0A76-2E7D-AA1B-3788B6F651EB}"/>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9" name="Image 8" descr="Une image contenant Graphique, Police, logo, symbole&#10;&#10;Description générée automatiquement">
            <a:extLst>
              <a:ext uri="{FF2B5EF4-FFF2-40B4-BE49-F238E27FC236}">
                <a16:creationId xmlns:a16="http://schemas.microsoft.com/office/drawing/2014/main" id="{AE30A1D2-BF9F-6C0B-6675-69032B3E2C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0" name="Titre 13">
            <a:extLst>
              <a:ext uri="{FF2B5EF4-FFF2-40B4-BE49-F238E27FC236}">
                <a16:creationId xmlns:a16="http://schemas.microsoft.com/office/drawing/2014/main" id="{A6F2F846-8CA3-BF0C-613A-2A377C8FE996}"/>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1" name="Espace réservé du texte 31">
            <a:extLst>
              <a:ext uri="{FF2B5EF4-FFF2-40B4-BE49-F238E27FC236}">
                <a16:creationId xmlns:a16="http://schemas.microsoft.com/office/drawing/2014/main" id="{345FD9F5-1976-6A85-8EE5-6EA7C94CEDBC}"/>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7F13A955-6EB1-43E8-1A37-816B0A3C90D1}"/>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27BB07F9-FC87-8C3A-323D-D5E872A01AEA}"/>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Tree>
    <p:extLst>
      <p:ext uri="{BB962C8B-B14F-4D97-AF65-F5344CB8AC3E}">
        <p14:creationId xmlns:p14="http://schemas.microsoft.com/office/powerpoint/2010/main" val="40612135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Citation_2_H">
    <p:spTree>
      <p:nvGrpSpPr>
        <p:cNvPr id="1" name=""/>
        <p:cNvGrpSpPr/>
        <p:nvPr/>
      </p:nvGrpSpPr>
      <p:grpSpPr>
        <a:xfrm>
          <a:off x="0" y="0"/>
          <a:ext cx="0" cy="0"/>
          <a:chOff x="0" y="0"/>
          <a:chExt cx="0" cy="0"/>
        </a:xfrm>
      </p:grpSpPr>
      <p:sp>
        <p:nvSpPr>
          <p:cNvPr id="6" name="Rectangle: Rounded Corners 3">
            <a:extLst>
              <a:ext uri="{FF2B5EF4-FFF2-40B4-BE49-F238E27FC236}">
                <a16:creationId xmlns:a16="http://schemas.microsoft.com/office/drawing/2014/main" id="{1AA1B7C8-3F09-6462-5E61-06C8FD509F82}"/>
              </a:ext>
            </a:extLst>
          </p:cNvPr>
          <p:cNvSpPr/>
          <p:nvPr/>
        </p:nvSpPr>
        <p:spPr>
          <a:xfrm flipH="1">
            <a:off x="0" y="0"/>
            <a:ext cx="4655840" cy="6858000"/>
          </a:xfrm>
          <a:prstGeom prst="roundRect">
            <a:avLst>
              <a:gd name="adj" fmla="val 0"/>
            </a:avLst>
          </a:prstGeom>
          <a:solidFill>
            <a:srgbClr val="2947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Espace réservé du texte 51">
            <a:extLst>
              <a:ext uri="{FF2B5EF4-FFF2-40B4-BE49-F238E27FC236}">
                <a16:creationId xmlns:a16="http://schemas.microsoft.com/office/drawing/2014/main" id="{D826A1D1-9D11-1A24-876D-2A362D5C3551}"/>
              </a:ext>
            </a:extLst>
          </p:cNvPr>
          <p:cNvSpPr>
            <a:spLocks noGrp="1"/>
          </p:cNvSpPr>
          <p:nvPr>
            <p:ph type="body" sz="quarter" idx="22" hasCustomPrompt="1"/>
          </p:nvPr>
        </p:nvSpPr>
        <p:spPr>
          <a:xfrm>
            <a:off x="573088" y="478427"/>
            <a:ext cx="1850504" cy="149225"/>
          </a:xfrm>
        </p:spPr>
        <p:txBody>
          <a:bodyPr>
            <a:noAutofit/>
          </a:bodyPr>
          <a:lstStyle>
            <a:lvl1pPr>
              <a:defRPr sz="800">
                <a:solidFill>
                  <a:srgbClr val="F6FAEC"/>
                </a:solidFill>
              </a:defRPr>
            </a:lvl1pPr>
          </a:lstStyle>
          <a:p>
            <a:pPr lvl="0"/>
            <a:r>
              <a:rPr lang="fr-FR"/>
              <a:t>NOM DE LA PRESENTATION</a:t>
            </a:r>
          </a:p>
        </p:txBody>
      </p:sp>
      <p:pic>
        <p:nvPicPr>
          <p:cNvPr id="10" name="Image 9" descr="Une image contenant Graphique, Police, logo, symbole&#10;&#10;Description générée automatiquement">
            <a:extLst>
              <a:ext uri="{FF2B5EF4-FFF2-40B4-BE49-F238E27FC236}">
                <a16:creationId xmlns:a16="http://schemas.microsoft.com/office/drawing/2014/main" id="{CB62851D-4471-A637-423D-4EF77AC39A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11" name="Titre 13">
            <a:extLst>
              <a:ext uri="{FF2B5EF4-FFF2-40B4-BE49-F238E27FC236}">
                <a16:creationId xmlns:a16="http://schemas.microsoft.com/office/drawing/2014/main" id="{E15F9EEB-3E75-1C5C-1334-6C35029F4936}"/>
              </a:ext>
            </a:extLst>
          </p:cNvPr>
          <p:cNvSpPr>
            <a:spLocks noGrp="1"/>
          </p:cNvSpPr>
          <p:nvPr>
            <p:ph type="title" hasCustomPrompt="1"/>
          </p:nvPr>
        </p:nvSpPr>
        <p:spPr>
          <a:xfrm>
            <a:off x="5663953" y="1268760"/>
            <a:ext cx="5896428" cy="4320480"/>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i="1">
                <a:solidFill>
                  <a:srgbClr val="294754"/>
                </a:solidFill>
              </a:defRPr>
            </a:lvl1pPr>
          </a:lstStyle>
          <a:p>
            <a:r>
              <a:rPr lang="fr-FR"/>
              <a:t>« </a:t>
            </a:r>
            <a:r>
              <a:rPr lang="fr-FR" err="1"/>
              <a:t>Vivamus</a:t>
            </a:r>
            <a:r>
              <a:rPr lang="fr-FR"/>
              <a:t> </a:t>
            </a:r>
            <a:r>
              <a:rPr lang="fr-FR" err="1"/>
              <a:t>eleifend</a:t>
            </a:r>
            <a:r>
              <a:rPr lang="fr-FR"/>
              <a:t> </a:t>
            </a:r>
            <a:r>
              <a:rPr lang="fr-FR" err="1"/>
              <a:t>lorem</a:t>
            </a:r>
            <a:r>
              <a:rPr lang="fr-FR"/>
              <a:t> commodo </a:t>
            </a:r>
            <a:r>
              <a:rPr lang="fr-FR" err="1"/>
              <a:t>metus</a:t>
            </a:r>
            <a:r>
              <a:rPr lang="fr-FR"/>
              <a:t> </a:t>
            </a:r>
            <a:r>
              <a:rPr lang="fr-FR" err="1"/>
              <a:t>euismod</a:t>
            </a:r>
            <a:r>
              <a:rPr lang="fr-FR"/>
              <a:t> </a:t>
            </a:r>
            <a:r>
              <a:rPr lang="fr-FR" err="1"/>
              <a:t>aliquam</a:t>
            </a:r>
            <a:r>
              <a:rPr lang="fr-FR"/>
              <a:t> </a:t>
            </a:r>
            <a:r>
              <a:rPr lang="fr-FR" err="1"/>
              <a:t>eget</a:t>
            </a:r>
            <a:r>
              <a:rPr lang="fr-FR"/>
              <a:t> ut </a:t>
            </a:r>
            <a:r>
              <a:rPr lang="fr-FR" err="1"/>
              <a:t>enim</a:t>
            </a:r>
            <a:r>
              <a:rPr lang="fr-FR"/>
              <a:t>. </a:t>
            </a:r>
            <a:r>
              <a:rPr lang="fr-FR" err="1"/>
              <a:t>Mauris</a:t>
            </a:r>
            <a:r>
              <a:rPr lang="fr-FR"/>
              <a:t> </a:t>
            </a:r>
            <a:r>
              <a:rPr lang="fr-FR" err="1"/>
              <a:t>ac</a:t>
            </a:r>
            <a:r>
              <a:rPr lang="fr-FR"/>
              <a:t> </a:t>
            </a:r>
            <a:r>
              <a:rPr lang="fr-FR" err="1"/>
              <a:t>velit</a:t>
            </a:r>
            <a:r>
              <a:rPr lang="fr-FR"/>
              <a:t> </a:t>
            </a:r>
            <a:r>
              <a:rPr lang="fr-FR" err="1"/>
              <a:t>sodales</a:t>
            </a:r>
            <a:r>
              <a:rPr lang="fr-FR"/>
              <a:t> </a:t>
            </a:r>
            <a:r>
              <a:rPr lang="fr-FR" err="1"/>
              <a:t>eros</a:t>
            </a:r>
            <a:r>
              <a:rPr lang="fr-FR"/>
              <a:t> </a:t>
            </a:r>
            <a:r>
              <a:rPr lang="fr-FR" err="1"/>
              <a:t>laoreet</a:t>
            </a:r>
            <a:r>
              <a:rPr lang="fr-FR"/>
              <a:t> </a:t>
            </a:r>
            <a:r>
              <a:rPr lang="fr-FR" err="1"/>
              <a:t>vestibulum</a:t>
            </a:r>
            <a:r>
              <a:rPr lang="fr-FR"/>
              <a:t>. </a:t>
            </a:r>
            <a:r>
              <a:rPr lang="fr-FR" err="1"/>
              <a:t>Mauris</a:t>
            </a:r>
            <a:r>
              <a:rPr lang="fr-FR"/>
              <a:t> a libero </a:t>
            </a:r>
            <a:r>
              <a:rPr lang="fr-FR" err="1"/>
              <a:t>vel</a:t>
            </a:r>
            <a:r>
              <a:rPr lang="fr-FR"/>
              <a:t> </a:t>
            </a:r>
            <a:r>
              <a:rPr lang="fr-FR" err="1"/>
              <a:t>risus</a:t>
            </a:r>
            <a:r>
              <a:rPr lang="fr-FR"/>
              <a:t> </a:t>
            </a:r>
            <a:r>
              <a:rPr lang="fr-FR" err="1"/>
              <a:t>fringilla</a:t>
            </a:r>
            <a:r>
              <a:rPr lang="fr-FR"/>
              <a:t> </a:t>
            </a:r>
            <a:r>
              <a:rPr lang="fr-FR" err="1"/>
              <a:t>gravida</a:t>
            </a:r>
            <a:r>
              <a:rPr lang="fr-FR"/>
              <a:t>. » </a:t>
            </a:r>
          </a:p>
        </p:txBody>
      </p:sp>
      <p:sp>
        <p:nvSpPr>
          <p:cNvPr id="12" name="Espace réservé du texte 31">
            <a:extLst>
              <a:ext uri="{FF2B5EF4-FFF2-40B4-BE49-F238E27FC236}">
                <a16:creationId xmlns:a16="http://schemas.microsoft.com/office/drawing/2014/main" id="{2889E5B7-D825-3581-6023-156870319B79}"/>
              </a:ext>
            </a:extLst>
          </p:cNvPr>
          <p:cNvSpPr>
            <a:spLocks noGrp="1"/>
          </p:cNvSpPr>
          <p:nvPr>
            <p:ph type="body" sz="quarter" idx="33" hasCustomPrompt="1"/>
          </p:nvPr>
        </p:nvSpPr>
        <p:spPr>
          <a:xfrm>
            <a:off x="644107" y="5662239"/>
            <a:ext cx="3427664" cy="276415"/>
          </a:xfrm>
        </p:spPr>
        <p:txBody>
          <a:bodyPr anchor="b">
            <a:noAutofit/>
          </a:bodyPr>
          <a:lstStyle>
            <a:lvl1pPr algn="l">
              <a:defRPr sz="1050" i="0" u="none">
                <a:solidFill>
                  <a:srgbClr val="F6FAEC"/>
                </a:solidFill>
              </a:defRPr>
            </a:lvl1pPr>
          </a:lstStyle>
          <a:p>
            <a:pPr lvl="0"/>
            <a:r>
              <a:rPr lang="en-US" err="1"/>
              <a:t>Intitulé</a:t>
            </a:r>
            <a:r>
              <a:rPr lang="en-US"/>
              <a:t> du poste</a:t>
            </a:r>
            <a:endParaRPr lang="en-ID"/>
          </a:p>
        </p:txBody>
      </p:sp>
      <p:sp>
        <p:nvSpPr>
          <p:cNvPr id="13" name="Espace réservé du texte 31">
            <a:extLst>
              <a:ext uri="{FF2B5EF4-FFF2-40B4-BE49-F238E27FC236}">
                <a16:creationId xmlns:a16="http://schemas.microsoft.com/office/drawing/2014/main" id="{B0346BDB-FA1C-DC57-E391-0AC77ABA036F}"/>
              </a:ext>
            </a:extLst>
          </p:cNvPr>
          <p:cNvSpPr>
            <a:spLocks noGrp="1"/>
          </p:cNvSpPr>
          <p:nvPr>
            <p:ph type="body" sz="quarter" idx="34" hasCustomPrompt="1"/>
          </p:nvPr>
        </p:nvSpPr>
        <p:spPr>
          <a:xfrm>
            <a:off x="644107" y="5401940"/>
            <a:ext cx="3427664" cy="276415"/>
          </a:xfrm>
        </p:spPr>
        <p:txBody>
          <a:bodyPr anchor="b">
            <a:noAutofit/>
          </a:bodyPr>
          <a:lstStyle>
            <a:lvl1pPr algn="l">
              <a:defRPr sz="1050" b="1" i="0" u="none">
                <a:solidFill>
                  <a:srgbClr val="F6FAEC"/>
                </a:solidFill>
              </a:defRPr>
            </a:lvl1pPr>
          </a:lstStyle>
          <a:p>
            <a:pPr lvl="0"/>
            <a:r>
              <a:rPr lang="en-US"/>
              <a:t>Monsieur Lorem Ipsum</a:t>
            </a:r>
            <a:endParaRPr lang="en-ID"/>
          </a:p>
        </p:txBody>
      </p:sp>
      <p:sp>
        <p:nvSpPr>
          <p:cNvPr id="14" name="Espace réservé pour une image  51">
            <a:extLst>
              <a:ext uri="{FF2B5EF4-FFF2-40B4-BE49-F238E27FC236}">
                <a16:creationId xmlns:a16="http://schemas.microsoft.com/office/drawing/2014/main" id="{947FC9A5-B039-E958-C6EE-EF8E3B4CE059}"/>
              </a:ext>
            </a:extLst>
          </p:cNvPr>
          <p:cNvSpPr>
            <a:spLocks noGrp="1"/>
          </p:cNvSpPr>
          <p:nvPr>
            <p:ph type="pic" sz="quarter" idx="38"/>
          </p:nvPr>
        </p:nvSpPr>
        <p:spPr>
          <a:xfrm>
            <a:off x="631619" y="4161730"/>
            <a:ext cx="1080119" cy="1130259"/>
          </a:xfrm>
          <a:prstGeom prst="roundRect">
            <a:avLst>
              <a:gd name="adj" fmla="val 2816"/>
            </a:avLst>
          </a:prstGeom>
        </p:spPr>
        <p:txBody>
          <a:bodyPr/>
          <a:lstStyle>
            <a:lvl1pPr>
              <a:defRPr>
                <a:solidFill>
                  <a:srgbClr val="F6FAEC"/>
                </a:solidFill>
              </a:defRPr>
            </a:lvl1pPr>
          </a:lstStyle>
          <a:p>
            <a:r>
              <a:rPr lang="fr-FR"/>
              <a:t>Cliquez sur l'icône pour ajouter une image</a:t>
            </a:r>
          </a:p>
        </p:txBody>
      </p:sp>
    </p:spTree>
    <p:extLst>
      <p:ext uri="{BB962C8B-B14F-4D97-AF65-F5344CB8AC3E}">
        <p14:creationId xmlns:p14="http://schemas.microsoft.com/office/powerpoint/2010/main" val="662090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Fin_Remerciements">
    <p:bg>
      <p:bgPr>
        <a:solidFill>
          <a:srgbClr val="F6FAEC">
            <a:alpha val="50000"/>
          </a:srgbClr>
        </a:solidFill>
        <a:effectLst/>
      </p:bgPr>
    </p:bg>
    <p:spTree>
      <p:nvGrpSpPr>
        <p:cNvPr id="1" name=""/>
        <p:cNvGrpSpPr/>
        <p:nvPr/>
      </p:nvGrpSpPr>
      <p:grpSpPr>
        <a:xfrm>
          <a:off x="0" y="0"/>
          <a:ext cx="0" cy="0"/>
          <a:chOff x="0" y="0"/>
          <a:chExt cx="0" cy="0"/>
        </a:xfrm>
      </p:grpSpPr>
      <p:pic>
        <p:nvPicPr>
          <p:cNvPr id="22" name="Image 21" descr="Une image contenant Graphique, Caractère coloré, art&#10;&#10;Description générée automatiquement">
            <a:extLst>
              <a:ext uri="{FF2B5EF4-FFF2-40B4-BE49-F238E27FC236}">
                <a16:creationId xmlns:a16="http://schemas.microsoft.com/office/drawing/2014/main" id="{CC512E93-8692-1726-5B38-88E370143A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46251" y="4535567"/>
            <a:ext cx="2586360" cy="2101418"/>
          </a:xfrm>
          <a:prstGeom prst="rect">
            <a:avLst/>
          </a:prstGeom>
        </p:spPr>
      </p:pic>
      <p:sp>
        <p:nvSpPr>
          <p:cNvPr id="61" name="Titre 1">
            <a:extLst>
              <a:ext uri="{FF2B5EF4-FFF2-40B4-BE49-F238E27FC236}">
                <a16:creationId xmlns:a16="http://schemas.microsoft.com/office/drawing/2014/main" id="{E03E85F2-7551-B1D9-6722-A79F39493D95}"/>
              </a:ext>
            </a:extLst>
          </p:cNvPr>
          <p:cNvSpPr>
            <a:spLocks noGrp="1"/>
          </p:cNvSpPr>
          <p:nvPr>
            <p:ph type="title" hasCustomPrompt="1"/>
          </p:nvPr>
        </p:nvSpPr>
        <p:spPr>
          <a:xfrm>
            <a:off x="2434444" y="1268760"/>
            <a:ext cx="7323112" cy="2304256"/>
          </a:xfrm>
        </p:spPr>
        <p:txBody>
          <a:bodyPr/>
          <a:lstStyle>
            <a:lvl1pPr marL="0" marR="0" indent="0" algn="ctr" defTabSz="914400" rtl="0" eaLnBrk="1" fontAlgn="auto" latinLnBrk="0" hangingPunct="1">
              <a:lnSpc>
                <a:spcPct val="90000"/>
              </a:lnSpc>
              <a:spcBef>
                <a:spcPct val="0"/>
              </a:spcBef>
              <a:spcAft>
                <a:spcPts val="0"/>
              </a:spcAft>
              <a:buClrTx/>
              <a:buSzTx/>
              <a:buFontTx/>
              <a:buNone/>
              <a:tabLst/>
              <a:defRPr>
                <a:latin typeface="Trebuchet MS" panose="020B0703020202090204" pitchFamily="34" charset="0"/>
              </a:defRPr>
            </a:lvl1pPr>
          </a:lstStyle>
          <a:p>
            <a:r>
              <a:rPr lang="fr-FR"/>
              <a:t>Merci</a:t>
            </a:r>
            <a:br>
              <a:rPr lang="fr-FR"/>
            </a:br>
            <a:r>
              <a:rPr lang="fr-FR"/>
              <a:t>de votre écoute.</a:t>
            </a:r>
          </a:p>
        </p:txBody>
      </p:sp>
      <p:sp>
        <p:nvSpPr>
          <p:cNvPr id="2" name="Espace réservé du texte 51">
            <a:extLst>
              <a:ext uri="{FF2B5EF4-FFF2-40B4-BE49-F238E27FC236}">
                <a16:creationId xmlns:a16="http://schemas.microsoft.com/office/drawing/2014/main" id="{503A90EA-C943-E048-1068-F2C82280F555}"/>
              </a:ext>
            </a:extLst>
          </p:cNvPr>
          <p:cNvSpPr>
            <a:spLocks noGrp="1"/>
          </p:cNvSpPr>
          <p:nvPr>
            <p:ph type="body" sz="quarter" idx="22" hasCustomPrompt="1"/>
          </p:nvPr>
        </p:nvSpPr>
        <p:spPr>
          <a:xfrm>
            <a:off x="4406163" y="3498890"/>
            <a:ext cx="3379673" cy="345860"/>
          </a:xfrm>
        </p:spPr>
        <p:txBody>
          <a:bodyPr>
            <a:noAutofit/>
          </a:bodyPr>
          <a:lstStyle>
            <a:lvl1pPr algn="ctr">
              <a:defRPr sz="1000">
                <a:solidFill>
                  <a:srgbClr val="294754"/>
                </a:solidFill>
              </a:defRPr>
            </a:lvl1pPr>
          </a:lstStyle>
          <a:p>
            <a:pPr lvl="0"/>
            <a:r>
              <a:rPr lang="fr-FR"/>
              <a:t>DES QUESTIONS ? NOUS SOMMES À VOTRE ÉCOUTE. </a:t>
            </a:r>
          </a:p>
        </p:txBody>
      </p:sp>
      <p:sp>
        <p:nvSpPr>
          <p:cNvPr id="6" name="ZoneTexte 5">
            <a:extLst>
              <a:ext uri="{FF2B5EF4-FFF2-40B4-BE49-F238E27FC236}">
                <a16:creationId xmlns:a16="http://schemas.microsoft.com/office/drawing/2014/main" id="{50F8A489-BD75-9A57-CB06-31406AC84C87}"/>
              </a:ext>
            </a:extLst>
          </p:cNvPr>
          <p:cNvSpPr txBox="1"/>
          <p:nvPr/>
        </p:nvSpPr>
        <p:spPr>
          <a:xfrm>
            <a:off x="1919536" y="5012549"/>
            <a:ext cx="3600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a:solidFill>
                  <a:srgbClr val="294754"/>
                </a:solidFill>
                <a:effectLst/>
                <a:latin typeface="Trebuchet MS" panose="020B0703020202090204" pitchFamily="34" charset="0"/>
              </a:rPr>
              <a:t>Réseau vélo et marche</a:t>
            </a:r>
            <a:endParaRPr lang="fr-FR" sz="1000">
              <a:solidFill>
                <a:srgbClr val="294754"/>
              </a:solidFill>
              <a:effectLst/>
              <a:latin typeface="Trebuchet MS" panose="020B0703020202090204" pitchFamily="34" charset="0"/>
            </a:endParaRPr>
          </a:p>
          <a:p>
            <a:r>
              <a:rPr lang="fr-FR" sz="1000">
                <a:solidFill>
                  <a:srgbClr val="294754"/>
                </a:solidFill>
                <a:latin typeface="Trebuchet MS" panose="020B0703020202090204" pitchFamily="34" charset="0"/>
              </a:rPr>
              <a:t>33 rue du Faubourg Montmartre,75009 Paris</a:t>
            </a:r>
          </a:p>
          <a:p>
            <a:endParaRPr lang="fr-FR" sz="1000">
              <a:solidFill>
                <a:srgbClr val="294754"/>
              </a:solidFill>
              <a:latin typeface="Trebuchet MS" panose="020B0703020202090204" pitchFamily="34" charset="0"/>
            </a:endParaRPr>
          </a:p>
          <a:p>
            <a:r>
              <a:rPr lang="fr-FR" sz="1000">
                <a:solidFill>
                  <a:srgbClr val="294754"/>
                </a:solidFill>
                <a:latin typeface="Trebuchet MS" panose="020B0703020202090204" pitchFamily="34" charset="0"/>
              </a:rPr>
              <a:t>09 72 56 85 05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err="1">
                <a:solidFill>
                  <a:srgbClr val="294754"/>
                </a:solidFill>
                <a:effectLst/>
                <a:latin typeface="Trebuchet MS" panose="020B0703020202090204" pitchFamily="34" charset="0"/>
                <a:hlinkClick r:id="rId3">
                  <a:extLst>
                    <a:ext uri="{A12FA001-AC4F-418D-AE19-62706E023703}">
                      <ahyp:hlinkClr xmlns:ahyp="http://schemas.microsoft.com/office/drawing/2018/hyperlinkcolor" val="tx"/>
                    </a:ext>
                  </a:extLst>
                </a:hlinkClick>
              </a:rPr>
              <a:t>info@reseau-velo-marche.org</a:t>
            </a:r>
            <a:endParaRPr lang="fr-FR" sz="1000">
              <a:solidFill>
                <a:srgbClr val="294754"/>
              </a:solidFill>
              <a:effectLst/>
              <a:latin typeface="Trebuchet MS" panose="020B0703020202090204" pitchFamily="34" charset="0"/>
            </a:endParaRPr>
          </a:p>
          <a:p>
            <a:endParaRPr lang="fr-FR" sz="1000">
              <a:solidFill>
                <a:srgbClr val="294754"/>
              </a:solidFill>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a:solidFill>
                  <a:srgbClr val="294754"/>
                </a:solidFill>
                <a:effectLst/>
                <a:latin typeface="Trebuchet MS" panose="020B0703020202090204" pitchFamily="34" charset="0"/>
                <a:hlinkClick r:id="rId4">
                  <a:extLst>
                    <a:ext uri="{A12FA001-AC4F-418D-AE19-62706E023703}">
                      <ahyp:hlinkClr xmlns:ahyp="http://schemas.microsoft.com/office/drawing/2018/hyperlinkcolor" val="tx"/>
                    </a:ext>
                  </a:extLst>
                </a:hlinkClick>
              </a:rPr>
              <a:t>www.reseau-velo-marche.org </a:t>
            </a:r>
            <a:endParaRPr lang="fr-FR" sz="1000">
              <a:solidFill>
                <a:srgbClr val="294754"/>
              </a:solidFill>
              <a:effectLst/>
              <a:latin typeface="Trebuchet MS" panose="020B0703020202090204" pitchFamily="34" charset="0"/>
            </a:endParaRPr>
          </a:p>
          <a:p>
            <a:endParaRPr lang="fr-FR" sz="1000">
              <a:solidFill>
                <a:srgbClr val="294754"/>
              </a:solidFill>
              <a:latin typeface="Trebuchet MS" panose="020B0703020202090204" pitchFamily="34" charset="0"/>
            </a:endParaRPr>
          </a:p>
        </p:txBody>
      </p:sp>
      <p:pic>
        <p:nvPicPr>
          <p:cNvPr id="7" name="Image 6" descr="Une image contenant texte, Police, Graphique, capture d’écran&#10;&#10;Description générée automatiquement">
            <a:extLst>
              <a:ext uri="{FF2B5EF4-FFF2-40B4-BE49-F238E27FC236}">
                <a16:creationId xmlns:a16="http://schemas.microsoft.com/office/drawing/2014/main" id="{DB723C97-5B57-DA78-F9A2-08B854A376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44472" y="4958936"/>
            <a:ext cx="1234118" cy="1430663"/>
          </a:xfrm>
          <a:prstGeom prst="rect">
            <a:avLst/>
          </a:prstGeom>
        </p:spPr>
      </p:pic>
      <p:pic>
        <p:nvPicPr>
          <p:cNvPr id="9" name="Image 8" descr="Une image contenant symbole, Police, cercle, Graphique&#10;&#10;Description générée automatiquement">
            <a:hlinkClick r:id="rId6"/>
            <a:extLst>
              <a:ext uri="{FF2B5EF4-FFF2-40B4-BE49-F238E27FC236}">
                <a16:creationId xmlns:a16="http://schemas.microsoft.com/office/drawing/2014/main" id="{A6FEE133-12E8-4246-AEE1-2F5F7626E7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31308" y="6175707"/>
            <a:ext cx="177800" cy="177800"/>
          </a:xfrm>
          <a:prstGeom prst="rect">
            <a:avLst/>
          </a:prstGeom>
        </p:spPr>
      </p:pic>
      <p:pic>
        <p:nvPicPr>
          <p:cNvPr id="11" name="Image 10" descr="Une image contenant symbole&#10;&#10;Description générée automatiquement">
            <a:hlinkClick r:id="rId8"/>
            <a:extLst>
              <a:ext uri="{FF2B5EF4-FFF2-40B4-BE49-F238E27FC236}">
                <a16:creationId xmlns:a16="http://schemas.microsoft.com/office/drawing/2014/main" id="{E5EA57F6-8290-2281-0C4B-8E6E66E84FC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07568" y="6179448"/>
            <a:ext cx="177800" cy="177800"/>
          </a:xfrm>
          <a:prstGeom prst="rect">
            <a:avLst/>
          </a:prstGeom>
        </p:spPr>
      </p:pic>
      <p:pic>
        <p:nvPicPr>
          <p:cNvPr id="13" name="Image 12" descr="Une image contenant symbole, cercle, Graphique&#10;&#10;Description générée automatiquement">
            <a:hlinkClick r:id="rId10"/>
            <a:extLst>
              <a:ext uri="{FF2B5EF4-FFF2-40B4-BE49-F238E27FC236}">
                <a16:creationId xmlns:a16="http://schemas.microsoft.com/office/drawing/2014/main" id="{0027AE7D-2C12-9265-4E9F-CB4FBB3921A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91544" y="6179448"/>
            <a:ext cx="177800" cy="177800"/>
          </a:xfrm>
          <a:prstGeom prst="rect">
            <a:avLst/>
          </a:prstGeom>
        </p:spPr>
      </p:pic>
    </p:spTree>
    <p:extLst>
      <p:ext uri="{BB962C8B-B14F-4D97-AF65-F5344CB8AC3E}">
        <p14:creationId xmlns:p14="http://schemas.microsoft.com/office/powerpoint/2010/main" val="1452574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Slide texte 2">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088" y="1340768"/>
            <a:ext cx="4802728" cy="1387536"/>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consectur</a:t>
            </a:r>
            <a:endParaRPr lang="fr-F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9" name="Espace réservé pour une image  37">
            <a:extLst>
              <a:ext uri="{FF2B5EF4-FFF2-40B4-BE49-F238E27FC236}">
                <a16:creationId xmlns:a16="http://schemas.microsoft.com/office/drawing/2014/main" id="{31CF7776-B727-CAB9-FD3E-DB96A670A838}"/>
              </a:ext>
            </a:extLst>
          </p:cNvPr>
          <p:cNvSpPr>
            <a:spLocks noGrp="1"/>
          </p:cNvSpPr>
          <p:nvPr>
            <p:ph type="pic" sz="quarter" idx="16"/>
          </p:nvPr>
        </p:nvSpPr>
        <p:spPr>
          <a:xfrm>
            <a:off x="6816079" y="980728"/>
            <a:ext cx="4680521" cy="5328592"/>
          </a:xfrm>
          <a:prstGeom prst="roundRect">
            <a:avLst>
              <a:gd name="adj" fmla="val 4050"/>
            </a:avLst>
          </a:prstGeom>
        </p:spPr>
        <p:txBody>
          <a:bodyPr/>
          <a:lstStyle/>
          <a:p>
            <a:r>
              <a:rPr lang="fr-FR"/>
              <a:t>Cliquez sur l'icône pour ajouter une image</a:t>
            </a:r>
          </a:p>
        </p:txBody>
      </p:sp>
      <p:sp>
        <p:nvSpPr>
          <p:cNvPr id="12" name="Espace réservé du texte 31">
            <a:extLst>
              <a:ext uri="{FF2B5EF4-FFF2-40B4-BE49-F238E27FC236}">
                <a16:creationId xmlns:a16="http://schemas.microsoft.com/office/drawing/2014/main" id="{96D87C4D-49D7-1E36-421C-1E63A8EF650F}"/>
              </a:ext>
            </a:extLst>
          </p:cNvPr>
          <p:cNvSpPr>
            <a:spLocks noGrp="1"/>
          </p:cNvSpPr>
          <p:nvPr>
            <p:ph type="body" sz="quarter" idx="24" hasCustomPrompt="1"/>
          </p:nvPr>
        </p:nvSpPr>
        <p:spPr>
          <a:xfrm>
            <a:off x="573088" y="3867968"/>
            <a:ext cx="4802727" cy="726466"/>
          </a:xfrm>
        </p:spPr>
        <p:txBody>
          <a:bodyPr anchor="t">
            <a:noAutofit/>
          </a:bodyPr>
          <a:lstStyle>
            <a:lvl1pPr algn="l">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In at </a:t>
            </a:r>
            <a:r>
              <a:rPr lang="fr-FR" sz="1200" err="1">
                <a:latin typeface="Arial" panose="020B0604020202020204" pitchFamily="34" charset="0"/>
                <a:cs typeface="Arial" panose="020B0604020202020204" pitchFamily="34" charset="0"/>
              </a:rPr>
              <a:t>felis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velit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Pellentesque</a:t>
            </a:r>
            <a:r>
              <a:rPr lang="fr-FR" sz="1200">
                <a:latin typeface="Arial" panose="020B0604020202020204" pitchFamily="34" charset="0"/>
                <a:cs typeface="Arial" panose="020B0604020202020204" pitchFamily="34" charset="0"/>
              </a:rPr>
              <a:t> non </a:t>
            </a:r>
            <a:r>
              <a:rPr lang="fr-FR" sz="1200" err="1">
                <a:latin typeface="Arial" panose="020B0604020202020204" pitchFamily="34" charset="0"/>
                <a:cs typeface="Arial" panose="020B0604020202020204" pitchFamily="34" charset="0"/>
              </a:rPr>
              <a:t>eros</a:t>
            </a:r>
            <a:r>
              <a:rPr lang="fr-FR" sz="1200">
                <a:latin typeface="Arial" panose="020B0604020202020204" pitchFamily="34" charset="0"/>
                <a:cs typeface="Arial" panose="020B0604020202020204" pitchFamily="34" charset="0"/>
              </a:rPr>
              <a:t> a erat bibendum mollis. Nam </a:t>
            </a:r>
            <a:r>
              <a:rPr lang="fr-FR" sz="1200" err="1">
                <a:latin typeface="Arial" panose="020B0604020202020204" pitchFamily="34" charset="0"/>
                <a:cs typeface="Arial" panose="020B0604020202020204" pitchFamily="34" charset="0"/>
              </a:rPr>
              <a:t>ac</a:t>
            </a:r>
            <a:r>
              <a:rPr lang="fr-FR" sz="1200">
                <a:latin typeface="Arial" panose="020B0604020202020204" pitchFamily="34" charset="0"/>
                <a:cs typeface="Arial" panose="020B0604020202020204" pitchFamily="34" charset="0"/>
              </a:rPr>
              <a:t> ante sem. </a:t>
            </a:r>
            <a:r>
              <a:rPr lang="fr-FR" sz="1200" err="1">
                <a:latin typeface="Arial" panose="020B0604020202020204" pitchFamily="34" charset="0"/>
                <a:cs typeface="Arial" panose="020B0604020202020204" pitchFamily="34" charset="0"/>
              </a:rPr>
              <a:t>Phasellus</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varius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Ut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Nam ut </a:t>
            </a:r>
            <a:r>
              <a:rPr lang="fr-FR" sz="1200" err="1">
                <a:latin typeface="Arial" panose="020B0604020202020204" pitchFamily="34" charset="0"/>
                <a:cs typeface="Arial" panose="020B0604020202020204" pitchFamily="34" charset="0"/>
              </a:rPr>
              <a:t>purus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interdum</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blandit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augue</a:t>
            </a:r>
            <a:r>
              <a:rPr lang="fr-FR" sz="1200">
                <a:latin typeface="Arial" panose="020B0604020202020204" pitchFamily="34" charset="0"/>
                <a:cs typeface="Arial" panose="020B0604020202020204" pitchFamily="34" charset="0"/>
              </a:rPr>
              <a:t> a, </a:t>
            </a:r>
            <a:r>
              <a:rPr lang="fr-FR" sz="1200" err="1">
                <a:latin typeface="Arial" panose="020B0604020202020204" pitchFamily="34" charset="0"/>
                <a:cs typeface="Arial" panose="020B0604020202020204" pitchFamily="34" charset="0"/>
              </a:rPr>
              <a:t>viverra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nisi</a:t>
            </a:r>
            <a:r>
              <a:rPr lang="fr-FR" sz="1200">
                <a:latin typeface="Arial" panose="020B0604020202020204" pitchFamily="34" charset="0"/>
                <a:cs typeface="Arial" panose="020B0604020202020204" pitchFamily="34" charset="0"/>
              </a:rPr>
              <a:t>. </a:t>
            </a:r>
          </a:p>
        </p:txBody>
      </p:sp>
      <p:sp>
        <p:nvSpPr>
          <p:cNvPr id="13" name="Espace réservé du texte 31">
            <a:extLst>
              <a:ext uri="{FF2B5EF4-FFF2-40B4-BE49-F238E27FC236}">
                <a16:creationId xmlns:a16="http://schemas.microsoft.com/office/drawing/2014/main" id="{99458C03-39A9-0C07-05EE-E487F8366C26}"/>
              </a:ext>
            </a:extLst>
          </p:cNvPr>
          <p:cNvSpPr>
            <a:spLocks noGrp="1"/>
          </p:cNvSpPr>
          <p:nvPr>
            <p:ph type="body" sz="quarter" idx="25" hasCustomPrompt="1"/>
          </p:nvPr>
        </p:nvSpPr>
        <p:spPr>
          <a:xfrm>
            <a:off x="573088" y="2754759"/>
            <a:ext cx="4789613" cy="296717"/>
          </a:xfrm>
        </p:spPr>
        <p:txBody>
          <a:bodyPr anchor="t">
            <a:noAutofit/>
          </a:bodyPr>
          <a:lstStyle>
            <a:lvl1pPr algn="l">
              <a:defRPr sz="1200" b="1">
                <a:solidFill>
                  <a:srgbClr val="E94F35"/>
                </a:solidFill>
              </a:defRPr>
            </a:lvl1pPr>
            <a:lvl2pPr algn="l">
              <a:defRPr/>
            </a:lvl2pPr>
          </a:lstStyle>
          <a:p>
            <a:pPr lvl="0"/>
            <a:r>
              <a:rPr lang="en-US"/>
              <a:t>SOUS TITRE</a:t>
            </a:r>
          </a:p>
        </p:txBody>
      </p:sp>
      <p:sp>
        <p:nvSpPr>
          <p:cNvPr id="23" name="Espace réservé du texte 31">
            <a:extLst>
              <a:ext uri="{FF2B5EF4-FFF2-40B4-BE49-F238E27FC236}">
                <a16:creationId xmlns:a16="http://schemas.microsoft.com/office/drawing/2014/main" id="{54451BA2-C044-61B9-5417-B7E8220B215B}"/>
              </a:ext>
            </a:extLst>
          </p:cNvPr>
          <p:cNvSpPr>
            <a:spLocks noGrp="1"/>
          </p:cNvSpPr>
          <p:nvPr>
            <p:ph type="body" sz="quarter" idx="26" hasCustomPrompt="1"/>
          </p:nvPr>
        </p:nvSpPr>
        <p:spPr>
          <a:xfrm>
            <a:off x="573088" y="3376375"/>
            <a:ext cx="4802727" cy="385773"/>
          </a:xfrm>
        </p:spPr>
        <p:txBody>
          <a:bodyPr anchor="b">
            <a:noAutofit/>
          </a:bodyPr>
          <a:lstStyle>
            <a:lvl1pPr algn="l">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p>
        </p:txBody>
      </p:sp>
      <p:sp>
        <p:nvSpPr>
          <p:cNvPr id="40" name="Espace réservé du texte 31">
            <a:extLst>
              <a:ext uri="{FF2B5EF4-FFF2-40B4-BE49-F238E27FC236}">
                <a16:creationId xmlns:a16="http://schemas.microsoft.com/office/drawing/2014/main" id="{ADB7C6B4-6E6A-8AA0-9DCE-56ECD1DD4968}"/>
              </a:ext>
            </a:extLst>
          </p:cNvPr>
          <p:cNvSpPr>
            <a:spLocks noGrp="1"/>
          </p:cNvSpPr>
          <p:nvPr>
            <p:ph type="body" sz="quarter" idx="27" hasCustomPrompt="1"/>
          </p:nvPr>
        </p:nvSpPr>
        <p:spPr>
          <a:xfrm>
            <a:off x="573088" y="4831549"/>
            <a:ext cx="1261219" cy="385773"/>
          </a:xfrm>
          <a:prstGeom prst="roundRect">
            <a:avLst>
              <a:gd name="adj" fmla="val 50000"/>
            </a:avLst>
          </a:prstGeom>
          <a:ln>
            <a:solidFill>
              <a:srgbClr val="C6CE41"/>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
        <p:nvSpPr>
          <p:cNvPr id="41" name="Espace réservé du texte 31">
            <a:extLst>
              <a:ext uri="{FF2B5EF4-FFF2-40B4-BE49-F238E27FC236}">
                <a16:creationId xmlns:a16="http://schemas.microsoft.com/office/drawing/2014/main" id="{0846AAB8-84C2-B2AC-5719-7DE81D023BD4}"/>
              </a:ext>
            </a:extLst>
          </p:cNvPr>
          <p:cNvSpPr>
            <a:spLocks noGrp="1"/>
          </p:cNvSpPr>
          <p:nvPr>
            <p:ph type="body" sz="quarter" idx="28" hasCustomPrompt="1"/>
          </p:nvPr>
        </p:nvSpPr>
        <p:spPr>
          <a:xfrm>
            <a:off x="1979101" y="4831549"/>
            <a:ext cx="1261219" cy="385773"/>
          </a:xfrm>
          <a:prstGeom prst="roundRect">
            <a:avLst>
              <a:gd name="adj" fmla="val 50000"/>
            </a:avLst>
          </a:prstGeom>
          <a:ln>
            <a:solidFill>
              <a:srgbClr val="B1D6E4"/>
            </a:solidFill>
          </a:ln>
        </p:spPr>
        <p:txBody>
          <a:bodyPr anchor="b">
            <a:noAutofit/>
          </a:bodyPr>
          <a:lstStyle>
            <a:lvl1pPr algn="ctr">
              <a:defRPr sz="12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a:latin typeface="Arial" panose="020B0604020202020204" pitchFamily="34" charset="0"/>
                <a:cs typeface="Arial" panose="020B0604020202020204" pitchFamily="34" charset="0"/>
              </a:rPr>
              <a:t>Mot clé</a:t>
            </a:r>
          </a:p>
        </p:txBody>
      </p:sp>
    </p:spTree>
    <p:extLst>
      <p:ext uri="{BB962C8B-B14F-4D97-AF65-F5344CB8AC3E}">
        <p14:creationId xmlns:p14="http://schemas.microsoft.com/office/powerpoint/2010/main" val="3103733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Slide chiffres-clés">
    <p:bg>
      <p:bgRef idx="1001">
        <a:schemeClr val="bg1"/>
      </p:bgRef>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DDAAFDD-8188-AEA0-20BD-70E1EF0EEBE3}"/>
              </a:ext>
            </a:extLst>
          </p:cNvPr>
          <p:cNvSpPr>
            <a:spLocks noGrp="1"/>
          </p:cNvSpPr>
          <p:nvPr>
            <p:ph type="title" hasCustomPrompt="1"/>
          </p:nvPr>
        </p:nvSpPr>
        <p:spPr>
          <a:xfrm>
            <a:off x="573194" y="764704"/>
            <a:ext cx="6337920" cy="565944"/>
          </a:xfrm>
          <a:prstGeom prst="rect">
            <a:avLst/>
          </a:prstGeom>
        </p:spPr>
        <p:txBody>
          <a:bodyPr>
            <a:normAutofit/>
          </a:bodyPr>
          <a:lstStyle>
            <a:lvl1pPr>
              <a:defRPr sz="3200">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30" name="Espace réservé du texte 29">
            <a:extLst>
              <a:ext uri="{FF2B5EF4-FFF2-40B4-BE49-F238E27FC236}">
                <a16:creationId xmlns:a16="http://schemas.microsoft.com/office/drawing/2014/main" id="{7F5EAC3E-010B-9602-3B65-FEF130359C7F}"/>
              </a:ext>
            </a:extLst>
          </p:cNvPr>
          <p:cNvSpPr>
            <a:spLocks noGrp="1"/>
          </p:cNvSpPr>
          <p:nvPr>
            <p:ph type="body" sz="quarter" idx="10" hasCustomPrompt="1"/>
          </p:nvPr>
        </p:nvSpPr>
        <p:spPr>
          <a:xfrm>
            <a:off x="573194" y="2540275"/>
            <a:ext cx="1296344" cy="504651"/>
          </a:xfrm>
        </p:spPr>
        <p:txBody>
          <a:bodyPr>
            <a:noAutofit/>
          </a:bodyPr>
          <a:lstStyle>
            <a:lvl1pPr>
              <a:defRPr sz="3200" b="1">
                <a:solidFill>
                  <a:srgbClr val="E94F35"/>
                </a:solidFill>
              </a:defRPr>
            </a:lvl1pPr>
          </a:lstStyle>
          <a:p>
            <a:pPr lvl="0"/>
            <a:r>
              <a:rPr lang="fr-FR"/>
              <a:t>000%</a:t>
            </a:r>
          </a:p>
        </p:txBody>
      </p:sp>
      <p:sp>
        <p:nvSpPr>
          <p:cNvPr id="32" name="Espace réservé du texte 31">
            <a:extLst>
              <a:ext uri="{FF2B5EF4-FFF2-40B4-BE49-F238E27FC236}">
                <a16:creationId xmlns:a16="http://schemas.microsoft.com/office/drawing/2014/main" id="{77CBA817-4F4B-D375-4185-D2B6A4B97646}"/>
              </a:ext>
            </a:extLst>
          </p:cNvPr>
          <p:cNvSpPr>
            <a:spLocks noGrp="1"/>
          </p:cNvSpPr>
          <p:nvPr>
            <p:ph type="body" sz="quarter" idx="11" hasCustomPrompt="1"/>
          </p:nvPr>
        </p:nvSpPr>
        <p:spPr>
          <a:xfrm>
            <a:off x="573194" y="3163282"/>
            <a:ext cx="1939692" cy="864170"/>
          </a:xfrm>
        </p:spPr>
        <p:txBody>
          <a:bodyPr>
            <a:noAutofit/>
          </a:bodyPr>
          <a:lstStyle>
            <a:lvl1pPr>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3" name="Espace réservé du texte 29">
            <a:extLst>
              <a:ext uri="{FF2B5EF4-FFF2-40B4-BE49-F238E27FC236}">
                <a16:creationId xmlns:a16="http://schemas.microsoft.com/office/drawing/2014/main" id="{B2DE3B23-D53E-9910-39F5-3C344A62E722}"/>
              </a:ext>
            </a:extLst>
          </p:cNvPr>
          <p:cNvSpPr>
            <a:spLocks noGrp="1"/>
          </p:cNvSpPr>
          <p:nvPr>
            <p:ph type="body" sz="quarter" idx="12" hasCustomPrompt="1"/>
          </p:nvPr>
        </p:nvSpPr>
        <p:spPr>
          <a:xfrm>
            <a:off x="2855639" y="2540275"/>
            <a:ext cx="1296344" cy="504651"/>
          </a:xfrm>
        </p:spPr>
        <p:txBody>
          <a:bodyPr>
            <a:noAutofit/>
          </a:bodyPr>
          <a:lstStyle>
            <a:lvl1pPr>
              <a:defRPr sz="3200" b="1">
                <a:solidFill>
                  <a:srgbClr val="E94F35"/>
                </a:solidFill>
              </a:defRPr>
            </a:lvl1pPr>
          </a:lstStyle>
          <a:p>
            <a:pPr lvl="0"/>
            <a:r>
              <a:rPr lang="fr-FR"/>
              <a:t>000%</a:t>
            </a:r>
          </a:p>
        </p:txBody>
      </p:sp>
      <p:sp>
        <p:nvSpPr>
          <p:cNvPr id="35" name="Espace réservé du texte 29">
            <a:extLst>
              <a:ext uri="{FF2B5EF4-FFF2-40B4-BE49-F238E27FC236}">
                <a16:creationId xmlns:a16="http://schemas.microsoft.com/office/drawing/2014/main" id="{9A0A9B53-FF87-CBBD-E47B-7DBF7B5AD02A}"/>
              </a:ext>
            </a:extLst>
          </p:cNvPr>
          <p:cNvSpPr>
            <a:spLocks noGrp="1"/>
          </p:cNvSpPr>
          <p:nvPr>
            <p:ph type="body" sz="quarter" idx="14" hasCustomPrompt="1"/>
          </p:nvPr>
        </p:nvSpPr>
        <p:spPr>
          <a:xfrm>
            <a:off x="5231903" y="2540275"/>
            <a:ext cx="1296344" cy="504651"/>
          </a:xfrm>
        </p:spPr>
        <p:txBody>
          <a:bodyPr>
            <a:noAutofit/>
          </a:bodyPr>
          <a:lstStyle>
            <a:lvl1pPr>
              <a:defRPr sz="3200" b="1">
                <a:solidFill>
                  <a:srgbClr val="E94F35"/>
                </a:solidFill>
              </a:defRPr>
            </a:lvl1pPr>
          </a:lstStyle>
          <a:p>
            <a:pPr lvl="0"/>
            <a:r>
              <a:rPr lang="fr-FR"/>
              <a:t>000%</a:t>
            </a:r>
          </a:p>
        </p:txBody>
      </p:sp>
      <p:sp>
        <p:nvSpPr>
          <p:cNvPr id="40" name="Espace réservé pour une image  37">
            <a:extLst>
              <a:ext uri="{FF2B5EF4-FFF2-40B4-BE49-F238E27FC236}">
                <a16:creationId xmlns:a16="http://schemas.microsoft.com/office/drawing/2014/main" id="{F580E920-32DC-69B0-6FD2-836E218B4F78}"/>
              </a:ext>
            </a:extLst>
          </p:cNvPr>
          <p:cNvSpPr>
            <a:spLocks noGrp="1"/>
          </p:cNvSpPr>
          <p:nvPr>
            <p:ph type="pic" sz="quarter" idx="16"/>
          </p:nvPr>
        </p:nvSpPr>
        <p:spPr>
          <a:xfrm>
            <a:off x="7536160" y="836764"/>
            <a:ext cx="3960440" cy="5104963"/>
          </a:xfrm>
          <a:prstGeom prst="roundRect">
            <a:avLst>
              <a:gd name="adj" fmla="val 4050"/>
            </a:avLst>
          </a:prstGeom>
        </p:spPr>
        <p:txBody>
          <a:bodyPr/>
          <a:lstStyle/>
          <a:p>
            <a:r>
              <a:rPr lang="fr-FR"/>
              <a:t>Cliquez sur l'icône pour ajouter une image</a:t>
            </a:r>
          </a:p>
        </p:txBody>
      </p:sp>
      <p:sp>
        <p:nvSpPr>
          <p:cNvPr id="50" name="Espace réservé du texte 31">
            <a:extLst>
              <a:ext uri="{FF2B5EF4-FFF2-40B4-BE49-F238E27FC236}">
                <a16:creationId xmlns:a16="http://schemas.microsoft.com/office/drawing/2014/main" id="{9CBFC7EA-FFFC-9C9A-A07D-96E7B1C85681}"/>
              </a:ext>
            </a:extLst>
          </p:cNvPr>
          <p:cNvSpPr>
            <a:spLocks noGrp="1"/>
          </p:cNvSpPr>
          <p:nvPr>
            <p:ph type="body" sz="quarter" idx="21" hasCustomPrompt="1"/>
          </p:nvPr>
        </p:nvSpPr>
        <p:spPr>
          <a:xfrm>
            <a:off x="1037754" y="5301208"/>
            <a:ext cx="3204212" cy="296717"/>
          </a:xfrm>
        </p:spPr>
        <p:txBody>
          <a:bodyPr anchor="ctr">
            <a:noAutofit/>
          </a:bodyPr>
          <a:lstStyle>
            <a:lvl1pPr algn="l">
              <a:defRPr sz="1200" b="1">
                <a:solidFill>
                  <a:srgbClr val="E94F35"/>
                </a:solidFill>
              </a:defRPr>
            </a:lvl1pPr>
            <a:lvl2pPr algn="l">
              <a:defRPr/>
            </a:lvl2pPr>
          </a:lstStyle>
          <a:p>
            <a:pPr lvl="0"/>
            <a:r>
              <a:rPr lang="en-US"/>
              <a:t>SOUS TITRE</a:t>
            </a:r>
          </a:p>
        </p:txBody>
      </p:sp>
      <p:sp>
        <p:nvSpPr>
          <p:cNvPr id="52" name="Espace réservé du texte 51">
            <a:extLst>
              <a:ext uri="{FF2B5EF4-FFF2-40B4-BE49-F238E27FC236}">
                <a16:creationId xmlns:a16="http://schemas.microsoft.com/office/drawing/2014/main" id="{F2C0A1B7-5667-6342-CEC1-7D5BD8E5C682}"/>
              </a:ext>
            </a:extLst>
          </p:cNvPr>
          <p:cNvSpPr>
            <a:spLocks noGrp="1"/>
          </p:cNvSpPr>
          <p:nvPr>
            <p:ph type="body" sz="quarter" idx="22" hasCustomPrompt="1"/>
          </p:nvPr>
        </p:nvSpPr>
        <p:spPr>
          <a:xfrm>
            <a:off x="573088" y="478427"/>
            <a:ext cx="1850504" cy="149225"/>
          </a:xfrm>
        </p:spPr>
        <p:txBody>
          <a:bodyPr>
            <a:noAutofit/>
          </a:bodyPr>
          <a:lstStyle>
            <a:lvl1pPr>
              <a:defRPr sz="800"/>
            </a:lvl1pPr>
          </a:lstStyle>
          <a:p>
            <a:pPr lvl="0"/>
            <a:r>
              <a:rPr lang="fr-FR"/>
              <a:t>NOM DE LA PRESENTATION</a:t>
            </a:r>
          </a:p>
        </p:txBody>
      </p:sp>
      <p:sp>
        <p:nvSpPr>
          <p:cNvPr id="2" name="Espace réservé du texte 31">
            <a:extLst>
              <a:ext uri="{FF2B5EF4-FFF2-40B4-BE49-F238E27FC236}">
                <a16:creationId xmlns:a16="http://schemas.microsoft.com/office/drawing/2014/main" id="{180175AE-2636-82C0-2F84-037610731F23}"/>
              </a:ext>
            </a:extLst>
          </p:cNvPr>
          <p:cNvSpPr>
            <a:spLocks noGrp="1"/>
          </p:cNvSpPr>
          <p:nvPr>
            <p:ph type="body" sz="quarter" idx="23" hasCustomPrompt="1"/>
          </p:nvPr>
        </p:nvSpPr>
        <p:spPr>
          <a:xfrm>
            <a:off x="2854278" y="3163282"/>
            <a:ext cx="1939692" cy="864170"/>
          </a:xfrm>
        </p:spPr>
        <p:txBody>
          <a:bodyPr>
            <a:noAutofit/>
          </a:bodyPr>
          <a:lstStyle>
            <a:lvl1pPr>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3" name="Espace réservé du texte 31">
            <a:extLst>
              <a:ext uri="{FF2B5EF4-FFF2-40B4-BE49-F238E27FC236}">
                <a16:creationId xmlns:a16="http://schemas.microsoft.com/office/drawing/2014/main" id="{6F021FFC-1EEC-3429-6C21-73FFB7B8CCEE}"/>
              </a:ext>
            </a:extLst>
          </p:cNvPr>
          <p:cNvSpPr>
            <a:spLocks noGrp="1"/>
          </p:cNvSpPr>
          <p:nvPr>
            <p:ph type="body" sz="quarter" idx="24" hasCustomPrompt="1"/>
          </p:nvPr>
        </p:nvSpPr>
        <p:spPr>
          <a:xfrm>
            <a:off x="5233685" y="3163282"/>
            <a:ext cx="1939692" cy="864170"/>
          </a:xfrm>
        </p:spPr>
        <p:txBody>
          <a:bodyPr>
            <a:noAutofit/>
          </a:bodyPr>
          <a:lstStyle>
            <a:lvl1pPr>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
        <p:nvSpPr>
          <p:cNvPr id="4" name="Espace réservé du texte 31">
            <a:extLst>
              <a:ext uri="{FF2B5EF4-FFF2-40B4-BE49-F238E27FC236}">
                <a16:creationId xmlns:a16="http://schemas.microsoft.com/office/drawing/2014/main" id="{5F29E9A0-3AAA-376D-9599-83CB70E95061}"/>
              </a:ext>
            </a:extLst>
          </p:cNvPr>
          <p:cNvSpPr>
            <a:spLocks noGrp="1"/>
          </p:cNvSpPr>
          <p:nvPr>
            <p:ph type="body" sz="quarter" idx="25" hasCustomPrompt="1"/>
          </p:nvPr>
        </p:nvSpPr>
        <p:spPr>
          <a:xfrm>
            <a:off x="1037754" y="5625556"/>
            <a:ext cx="3204212" cy="658178"/>
          </a:xfrm>
        </p:spPr>
        <p:txBody>
          <a:bodyPr>
            <a:noAutofit/>
          </a:bodyPr>
          <a:lstStyle>
            <a:lvl1pPr algn="r">
              <a:defRPr sz="1200">
                <a:solidFill>
                  <a:srgbClr val="29475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err="1">
                <a:latin typeface="Arial" panose="020B0604020202020204" pitchFamily="34" charset="0"/>
                <a:cs typeface="Arial" panose="020B0604020202020204" pitchFamily="34" charset="0"/>
              </a:rPr>
              <a:t>Vestibulum</a:t>
            </a:r>
            <a:r>
              <a:rPr lang="fr-FR" sz="1200">
                <a:latin typeface="Arial" panose="020B0604020202020204" pitchFamily="34" charset="0"/>
                <a:cs typeface="Arial" panose="020B0604020202020204" pitchFamily="34" charset="0"/>
              </a:rPr>
              <a:t> eu ipsum mollis, </a:t>
            </a:r>
            <a:r>
              <a:rPr lang="fr-FR" sz="1200" err="1">
                <a:latin typeface="Arial" panose="020B0604020202020204" pitchFamily="34" charset="0"/>
                <a:cs typeface="Arial" panose="020B0604020202020204" pitchFamily="34" charset="0"/>
              </a:rPr>
              <a:t>ultricies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justo</a:t>
            </a:r>
            <a:r>
              <a:rPr lang="fr-FR" sz="1200">
                <a:latin typeface="Arial" panose="020B0604020202020204" pitchFamily="34" charset="0"/>
                <a:cs typeface="Arial" panose="020B0604020202020204" pitchFamily="34" charset="0"/>
              </a:rPr>
              <a:t> vitae, </a:t>
            </a:r>
            <a:r>
              <a:rPr lang="fr-FR" sz="1200" err="1">
                <a:latin typeface="Arial" panose="020B0604020202020204" pitchFamily="34" charset="0"/>
                <a:cs typeface="Arial" panose="020B0604020202020204" pitchFamily="34" charset="0"/>
              </a:rPr>
              <a:t>condimentum</a:t>
            </a:r>
            <a:r>
              <a:rPr lang="fr-FR" sz="1200">
                <a:latin typeface="Arial" panose="020B0604020202020204" pitchFamily="34" charset="0"/>
                <a:cs typeface="Arial" panose="020B0604020202020204" pitchFamily="34" charset="0"/>
              </a:rPr>
              <a:t> diam. </a:t>
            </a:r>
            <a:r>
              <a:rPr lang="fr-FR" sz="1200" err="1">
                <a:latin typeface="Arial" panose="020B0604020202020204" pitchFamily="34" charset="0"/>
                <a:cs typeface="Arial" panose="020B0604020202020204" pitchFamily="34" charset="0"/>
              </a:rPr>
              <a:t>Nulla</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ligula</a:t>
            </a:r>
            <a:r>
              <a:rPr lang="fr-FR" sz="1200">
                <a:latin typeface="Arial" panose="020B0604020202020204" pitchFamily="34" charset="0"/>
                <a:cs typeface="Arial" panose="020B0604020202020204" pitchFamily="34" charset="0"/>
              </a:rPr>
              <a:t> et </a:t>
            </a:r>
            <a:r>
              <a:rPr lang="fr-FR" sz="1200" err="1">
                <a:latin typeface="Arial" panose="020B0604020202020204" pitchFamily="34" charset="0"/>
                <a:cs typeface="Arial" panose="020B0604020202020204" pitchFamily="34" charset="0"/>
              </a:rPr>
              <a:t>tempus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auctor</a:t>
            </a:r>
            <a:r>
              <a:rPr lang="fr-FR"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30829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Liste_B">
    <p:spTree>
      <p:nvGrpSpPr>
        <p:cNvPr id="1" name=""/>
        <p:cNvGrpSpPr/>
        <p:nvPr/>
      </p:nvGrpSpPr>
      <p:grpSpPr>
        <a:xfrm>
          <a:off x="0" y="0"/>
          <a:ext cx="0" cy="0"/>
          <a:chOff x="0" y="0"/>
          <a:chExt cx="0" cy="0"/>
        </a:xfrm>
      </p:grpSpPr>
      <p:sp>
        <p:nvSpPr>
          <p:cNvPr id="22" name="Espace réservé pour une image  37">
            <a:extLst>
              <a:ext uri="{FF2B5EF4-FFF2-40B4-BE49-F238E27FC236}">
                <a16:creationId xmlns:a16="http://schemas.microsoft.com/office/drawing/2014/main" id="{7A940344-0883-30A4-A529-E2DAF3E56913}"/>
              </a:ext>
            </a:extLst>
          </p:cNvPr>
          <p:cNvSpPr>
            <a:spLocks noGrp="1"/>
          </p:cNvSpPr>
          <p:nvPr>
            <p:ph type="pic" sz="quarter" idx="16"/>
          </p:nvPr>
        </p:nvSpPr>
        <p:spPr>
          <a:xfrm>
            <a:off x="6960096" y="1805492"/>
            <a:ext cx="4536504" cy="4287803"/>
          </a:xfrm>
          <a:prstGeom prst="roundRect">
            <a:avLst>
              <a:gd name="adj" fmla="val 4050"/>
            </a:avLst>
          </a:prstGeom>
        </p:spPr>
        <p:txBody>
          <a:bodyPr/>
          <a:lstStyle>
            <a:lvl1pPr marL="0" indent="0">
              <a:buNone/>
              <a:defRPr>
                <a:latin typeface="Trebuchet MS" panose="020B0703020202090204" pitchFamily="34" charset="0"/>
              </a:defRPr>
            </a:lvl1pPr>
          </a:lstStyle>
          <a:p>
            <a:r>
              <a:rPr lang="fr-FR"/>
              <a:t>Cliquez sur l'icône pour ajouter une image</a:t>
            </a:r>
          </a:p>
        </p:txBody>
      </p:sp>
      <p:sp>
        <p:nvSpPr>
          <p:cNvPr id="7" name="Titre 13">
            <a:extLst>
              <a:ext uri="{FF2B5EF4-FFF2-40B4-BE49-F238E27FC236}">
                <a16:creationId xmlns:a16="http://schemas.microsoft.com/office/drawing/2014/main" id="{86EE62EC-A1A8-E9D3-EB03-A0D110074E85}"/>
              </a:ext>
            </a:extLst>
          </p:cNvPr>
          <p:cNvSpPr>
            <a:spLocks noGrp="1"/>
          </p:cNvSpPr>
          <p:nvPr>
            <p:ph type="title" hasCustomPrompt="1"/>
          </p:nvPr>
        </p:nvSpPr>
        <p:spPr>
          <a:xfrm>
            <a:off x="573193" y="764704"/>
            <a:ext cx="10923407" cy="565944"/>
          </a:xfrm>
          <a:prstGeom prst="rect">
            <a:avLst/>
          </a:prstGeom>
        </p:spPr>
        <p:txBody>
          <a:bodyPr>
            <a:normAutofit/>
          </a:bodyPr>
          <a:lstStyle>
            <a:lvl1pPr algn="l">
              <a:defRPr sz="3200" b="1">
                <a:solidFill>
                  <a:srgbClr val="294754"/>
                </a:solidFill>
              </a:defRPr>
            </a:lvl1pPr>
          </a:lstStyle>
          <a:p>
            <a:r>
              <a:rPr lang="fr-FR"/>
              <a:t>Lorem ipsum </a:t>
            </a:r>
            <a:r>
              <a:rPr lang="fr-FR" err="1"/>
              <a:t>dolor</a:t>
            </a:r>
            <a:r>
              <a:rPr lang="fr-FR"/>
              <a:t> </a:t>
            </a:r>
            <a:r>
              <a:rPr lang="fr-FR" err="1"/>
              <a:t>sit</a:t>
            </a:r>
            <a:r>
              <a:rPr lang="fr-FR"/>
              <a:t> </a:t>
            </a:r>
            <a:r>
              <a:rPr lang="fr-FR" err="1"/>
              <a:t>amet</a:t>
            </a:r>
            <a:endParaRPr lang="fr-FR"/>
          </a:p>
        </p:txBody>
      </p:sp>
      <p:sp>
        <p:nvSpPr>
          <p:cNvPr id="8" name="Espace réservé du texte 51">
            <a:extLst>
              <a:ext uri="{FF2B5EF4-FFF2-40B4-BE49-F238E27FC236}">
                <a16:creationId xmlns:a16="http://schemas.microsoft.com/office/drawing/2014/main" id="{1DD789C7-7226-E0D7-708E-73DC81169CC5}"/>
              </a:ext>
            </a:extLst>
          </p:cNvPr>
          <p:cNvSpPr>
            <a:spLocks noGrp="1"/>
          </p:cNvSpPr>
          <p:nvPr>
            <p:ph type="body" sz="quarter" idx="22" hasCustomPrompt="1"/>
          </p:nvPr>
        </p:nvSpPr>
        <p:spPr>
          <a:xfrm>
            <a:off x="573088" y="478427"/>
            <a:ext cx="1850504" cy="149225"/>
          </a:xfrm>
        </p:spPr>
        <p:txBody>
          <a:bodyPr>
            <a:noAutofit/>
          </a:bodyPr>
          <a:lstStyle>
            <a:lvl1pPr marL="0" indent="0">
              <a:buNone/>
              <a:defRPr sz="800" b="0"/>
            </a:lvl1pPr>
          </a:lstStyle>
          <a:p>
            <a:pPr lvl="0"/>
            <a:r>
              <a:rPr lang="fr-FR"/>
              <a:t>NOM DE LA PRESENTATION</a:t>
            </a:r>
          </a:p>
        </p:txBody>
      </p:sp>
      <p:sp>
        <p:nvSpPr>
          <p:cNvPr id="14" name="Espace réservé du texte 31">
            <a:extLst>
              <a:ext uri="{FF2B5EF4-FFF2-40B4-BE49-F238E27FC236}">
                <a16:creationId xmlns:a16="http://schemas.microsoft.com/office/drawing/2014/main" id="{16687409-E597-BD92-094F-3B43355C96C6}"/>
              </a:ext>
            </a:extLst>
          </p:cNvPr>
          <p:cNvSpPr>
            <a:spLocks noGrp="1"/>
          </p:cNvSpPr>
          <p:nvPr>
            <p:ph type="body" sz="quarter" idx="25" hasCustomPrompt="1"/>
          </p:nvPr>
        </p:nvSpPr>
        <p:spPr>
          <a:xfrm>
            <a:off x="573088" y="1805493"/>
            <a:ext cx="5904656" cy="296717"/>
          </a:xfrm>
        </p:spPr>
        <p:txBody>
          <a:bodyPr anchor="t">
            <a:noAutofit/>
          </a:bodyPr>
          <a:lstStyle>
            <a:lvl1pPr marL="0" indent="0" algn="l">
              <a:buNone/>
              <a:defRPr sz="1200" b="1">
                <a:solidFill>
                  <a:srgbClr val="E94F35"/>
                </a:solidFill>
              </a:defRPr>
            </a:lvl1pPr>
            <a:lvl2pPr algn="l">
              <a:defRPr/>
            </a:lvl2pPr>
          </a:lstStyle>
          <a:p>
            <a:pPr lvl="0"/>
            <a:r>
              <a:rPr lang="en-US"/>
              <a:t>SOUS TITRE</a:t>
            </a:r>
          </a:p>
        </p:txBody>
      </p:sp>
      <p:sp>
        <p:nvSpPr>
          <p:cNvPr id="20" name="Espace réservé du texte 31">
            <a:extLst>
              <a:ext uri="{FF2B5EF4-FFF2-40B4-BE49-F238E27FC236}">
                <a16:creationId xmlns:a16="http://schemas.microsoft.com/office/drawing/2014/main" id="{C78FD648-429B-27BD-5FA3-37ABED68DC2E}"/>
              </a:ext>
            </a:extLst>
          </p:cNvPr>
          <p:cNvSpPr>
            <a:spLocks noGrp="1"/>
          </p:cNvSpPr>
          <p:nvPr>
            <p:ph type="body" sz="quarter" idx="31" hasCustomPrompt="1"/>
          </p:nvPr>
        </p:nvSpPr>
        <p:spPr>
          <a:xfrm>
            <a:off x="573088" y="4086503"/>
            <a:ext cx="5904656" cy="296717"/>
          </a:xfrm>
        </p:spPr>
        <p:txBody>
          <a:bodyPr anchor="t">
            <a:noAutofit/>
          </a:bodyPr>
          <a:lstStyle>
            <a:lvl1pPr marL="0" indent="0" algn="l">
              <a:buNone/>
              <a:defRPr sz="1200" b="1">
                <a:solidFill>
                  <a:srgbClr val="E94F35"/>
                </a:solidFill>
              </a:defRPr>
            </a:lvl1pPr>
            <a:lvl2pPr algn="l">
              <a:defRPr/>
            </a:lvl2pPr>
          </a:lstStyle>
          <a:p>
            <a:pPr lvl="0"/>
            <a:r>
              <a:rPr lang="en-US"/>
              <a:t>SOUS TITRE</a:t>
            </a:r>
          </a:p>
        </p:txBody>
      </p:sp>
      <p:sp>
        <p:nvSpPr>
          <p:cNvPr id="28" name="Espace réservé du contenu 2">
            <a:extLst>
              <a:ext uri="{FF2B5EF4-FFF2-40B4-BE49-F238E27FC236}">
                <a16:creationId xmlns:a16="http://schemas.microsoft.com/office/drawing/2014/main" id="{53E01A6B-CA79-3E11-0B6F-C358EFB645E7}"/>
              </a:ext>
            </a:extLst>
          </p:cNvPr>
          <p:cNvSpPr>
            <a:spLocks noGrp="1"/>
          </p:cNvSpPr>
          <p:nvPr>
            <p:ph idx="1"/>
          </p:nvPr>
        </p:nvSpPr>
        <p:spPr>
          <a:xfrm>
            <a:off x="569414" y="2237540"/>
            <a:ext cx="5904656" cy="171363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9" name="Espace réservé du contenu 2">
            <a:extLst>
              <a:ext uri="{FF2B5EF4-FFF2-40B4-BE49-F238E27FC236}">
                <a16:creationId xmlns:a16="http://schemas.microsoft.com/office/drawing/2014/main" id="{8D69FC05-23DE-BB8D-CC8F-D652D00BFD2C}"/>
              </a:ext>
            </a:extLst>
          </p:cNvPr>
          <p:cNvSpPr>
            <a:spLocks noGrp="1"/>
          </p:cNvSpPr>
          <p:nvPr>
            <p:ph idx="32"/>
          </p:nvPr>
        </p:nvSpPr>
        <p:spPr>
          <a:xfrm>
            <a:off x="569414" y="4518550"/>
            <a:ext cx="5904656" cy="16477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48931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1.xml"/><Relationship Id="rId21" Type="http://schemas.openxmlformats.org/officeDocument/2006/relationships/slideLayout" Target="../slideLayouts/slideLayout46.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63" Type="http://schemas.openxmlformats.org/officeDocument/2006/relationships/slideLayout" Target="../slideLayouts/slideLayout88.xml"/><Relationship Id="rId68" Type="http://schemas.openxmlformats.org/officeDocument/2006/relationships/slideLayout" Target="../slideLayouts/slideLayout93.xml"/><Relationship Id="rId84" Type="http://schemas.openxmlformats.org/officeDocument/2006/relationships/slideLayout" Target="../slideLayouts/slideLayout109.xml"/><Relationship Id="rId16" Type="http://schemas.openxmlformats.org/officeDocument/2006/relationships/slideLayout" Target="../slideLayouts/slideLayout41.xml"/><Relationship Id="rId11" Type="http://schemas.openxmlformats.org/officeDocument/2006/relationships/slideLayout" Target="../slideLayouts/slideLayout36.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74" Type="http://schemas.openxmlformats.org/officeDocument/2006/relationships/slideLayout" Target="../slideLayouts/slideLayout99.xml"/><Relationship Id="rId79" Type="http://schemas.openxmlformats.org/officeDocument/2006/relationships/slideLayout" Target="../slideLayouts/slideLayout104.xml"/><Relationship Id="rId5" Type="http://schemas.openxmlformats.org/officeDocument/2006/relationships/slideLayout" Target="../slideLayouts/slideLayout30.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64" Type="http://schemas.openxmlformats.org/officeDocument/2006/relationships/slideLayout" Target="../slideLayouts/slideLayout89.xml"/><Relationship Id="rId69" Type="http://schemas.openxmlformats.org/officeDocument/2006/relationships/slideLayout" Target="../slideLayouts/slideLayout94.xml"/><Relationship Id="rId77" Type="http://schemas.openxmlformats.org/officeDocument/2006/relationships/slideLayout" Target="../slideLayouts/slideLayout102.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72" Type="http://schemas.openxmlformats.org/officeDocument/2006/relationships/slideLayout" Target="../slideLayouts/slideLayout97.xml"/><Relationship Id="rId80" Type="http://schemas.openxmlformats.org/officeDocument/2006/relationships/slideLayout" Target="../slideLayouts/slideLayout105.xml"/><Relationship Id="rId85" Type="http://schemas.openxmlformats.org/officeDocument/2006/relationships/slideLayout" Target="../slideLayouts/slideLayout110.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slideLayout" Target="../slideLayouts/slideLayout84.xml"/><Relationship Id="rId67" Type="http://schemas.openxmlformats.org/officeDocument/2006/relationships/slideLayout" Target="../slideLayouts/slideLayout9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62" Type="http://schemas.openxmlformats.org/officeDocument/2006/relationships/slideLayout" Target="../slideLayouts/slideLayout87.xml"/><Relationship Id="rId70" Type="http://schemas.openxmlformats.org/officeDocument/2006/relationships/slideLayout" Target="../slideLayouts/slideLayout95.xml"/><Relationship Id="rId75" Type="http://schemas.openxmlformats.org/officeDocument/2006/relationships/slideLayout" Target="../slideLayouts/slideLayout100.xml"/><Relationship Id="rId83" Type="http://schemas.openxmlformats.org/officeDocument/2006/relationships/slideLayout" Target="../slideLayouts/slideLayout108.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slideLayout" Target="../slideLayouts/slideLayout90.xml"/><Relationship Id="rId73" Type="http://schemas.openxmlformats.org/officeDocument/2006/relationships/slideLayout" Target="../slideLayouts/slideLayout98.xml"/><Relationship Id="rId78" Type="http://schemas.openxmlformats.org/officeDocument/2006/relationships/slideLayout" Target="../slideLayouts/slideLayout103.xml"/><Relationship Id="rId81" Type="http://schemas.openxmlformats.org/officeDocument/2006/relationships/slideLayout" Target="../slideLayouts/slideLayout106.xml"/><Relationship Id="rId86" Type="http://schemas.openxmlformats.org/officeDocument/2006/relationships/slideLayout" Target="../slideLayouts/slideLayout111.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slideLayout" Target="../slideLayouts/slideLayout64.xml"/><Relationship Id="rId34" Type="http://schemas.openxmlformats.org/officeDocument/2006/relationships/slideLayout" Target="../slideLayouts/slideLayout59.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6" Type="http://schemas.openxmlformats.org/officeDocument/2006/relationships/slideLayout" Target="../slideLayouts/slideLayout101.xml"/><Relationship Id="rId7" Type="http://schemas.openxmlformats.org/officeDocument/2006/relationships/slideLayout" Target="../slideLayouts/slideLayout32.xml"/><Relationship Id="rId71" Type="http://schemas.openxmlformats.org/officeDocument/2006/relationships/slideLayout" Target="../slideLayouts/slideLayout96.xml"/><Relationship Id="rId2" Type="http://schemas.openxmlformats.org/officeDocument/2006/relationships/slideLayout" Target="../slideLayouts/slideLayout27.xml"/><Relationship Id="rId29" Type="http://schemas.openxmlformats.org/officeDocument/2006/relationships/slideLayout" Target="../slideLayouts/slideLayout54.xml"/><Relationship Id="rId24" Type="http://schemas.openxmlformats.org/officeDocument/2006/relationships/slideLayout" Target="../slideLayouts/slideLayout49.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66" Type="http://schemas.openxmlformats.org/officeDocument/2006/relationships/slideLayout" Target="../slideLayouts/slideLayout91.xml"/><Relationship Id="rId87" Type="http://schemas.openxmlformats.org/officeDocument/2006/relationships/theme" Target="../theme/theme2.xml"/><Relationship Id="rId61" Type="http://schemas.openxmlformats.org/officeDocument/2006/relationships/slideLayout" Target="../slideLayouts/slideLayout86.xml"/><Relationship Id="rId82"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28.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63" Type="http://schemas.openxmlformats.org/officeDocument/2006/relationships/slideLayout" Target="../slideLayouts/slideLayout174.xml"/><Relationship Id="rId84" Type="http://schemas.openxmlformats.org/officeDocument/2006/relationships/slideLayout" Target="../slideLayouts/slideLayout195.xml"/><Relationship Id="rId138" Type="http://schemas.openxmlformats.org/officeDocument/2006/relationships/slideLayout" Target="../slideLayouts/slideLayout249.xml"/><Relationship Id="rId107" Type="http://schemas.openxmlformats.org/officeDocument/2006/relationships/slideLayout" Target="../slideLayouts/slideLayout218.xml"/><Relationship Id="rId11" Type="http://schemas.openxmlformats.org/officeDocument/2006/relationships/slideLayout" Target="../slideLayouts/slideLayout122.xml"/><Relationship Id="rId32" Type="http://schemas.openxmlformats.org/officeDocument/2006/relationships/slideLayout" Target="../slideLayouts/slideLayout143.xml"/><Relationship Id="rId53" Type="http://schemas.openxmlformats.org/officeDocument/2006/relationships/slideLayout" Target="../slideLayouts/slideLayout164.xml"/><Relationship Id="rId74" Type="http://schemas.openxmlformats.org/officeDocument/2006/relationships/slideLayout" Target="../slideLayouts/slideLayout185.xml"/><Relationship Id="rId128" Type="http://schemas.openxmlformats.org/officeDocument/2006/relationships/slideLayout" Target="../slideLayouts/slideLayout239.xml"/><Relationship Id="rId5" Type="http://schemas.openxmlformats.org/officeDocument/2006/relationships/slideLayout" Target="../slideLayouts/slideLayout116.xml"/><Relationship Id="rId90" Type="http://schemas.openxmlformats.org/officeDocument/2006/relationships/slideLayout" Target="../slideLayouts/slideLayout201.xml"/><Relationship Id="rId95" Type="http://schemas.openxmlformats.org/officeDocument/2006/relationships/slideLayout" Target="../slideLayouts/slideLayout206.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64" Type="http://schemas.openxmlformats.org/officeDocument/2006/relationships/slideLayout" Target="../slideLayouts/slideLayout175.xml"/><Relationship Id="rId69" Type="http://schemas.openxmlformats.org/officeDocument/2006/relationships/slideLayout" Target="../slideLayouts/slideLayout180.xml"/><Relationship Id="rId113" Type="http://schemas.openxmlformats.org/officeDocument/2006/relationships/slideLayout" Target="../slideLayouts/slideLayout224.xml"/><Relationship Id="rId118" Type="http://schemas.openxmlformats.org/officeDocument/2006/relationships/slideLayout" Target="../slideLayouts/slideLayout229.xml"/><Relationship Id="rId134" Type="http://schemas.openxmlformats.org/officeDocument/2006/relationships/slideLayout" Target="../slideLayouts/slideLayout245.xml"/><Relationship Id="rId139" Type="http://schemas.openxmlformats.org/officeDocument/2006/relationships/slideLayout" Target="../slideLayouts/slideLayout250.xml"/><Relationship Id="rId80" Type="http://schemas.openxmlformats.org/officeDocument/2006/relationships/slideLayout" Target="../slideLayouts/slideLayout191.xml"/><Relationship Id="rId85" Type="http://schemas.openxmlformats.org/officeDocument/2006/relationships/slideLayout" Target="../slideLayouts/slideLayout196.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59" Type="http://schemas.openxmlformats.org/officeDocument/2006/relationships/slideLayout" Target="../slideLayouts/slideLayout170.xml"/><Relationship Id="rId103" Type="http://schemas.openxmlformats.org/officeDocument/2006/relationships/slideLayout" Target="../slideLayouts/slideLayout214.xml"/><Relationship Id="rId108" Type="http://schemas.openxmlformats.org/officeDocument/2006/relationships/slideLayout" Target="../slideLayouts/slideLayout219.xml"/><Relationship Id="rId124" Type="http://schemas.openxmlformats.org/officeDocument/2006/relationships/slideLayout" Target="../slideLayouts/slideLayout235.xml"/><Relationship Id="rId129" Type="http://schemas.openxmlformats.org/officeDocument/2006/relationships/slideLayout" Target="../slideLayouts/slideLayout240.xml"/><Relationship Id="rId54" Type="http://schemas.openxmlformats.org/officeDocument/2006/relationships/slideLayout" Target="../slideLayouts/slideLayout165.xml"/><Relationship Id="rId70" Type="http://schemas.openxmlformats.org/officeDocument/2006/relationships/slideLayout" Target="../slideLayouts/slideLayout181.xml"/><Relationship Id="rId75" Type="http://schemas.openxmlformats.org/officeDocument/2006/relationships/slideLayout" Target="../slideLayouts/slideLayout186.xml"/><Relationship Id="rId91" Type="http://schemas.openxmlformats.org/officeDocument/2006/relationships/slideLayout" Target="../slideLayouts/slideLayout202.xml"/><Relationship Id="rId96" Type="http://schemas.openxmlformats.org/officeDocument/2006/relationships/slideLayout" Target="../slideLayouts/slideLayout207.xml"/><Relationship Id="rId140" Type="http://schemas.openxmlformats.org/officeDocument/2006/relationships/slideLayout" Target="../slideLayouts/slideLayout251.xml"/><Relationship Id="rId145" Type="http://schemas.openxmlformats.org/officeDocument/2006/relationships/slideLayout" Target="../slideLayouts/slideLayout256.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49" Type="http://schemas.openxmlformats.org/officeDocument/2006/relationships/slideLayout" Target="../slideLayouts/slideLayout160.xml"/><Relationship Id="rId114" Type="http://schemas.openxmlformats.org/officeDocument/2006/relationships/slideLayout" Target="../slideLayouts/slideLayout225.xml"/><Relationship Id="rId119" Type="http://schemas.openxmlformats.org/officeDocument/2006/relationships/slideLayout" Target="../slideLayouts/slideLayout230.xml"/><Relationship Id="rId44" Type="http://schemas.openxmlformats.org/officeDocument/2006/relationships/slideLayout" Target="../slideLayouts/slideLayout155.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81" Type="http://schemas.openxmlformats.org/officeDocument/2006/relationships/slideLayout" Target="../slideLayouts/slideLayout192.xml"/><Relationship Id="rId86" Type="http://schemas.openxmlformats.org/officeDocument/2006/relationships/slideLayout" Target="../slideLayouts/slideLayout197.xml"/><Relationship Id="rId130" Type="http://schemas.openxmlformats.org/officeDocument/2006/relationships/slideLayout" Target="../slideLayouts/slideLayout241.xml"/><Relationship Id="rId135" Type="http://schemas.openxmlformats.org/officeDocument/2006/relationships/slideLayout" Target="../slideLayouts/slideLayout246.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109" Type="http://schemas.openxmlformats.org/officeDocument/2006/relationships/slideLayout" Target="../slideLayouts/slideLayout22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76" Type="http://schemas.openxmlformats.org/officeDocument/2006/relationships/slideLayout" Target="../slideLayouts/slideLayout187.xml"/><Relationship Id="rId97" Type="http://schemas.openxmlformats.org/officeDocument/2006/relationships/slideLayout" Target="../slideLayouts/slideLayout208.xml"/><Relationship Id="rId104" Type="http://schemas.openxmlformats.org/officeDocument/2006/relationships/slideLayout" Target="../slideLayouts/slideLayout215.xml"/><Relationship Id="rId120" Type="http://schemas.openxmlformats.org/officeDocument/2006/relationships/slideLayout" Target="../slideLayouts/slideLayout231.xml"/><Relationship Id="rId125" Type="http://schemas.openxmlformats.org/officeDocument/2006/relationships/slideLayout" Target="../slideLayouts/slideLayout236.xml"/><Relationship Id="rId141" Type="http://schemas.openxmlformats.org/officeDocument/2006/relationships/slideLayout" Target="../slideLayouts/slideLayout252.xml"/><Relationship Id="rId146" Type="http://schemas.openxmlformats.org/officeDocument/2006/relationships/slideLayout" Target="../slideLayouts/slideLayout257.xml"/><Relationship Id="rId7" Type="http://schemas.openxmlformats.org/officeDocument/2006/relationships/slideLayout" Target="../slideLayouts/slideLayout118.xml"/><Relationship Id="rId71" Type="http://schemas.openxmlformats.org/officeDocument/2006/relationships/slideLayout" Target="../slideLayouts/slideLayout182.xml"/><Relationship Id="rId92" Type="http://schemas.openxmlformats.org/officeDocument/2006/relationships/slideLayout" Target="../slideLayouts/slideLayout203.xml"/><Relationship Id="rId2" Type="http://schemas.openxmlformats.org/officeDocument/2006/relationships/slideLayout" Target="../slideLayouts/slideLayout113.xml"/><Relationship Id="rId29" Type="http://schemas.openxmlformats.org/officeDocument/2006/relationships/slideLayout" Target="../slideLayouts/slideLayout140.xml"/><Relationship Id="rId24" Type="http://schemas.openxmlformats.org/officeDocument/2006/relationships/slideLayout" Target="../slideLayouts/slideLayout135.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66" Type="http://schemas.openxmlformats.org/officeDocument/2006/relationships/slideLayout" Target="../slideLayouts/slideLayout177.xml"/><Relationship Id="rId87" Type="http://schemas.openxmlformats.org/officeDocument/2006/relationships/slideLayout" Target="../slideLayouts/slideLayout198.xml"/><Relationship Id="rId110" Type="http://schemas.openxmlformats.org/officeDocument/2006/relationships/slideLayout" Target="../slideLayouts/slideLayout221.xml"/><Relationship Id="rId115" Type="http://schemas.openxmlformats.org/officeDocument/2006/relationships/slideLayout" Target="../slideLayouts/slideLayout226.xml"/><Relationship Id="rId131" Type="http://schemas.openxmlformats.org/officeDocument/2006/relationships/slideLayout" Target="../slideLayouts/slideLayout242.xml"/><Relationship Id="rId136" Type="http://schemas.openxmlformats.org/officeDocument/2006/relationships/slideLayout" Target="../slideLayouts/slideLayout247.xml"/><Relationship Id="rId61" Type="http://schemas.openxmlformats.org/officeDocument/2006/relationships/slideLayout" Target="../slideLayouts/slideLayout172.xml"/><Relationship Id="rId82" Type="http://schemas.openxmlformats.org/officeDocument/2006/relationships/slideLayout" Target="../slideLayouts/slideLayout193.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56" Type="http://schemas.openxmlformats.org/officeDocument/2006/relationships/slideLayout" Target="../slideLayouts/slideLayout167.xml"/><Relationship Id="rId77" Type="http://schemas.openxmlformats.org/officeDocument/2006/relationships/slideLayout" Target="../slideLayouts/slideLayout188.xml"/><Relationship Id="rId100" Type="http://schemas.openxmlformats.org/officeDocument/2006/relationships/slideLayout" Target="../slideLayouts/slideLayout211.xml"/><Relationship Id="rId105" Type="http://schemas.openxmlformats.org/officeDocument/2006/relationships/slideLayout" Target="../slideLayouts/slideLayout216.xml"/><Relationship Id="rId126" Type="http://schemas.openxmlformats.org/officeDocument/2006/relationships/slideLayout" Target="../slideLayouts/slideLayout237.xml"/><Relationship Id="rId147" Type="http://schemas.openxmlformats.org/officeDocument/2006/relationships/slideLayout" Target="../slideLayouts/slideLayout258.xml"/><Relationship Id="rId8" Type="http://schemas.openxmlformats.org/officeDocument/2006/relationships/slideLayout" Target="../slideLayouts/slideLayout119.xml"/><Relationship Id="rId51" Type="http://schemas.openxmlformats.org/officeDocument/2006/relationships/slideLayout" Target="../slideLayouts/slideLayout162.xml"/><Relationship Id="rId72" Type="http://schemas.openxmlformats.org/officeDocument/2006/relationships/slideLayout" Target="../slideLayouts/slideLayout183.xml"/><Relationship Id="rId93" Type="http://schemas.openxmlformats.org/officeDocument/2006/relationships/slideLayout" Target="../slideLayouts/slideLayout204.xml"/><Relationship Id="rId98" Type="http://schemas.openxmlformats.org/officeDocument/2006/relationships/slideLayout" Target="../slideLayouts/slideLayout209.xml"/><Relationship Id="rId121" Type="http://schemas.openxmlformats.org/officeDocument/2006/relationships/slideLayout" Target="../slideLayouts/slideLayout232.xml"/><Relationship Id="rId142" Type="http://schemas.openxmlformats.org/officeDocument/2006/relationships/slideLayout" Target="../slideLayouts/slideLayout253.xml"/><Relationship Id="rId3" Type="http://schemas.openxmlformats.org/officeDocument/2006/relationships/slideLayout" Target="../slideLayouts/slideLayout114.xml"/><Relationship Id="rId25" Type="http://schemas.openxmlformats.org/officeDocument/2006/relationships/slideLayout" Target="../slideLayouts/slideLayout136.xml"/><Relationship Id="rId46" Type="http://schemas.openxmlformats.org/officeDocument/2006/relationships/slideLayout" Target="../slideLayouts/slideLayout157.xml"/><Relationship Id="rId67" Type="http://schemas.openxmlformats.org/officeDocument/2006/relationships/slideLayout" Target="../slideLayouts/slideLayout178.xml"/><Relationship Id="rId116" Type="http://schemas.openxmlformats.org/officeDocument/2006/relationships/slideLayout" Target="../slideLayouts/slideLayout227.xml"/><Relationship Id="rId137" Type="http://schemas.openxmlformats.org/officeDocument/2006/relationships/slideLayout" Target="../slideLayouts/slideLayout248.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62" Type="http://schemas.openxmlformats.org/officeDocument/2006/relationships/slideLayout" Target="../slideLayouts/slideLayout173.xml"/><Relationship Id="rId83" Type="http://schemas.openxmlformats.org/officeDocument/2006/relationships/slideLayout" Target="../slideLayouts/slideLayout194.xml"/><Relationship Id="rId88" Type="http://schemas.openxmlformats.org/officeDocument/2006/relationships/slideLayout" Target="../slideLayouts/slideLayout199.xml"/><Relationship Id="rId111" Type="http://schemas.openxmlformats.org/officeDocument/2006/relationships/slideLayout" Target="../slideLayouts/slideLayout222.xml"/><Relationship Id="rId132" Type="http://schemas.openxmlformats.org/officeDocument/2006/relationships/slideLayout" Target="../slideLayouts/slideLayout243.xml"/><Relationship Id="rId15" Type="http://schemas.openxmlformats.org/officeDocument/2006/relationships/slideLayout" Target="../slideLayouts/slideLayout126.xml"/><Relationship Id="rId36" Type="http://schemas.openxmlformats.org/officeDocument/2006/relationships/slideLayout" Target="../slideLayouts/slideLayout147.xml"/><Relationship Id="rId57" Type="http://schemas.openxmlformats.org/officeDocument/2006/relationships/slideLayout" Target="../slideLayouts/slideLayout168.xml"/><Relationship Id="rId106" Type="http://schemas.openxmlformats.org/officeDocument/2006/relationships/slideLayout" Target="../slideLayouts/slideLayout217.xml"/><Relationship Id="rId127" Type="http://schemas.openxmlformats.org/officeDocument/2006/relationships/slideLayout" Target="../slideLayouts/slideLayout23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52" Type="http://schemas.openxmlformats.org/officeDocument/2006/relationships/slideLayout" Target="../slideLayouts/slideLayout163.xml"/><Relationship Id="rId73" Type="http://schemas.openxmlformats.org/officeDocument/2006/relationships/slideLayout" Target="../slideLayouts/slideLayout184.xml"/><Relationship Id="rId78" Type="http://schemas.openxmlformats.org/officeDocument/2006/relationships/slideLayout" Target="../slideLayouts/slideLayout189.xml"/><Relationship Id="rId94" Type="http://schemas.openxmlformats.org/officeDocument/2006/relationships/slideLayout" Target="../slideLayouts/slideLayout205.xml"/><Relationship Id="rId99" Type="http://schemas.openxmlformats.org/officeDocument/2006/relationships/slideLayout" Target="../slideLayouts/slideLayout210.xml"/><Relationship Id="rId101" Type="http://schemas.openxmlformats.org/officeDocument/2006/relationships/slideLayout" Target="../slideLayouts/slideLayout212.xml"/><Relationship Id="rId122" Type="http://schemas.openxmlformats.org/officeDocument/2006/relationships/slideLayout" Target="../slideLayouts/slideLayout233.xml"/><Relationship Id="rId143" Type="http://schemas.openxmlformats.org/officeDocument/2006/relationships/slideLayout" Target="../slideLayouts/slideLayout254.xml"/><Relationship Id="rId148" Type="http://schemas.openxmlformats.org/officeDocument/2006/relationships/theme" Target="../theme/theme3.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26" Type="http://schemas.openxmlformats.org/officeDocument/2006/relationships/slideLayout" Target="../slideLayouts/slideLayout137.xml"/><Relationship Id="rId47" Type="http://schemas.openxmlformats.org/officeDocument/2006/relationships/slideLayout" Target="../slideLayouts/slideLayout158.xml"/><Relationship Id="rId68" Type="http://schemas.openxmlformats.org/officeDocument/2006/relationships/slideLayout" Target="../slideLayouts/slideLayout179.xml"/><Relationship Id="rId89" Type="http://schemas.openxmlformats.org/officeDocument/2006/relationships/slideLayout" Target="../slideLayouts/slideLayout200.xml"/><Relationship Id="rId112" Type="http://schemas.openxmlformats.org/officeDocument/2006/relationships/slideLayout" Target="../slideLayouts/slideLayout223.xml"/><Relationship Id="rId133" Type="http://schemas.openxmlformats.org/officeDocument/2006/relationships/slideLayout" Target="../slideLayouts/slideLayout244.xml"/><Relationship Id="rId16" Type="http://schemas.openxmlformats.org/officeDocument/2006/relationships/slideLayout" Target="../slideLayouts/slideLayout127.xml"/><Relationship Id="rId37" Type="http://schemas.openxmlformats.org/officeDocument/2006/relationships/slideLayout" Target="../slideLayouts/slideLayout148.xml"/><Relationship Id="rId58" Type="http://schemas.openxmlformats.org/officeDocument/2006/relationships/slideLayout" Target="../slideLayouts/slideLayout169.xml"/><Relationship Id="rId79" Type="http://schemas.openxmlformats.org/officeDocument/2006/relationships/slideLayout" Target="../slideLayouts/slideLayout190.xml"/><Relationship Id="rId102" Type="http://schemas.openxmlformats.org/officeDocument/2006/relationships/slideLayout" Target="../slideLayouts/slideLayout213.xml"/><Relationship Id="rId123" Type="http://schemas.openxmlformats.org/officeDocument/2006/relationships/slideLayout" Target="../slideLayouts/slideLayout234.xml"/><Relationship Id="rId144" Type="http://schemas.openxmlformats.org/officeDocument/2006/relationships/slideLayout" Target="../slideLayouts/slideLayout2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9D6BBF-26E4-F5C8-0F35-0D6AA8EEF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8DDFD75-7489-FE31-EE7E-804B6CB9CD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54DAC38-2D83-64F6-7C76-29F2C3523D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fr-FR"/>
              <a:t>26/05/2025</a:t>
            </a:r>
          </a:p>
        </p:txBody>
      </p:sp>
      <p:sp>
        <p:nvSpPr>
          <p:cNvPr id="5" name="Espace réservé du pied de page 4">
            <a:extLst>
              <a:ext uri="{FF2B5EF4-FFF2-40B4-BE49-F238E27FC236}">
                <a16:creationId xmlns:a16="http://schemas.microsoft.com/office/drawing/2014/main" id="{EB166091-6E05-5353-B574-8A6E57164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r-FR"/>
              <a:t>Réseau vélo et marche</a:t>
            </a:r>
          </a:p>
        </p:txBody>
      </p:sp>
      <p:sp>
        <p:nvSpPr>
          <p:cNvPr id="6" name="Espace réservé du numéro de diapositive 5">
            <a:extLst>
              <a:ext uri="{FF2B5EF4-FFF2-40B4-BE49-F238E27FC236}">
                <a16:creationId xmlns:a16="http://schemas.microsoft.com/office/drawing/2014/main" id="{702A599D-074E-DB95-61FA-0CD83B4EE8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F892FA-4010-4893-9FE7-58C380060CDA}" type="slidenum">
              <a:rPr lang="fr-FR" smtClean="0"/>
              <a:t>‹N°›</a:t>
            </a:fld>
            <a:endParaRPr lang="fr-FR"/>
          </a:p>
        </p:txBody>
      </p:sp>
    </p:spTree>
    <p:extLst>
      <p:ext uri="{BB962C8B-B14F-4D97-AF65-F5344CB8AC3E}">
        <p14:creationId xmlns:p14="http://schemas.microsoft.com/office/powerpoint/2010/main" val="773414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6" r:id="rId14"/>
    <p:sldLayoutId id="2147483667" r:id="rId15"/>
    <p:sldLayoutId id="2147483670" r:id="rId16"/>
    <p:sldLayoutId id="2147483671" r:id="rId17"/>
    <p:sldLayoutId id="2147483672" r:id="rId18"/>
    <p:sldLayoutId id="2147483673" r:id="rId19"/>
    <p:sldLayoutId id="2147483674" r:id="rId20"/>
    <p:sldLayoutId id="2147483764" r:id="rId21"/>
    <p:sldLayoutId id="2147483913" r:id="rId22"/>
    <p:sldLayoutId id="2147483914" r:id="rId23"/>
    <p:sldLayoutId id="2147483915" r:id="rId24"/>
    <p:sldLayoutId id="2147483916" r:id="rId2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3E9AA-393C-13D2-971C-9BF336522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D"/>
          </a:p>
        </p:txBody>
      </p:sp>
      <p:sp>
        <p:nvSpPr>
          <p:cNvPr id="4" name="Date Placeholder 3">
            <a:extLst>
              <a:ext uri="{FF2B5EF4-FFF2-40B4-BE49-F238E27FC236}">
                <a16:creationId xmlns:a16="http://schemas.microsoft.com/office/drawing/2014/main" id="{0008EE06-1476-E3B8-2505-B98B5AE8E0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26/05/2025</a:t>
            </a:r>
          </a:p>
        </p:txBody>
      </p:sp>
      <p:sp>
        <p:nvSpPr>
          <p:cNvPr id="6" name="Slide Number Placeholder 5">
            <a:extLst>
              <a:ext uri="{FF2B5EF4-FFF2-40B4-BE49-F238E27FC236}">
                <a16:creationId xmlns:a16="http://schemas.microsoft.com/office/drawing/2014/main" id="{EB86F814-17F6-A4A1-6E5B-07A140B3A2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fr-FR" smtClean="0"/>
              <a:t>‹N°›</a:t>
            </a:fld>
            <a:endParaRPr lang="fr-FR"/>
          </a:p>
        </p:txBody>
      </p:sp>
      <p:sp>
        <p:nvSpPr>
          <p:cNvPr id="7" name="Espace réservé du titre 6">
            <a:extLst>
              <a:ext uri="{FF2B5EF4-FFF2-40B4-BE49-F238E27FC236}">
                <a16:creationId xmlns:a16="http://schemas.microsoft.com/office/drawing/2014/main" id="{EBAC06B1-14B0-293E-88F4-3FC9343DE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r>
              <a:rPr lang="en-US"/>
              <a:t>Click to edit Master text styles</a:t>
            </a:r>
          </a:p>
        </p:txBody>
      </p:sp>
    </p:spTree>
    <p:extLst>
      <p:ext uri="{BB962C8B-B14F-4D97-AF65-F5344CB8AC3E}">
        <p14:creationId xmlns:p14="http://schemas.microsoft.com/office/powerpoint/2010/main" val="3689766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2" r:id="rId75"/>
    <p:sldLayoutId id="2147483753" r:id="rId76"/>
    <p:sldLayoutId id="2147483754" r:id="rId77"/>
    <p:sldLayoutId id="2147483755" r:id="rId78"/>
    <p:sldLayoutId id="2147483756" r:id="rId79"/>
    <p:sldLayoutId id="2147483757" r:id="rId80"/>
    <p:sldLayoutId id="2147483758" r:id="rId81"/>
    <p:sldLayoutId id="2147483759" r:id="rId82"/>
    <p:sldLayoutId id="2147483760" r:id="rId83"/>
    <p:sldLayoutId id="2147483761" r:id="rId84"/>
    <p:sldLayoutId id="2147483762" r:id="rId85"/>
    <p:sldLayoutId id="2147483763" r:id="rId86"/>
  </p:sldLayoutIdLst>
  <p:hf hdr="0"/>
  <p:txStyles>
    <p:titleStyle>
      <a:lvl1pPr algn="l" defTabSz="914400" rtl="0" eaLnBrk="1" latinLnBrk="0" hangingPunct="1">
        <a:lnSpc>
          <a:spcPct val="90000"/>
        </a:lnSpc>
        <a:spcBef>
          <a:spcPct val="0"/>
        </a:spcBef>
        <a:buNone/>
        <a:defRPr sz="4800" b="1" kern="1200">
          <a:solidFill>
            <a:srgbClr val="E94F35"/>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294754"/>
          </a:solidFill>
          <a:latin typeface="Trebuchet MS" panose="020B070302020209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Trebuchet MS" panose="020B070302020209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Trebuchet MS" panose="020B070302020209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Trebuchet MS" panose="020B070302020209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Trebuchet MS" panose="020B070302020209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3E9AA-393C-13D2-971C-9BF336522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D"/>
          </a:p>
        </p:txBody>
      </p:sp>
      <p:sp>
        <p:nvSpPr>
          <p:cNvPr id="4" name="Date Placeholder 3">
            <a:extLst>
              <a:ext uri="{FF2B5EF4-FFF2-40B4-BE49-F238E27FC236}">
                <a16:creationId xmlns:a16="http://schemas.microsoft.com/office/drawing/2014/main" id="{0008EE06-1476-E3B8-2505-B98B5AE8E0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EB86F814-17F6-A4A1-6E5B-07A140B3A2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5B012-3534-47C2-884E-A4289FA611DB}" type="slidenum">
              <a:rPr lang="en-ID" smtClean="0"/>
              <a:t>‹N°›</a:t>
            </a:fld>
            <a:endParaRPr lang="en-ID"/>
          </a:p>
        </p:txBody>
      </p:sp>
      <p:sp>
        <p:nvSpPr>
          <p:cNvPr id="7" name="Espace réservé du titre 6">
            <a:extLst>
              <a:ext uri="{FF2B5EF4-FFF2-40B4-BE49-F238E27FC236}">
                <a16:creationId xmlns:a16="http://schemas.microsoft.com/office/drawing/2014/main" id="{EBAC06B1-14B0-293E-88F4-3FC9343DE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r>
              <a:rPr lang="en-US"/>
              <a:t>Click to edit Master text styles</a:t>
            </a:r>
          </a:p>
        </p:txBody>
      </p:sp>
    </p:spTree>
    <p:extLst>
      <p:ext uri="{BB962C8B-B14F-4D97-AF65-F5344CB8AC3E}">
        <p14:creationId xmlns:p14="http://schemas.microsoft.com/office/powerpoint/2010/main" val="241789984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 id="2147483830" r:id="rId65"/>
    <p:sldLayoutId id="2147483831" r:id="rId66"/>
    <p:sldLayoutId id="2147483832" r:id="rId67"/>
    <p:sldLayoutId id="2147483833" r:id="rId68"/>
    <p:sldLayoutId id="2147483834" r:id="rId69"/>
    <p:sldLayoutId id="2147483835" r:id="rId70"/>
    <p:sldLayoutId id="2147483836" r:id="rId71"/>
    <p:sldLayoutId id="2147483837" r:id="rId72"/>
    <p:sldLayoutId id="2147483838" r:id="rId73"/>
    <p:sldLayoutId id="2147483839" r:id="rId74"/>
    <p:sldLayoutId id="2147483840" r:id="rId75"/>
    <p:sldLayoutId id="2147483841" r:id="rId76"/>
    <p:sldLayoutId id="2147483842" r:id="rId77"/>
    <p:sldLayoutId id="2147483843" r:id="rId78"/>
    <p:sldLayoutId id="2147483844" r:id="rId79"/>
    <p:sldLayoutId id="2147483845" r:id="rId80"/>
    <p:sldLayoutId id="2147483846" r:id="rId81"/>
    <p:sldLayoutId id="2147483847" r:id="rId82"/>
    <p:sldLayoutId id="2147483848" r:id="rId83"/>
    <p:sldLayoutId id="2147483849" r:id="rId84"/>
    <p:sldLayoutId id="2147483850" r:id="rId85"/>
    <p:sldLayoutId id="2147483851" r:id="rId86"/>
    <p:sldLayoutId id="2147483852" r:id="rId87"/>
    <p:sldLayoutId id="2147483853" r:id="rId88"/>
    <p:sldLayoutId id="2147483854" r:id="rId89"/>
    <p:sldLayoutId id="2147483855" r:id="rId90"/>
    <p:sldLayoutId id="2147483856" r:id="rId91"/>
    <p:sldLayoutId id="2147483857" r:id="rId92"/>
    <p:sldLayoutId id="2147483858" r:id="rId93"/>
    <p:sldLayoutId id="2147483859" r:id="rId94"/>
    <p:sldLayoutId id="2147483860" r:id="rId95"/>
    <p:sldLayoutId id="2147483861" r:id="rId96"/>
    <p:sldLayoutId id="2147483862" r:id="rId97"/>
    <p:sldLayoutId id="2147483863" r:id="rId98"/>
    <p:sldLayoutId id="2147483864" r:id="rId99"/>
    <p:sldLayoutId id="2147483865" r:id="rId100"/>
    <p:sldLayoutId id="2147483866" r:id="rId101"/>
    <p:sldLayoutId id="2147483867" r:id="rId102"/>
    <p:sldLayoutId id="2147483868" r:id="rId103"/>
    <p:sldLayoutId id="2147483869" r:id="rId104"/>
    <p:sldLayoutId id="2147483870" r:id="rId105"/>
    <p:sldLayoutId id="2147483871" r:id="rId106"/>
    <p:sldLayoutId id="2147483872" r:id="rId107"/>
    <p:sldLayoutId id="2147483873" r:id="rId108"/>
    <p:sldLayoutId id="2147483874" r:id="rId109"/>
    <p:sldLayoutId id="2147483875" r:id="rId110"/>
    <p:sldLayoutId id="2147483876" r:id="rId111"/>
    <p:sldLayoutId id="2147483877" r:id="rId112"/>
    <p:sldLayoutId id="2147483878" r:id="rId113"/>
    <p:sldLayoutId id="2147483879" r:id="rId114"/>
    <p:sldLayoutId id="2147483880" r:id="rId115"/>
    <p:sldLayoutId id="2147483881" r:id="rId116"/>
    <p:sldLayoutId id="2147483882" r:id="rId117"/>
    <p:sldLayoutId id="2147483883" r:id="rId118"/>
    <p:sldLayoutId id="2147483884" r:id="rId119"/>
    <p:sldLayoutId id="2147483885" r:id="rId120"/>
    <p:sldLayoutId id="2147483886" r:id="rId121"/>
    <p:sldLayoutId id="2147483887" r:id="rId122"/>
    <p:sldLayoutId id="2147483888" r:id="rId123"/>
    <p:sldLayoutId id="2147483889" r:id="rId124"/>
    <p:sldLayoutId id="2147483890" r:id="rId125"/>
    <p:sldLayoutId id="2147483891" r:id="rId126"/>
    <p:sldLayoutId id="2147483892" r:id="rId127"/>
    <p:sldLayoutId id="2147483893" r:id="rId128"/>
    <p:sldLayoutId id="2147483894" r:id="rId129"/>
    <p:sldLayoutId id="2147483895" r:id="rId130"/>
    <p:sldLayoutId id="2147483896" r:id="rId131"/>
    <p:sldLayoutId id="2147483897" r:id="rId132"/>
    <p:sldLayoutId id="2147483898" r:id="rId133"/>
    <p:sldLayoutId id="2147483899" r:id="rId134"/>
    <p:sldLayoutId id="2147483900" r:id="rId135"/>
    <p:sldLayoutId id="2147483901" r:id="rId136"/>
    <p:sldLayoutId id="2147483902" r:id="rId137"/>
    <p:sldLayoutId id="2147483903" r:id="rId138"/>
    <p:sldLayoutId id="2147483904" r:id="rId139"/>
    <p:sldLayoutId id="2147483905" r:id="rId140"/>
    <p:sldLayoutId id="2147483906" r:id="rId141"/>
    <p:sldLayoutId id="2147483907" r:id="rId142"/>
    <p:sldLayoutId id="2147483908" r:id="rId143"/>
    <p:sldLayoutId id="2147483909" r:id="rId144"/>
    <p:sldLayoutId id="2147483910" r:id="rId145"/>
    <p:sldLayoutId id="2147483911" r:id="rId146"/>
    <p:sldLayoutId id="2147483912" r:id="rId147"/>
  </p:sldLayoutIdLst>
  <p:hf hdr="0" ftr="0" dt="0"/>
  <p:txStyles>
    <p:titleStyle>
      <a:lvl1pPr algn="l" defTabSz="914400" rtl="0" eaLnBrk="1" latinLnBrk="0" hangingPunct="1">
        <a:lnSpc>
          <a:spcPct val="90000"/>
        </a:lnSpc>
        <a:spcBef>
          <a:spcPct val="0"/>
        </a:spcBef>
        <a:buNone/>
        <a:defRPr sz="4800" b="1" kern="1200">
          <a:solidFill>
            <a:srgbClr val="E94F35"/>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294754"/>
          </a:solidFill>
          <a:latin typeface="Trebuchet MS" panose="020B070302020209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Trebuchet MS" panose="020B070302020209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Trebuchet MS" panose="020B070302020209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Trebuchet MS" panose="020B070302020209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Trebuchet MS" panose="020B070302020209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xml"/><Relationship Id="rId6" Type="http://schemas.openxmlformats.org/officeDocument/2006/relationships/image" Target="../media/image68.jpe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erema.f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9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hyperlink" Target="https://www.anru.fr/sites/default/files/media/downloads/2025-guide-espace_publics_complet_bat_web_planche.pdf" TargetMode="External"/><Relationship Id="rId3" Type="http://schemas.openxmlformats.org/officeDocument/2006/relationships/image" Target="../media/image1.png"/><Relationship Id="rId7"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93.jpeg"/><Relationship Id="rId5" Type="http://schemas.openxmlformats.org/officeDocument/2006/relationships/hyperlink" Target="https://www.reseau-velo-marche.org/ressources/guide-qpv" TargetMode="External"/><Relationship Id="rId10" Type="http://schemas.openxmlformats.org/officeDocument/2006/relationships/image" Target="../media/image95.jpeg"/><Relationship Id="rId4" Type="http://schemas.openxmlformats.org/officeDocument/2006/relationships/image" Target="../media/image2.png"/><Relationship Id="rId9" Type="http://schemas.openxmlformats.org/officeDocument/2006/relationships/hyperlink" Target="https://www.velo-territoires.org/wp-content/uploads/2025/06/Dossier-du-Reseau-velo-et-marche-Les-mobilites-actives-une-medecine-douce.pdf"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www.irev.fr/sites/default/files/atoms/files/cnv_avis_bienetre_qpv_octobre2024.pdf" TargetMode="External"/><Relationship Id="rId3" Type="http://schemas.openxmlformats.org/officeDocument/2006/relationships/image" Target="../media/image2.png"/><Relationship Id="rId7" Type="http://schemas.openxmlformats.org/officeDocument/2006/relationships/hyperlink" Target="https://institut-terram.org/wp-content/uploads/2025/04/IT_ETUDE-00012_MSM_FR_2025-04-28_w.pdf" TargetMode="External"/><Relationship Id="rId12" Type="http://schemas.openxmlformats.org/officeDocument/2006/relationships/image" Target="../media/image99.jpeg"/><Relationship Id="rId2" Type="http://schemas.openxmlformats.org/officeDocument/2006/relationships/notesSlide" Target="../notesSlides/notesSlide35.xml"/><Relationship Id="rId16" Type="http://schemas.openxmlformats.org/officeDocument/2006/relationships/image" Target="../media/image101.png"/><Relationship Id="rId1" Type="http://schemas.openxmlformats.org/officeDocument/2006/relationships/slideLayout" Target="../slideLayouts/slideLayout16.xml"/><Relationship Id="rId6" Type="http://schemas.openxmlformats.org/officeDocument/2006/relationships/image" Target="../media/image96.png"/><Relationship Id="rId11" Type="http://schemas.openxmlformats.org/officeDocument/2006/relationships/hyperlink" Target="https://www.velo-territoires.org/actualite/2025/06/12/suppression-des-zfe-un-recul-pour-la-transition-ecologique-la-sante-publique-et-les-mobilites/" TargetMode="External"/><Relationship Id="rId5" Type="http://schemas.openxmlformats.org/officeDocument/2006/relationships/hyperlink" Target="https://www.onpv.fr/uploads/media_items/onpv-rapport-2020.original.pdf" TargetMode="External"/><Relationship Id="rId15" Type="http://schemas.openxmlformats.org/officeDocument/2006/relationships/hyperlink" Target="file:///\\Users\macbook\Downloads\t-l-charger-le-guide-sant-mentale-et-activit-physique-46870.pdf" TargetMode="External"/><Relationship Id="rId10" Type="http://schemas.openxmlformats.org/officeDocument/2006/relationships/image" Target="../media/image98.png"/><Relationship Id="rId4" Type="http://schemas.openxmlformats.org/officeDocument/2006/relationships/image" Target="../media/image1.png"/><Relationship Id="rId9" Type="http://schemas.openxmlformats.org/officeDocument/2006/relationships/hyperlink" Target="https://onaps.fr/wp-content/uploads/2025/04/Bulletin-Debout-linfo-n%C2%B012.pdf" TargetMode="External"/><Relationship Id="rId14" Type="http://schemas.openxmlformats.org/officeDocument/2006/relationships/image" Target="../media/image100.png"/></Relationships>
</file>

<file path=ppt/slides/_rels/slide46.xml.rels><?xml version="1.0" encoding="UTF-8" standalone="yes"?>
<Relationships xmlns="http://schemas.openxmlformats.org/package/2006/relationships"><Relationship Id="rId8" Type="http://schemas.openxmlformats.org/officeDocument/2006/relationships/hyperlink" Target="https://event.avelo.ademe.fr/caen" TargetMode="External"/><Relationship Id="rId13" Type="http://schemas.openxmlformats.org/officeDocument/2006/relationships/hyperlink" Target="https://5yr94.r.ah.d.sendibm5.com/mk/cl/f/sh/7nVU1aA2nfyFinhdkUW5Hzq0nJDZajb/00X9VZ2hKMNf" TargetMode="External"/><Relationship Id="rId3" Type="http://schemas.openxmlformats.org/officeDocument/2006/relationships/hyperlink" Target="https://5yr94.r.ah.d.sendibm5.com/mk/cl/f/sh/7nVU1aA2ng5nEZ0fEN5nWGrBdNNjonb/zPkKEFZDpPgh" TargetMode="External"/><Relationship Id="rId7" Type="http://schemas.openxmlformats.org/officeDocument/2006/relationships/hyperlink" Target="https://5yr94.r.ah.d.sendibm5.com/mk/cl/f/sh/7nVU1aA2nfsakEBiomojAusaIDjDMu3/EBm8iMP3rFRc" TargetMode="External"/><Relationship Id="rId12" Type="http://schemas.openxmlformats.org/officeDocument/2006/relationships/hyperlink" Target="https://5yr94.r.ah.d.sendibm5.com/mk/cl/f/sh/7nVU1aA2nfwMjHCKlvHdFdWCcwimqn5/nJVUSrcksrfw" TargetMode="External"/><Relationship Id="rId2" Type="http://schemas.openxmlformats.org/officeDocument/2006/relationships/image" Target="../media/image1.png"/><Relationship Id="rId1" Type="http://schemas.openxmlformats.org/officeDocument/2006/relationships/slideLayout" Target="../slideLayouts/slideLayout257.xml"/><Relationship Id="rId6" Type="http://schemas.openxmlformats.org/officeDocument/2006/relationships/hyperlink" Target="https://5yr94.r.ah.d.sendibm5.com/mk/cl/f/sh/7nVU1aA2ng9ZDc1HBVYhazUny6NJIgd/pjVJztEvvYmv" TargetMode="External"/><Relationship Id="rId11" Type="http://schemas.openxmlformats.org/officeDocument/2006/relationships/hyperlink" Target="https://www.helloasso.com/associations/ffrandonnee-federation-francaise-de-la-randonnee-pedestre/evenements/3eme-rencontres-nationales-de-la-marche-en-ville" TargetMode="External"/><Relationship Id="rId5" Type="http://schemas.openxmlformats.org/officeDocument/2006/relationships/hyperlink" Target="https://forms.office.com/pages/responsepage.aspx?id=aSenmA-V3k28FI7m-X7CSSPS_-xMxF1Nnl5XNvsOoY5UMlBYUEoyRk04S1Y1VzNZVzc3V0hNRkJKWi4u&amp;route=shorturl" TargetMode="External"/><Relationship Id="rId15" Type="http://schemas.openxmlformats.org/officeDocument/2006/relationships/hyperlink" Target="https://www.velo-territoires.org/evenements/" TargetMode="External"/><Relationship Id="rId10" Type="http://schemas.openxmlformats.org/officeDocument/2006/relationships/hyperlink" Target="https://5yr94.r.ah.d.sendibm5.com/mk/cl/f/sh/7nVU1aA2ng08iKCwj3kXKM9oxfiMKg7/FiYbqrxwzElg" TargetMode="External"/><Relationship Id="rId4" Type="http://schemas.openxmlformats.org/officeDocument/2006/relationships/hyperlink" Target="https://5yr94.r.ah.d.sendibm5.com/mk/cl/f/sh/7nVU1aA2ng7gE5VyCwKFYdAznjsWYk7/hEOlAq9xvfZJ" TargetMode="External"/><Relationship Id="rId9" Type="http://schemas.openxmlformats.org/officeDocument/2006/relationships/hyperlink" Target="https://event.avelo.ademe.fr/formulaireCaen" TargetMode="External"/><Relationship Id="rId14" Type="http://schemas.openxmlformats.org/officeDocument/2006/relationships/image" Target="../media/image6.png"/></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hyperlink" Target="https://velodatamap.velo-territoires.org/vmap/" TargetMode="External"/><Relationship Id="rId13" Type="http://schemas.openxmlformats.org/officeDocument/2006/relationships/image" Target="../media/image40.jpeg"/><Relationship Id="rId3" Type="http://schemas.openxmlformats.org/officeDocument/2006/relationships/image" Target="../media/image34.png"/><Relationship Id="rId7" Type="http://schemas.openxmlformats.org/officeDocument/2006/relationships/hyperlink" Target="https://data.eco-counter.com/ParcPublic/?id=891" TargetMode="External"/><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11.xml"/><Relationship Id="rId6" Type="http://schemas.openxmlformats.org/officeDocument/2006/relationships/hyperlink" Target="https://villes-cyclables.org/ressources/la-plateforme-des-couts/a-propos" TargetMode="External"/><Relationship Id="rId11" Type="http://schemas.openxmlformats.org/officeDocument/2006/relationships/image" Target="../media/image38.png"/><Relationship Id="rId5" Type="http://schemas.openxmlformats.org/officeDocument/2006/relationships/image" Target="../media/image36.svg"/><Relationship Id="rId1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hyperlink" Target="https://www.velo-territoires.org/observatoires/donnees-velo/atlas-regionaux/" TargetMode="External"/><Relationship Id="rId1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B0D31-E249-B169-0BB3-F141DCC6395F}"/>
              </a:ext>
            </a:extLst>
          </p:cNvPr>
          <p:cNvSpPr>
            <a:spLocks noGrp="1"/>
          </p:cNvSpPr>
          <p:nvPr>
            <p:ph type="title"/>
          </p:nvPr>
        </p:nvSpPr>
        <p:spPr>
          <a:xfrm>
            <a:off x="784138" y="675057"/>
            <a:ext cx="10623724" cy="565944"/>
          </a:xfrm>
        </p:spPr>
        <p:txBody>
          <a:bodyPr>
            <a:normAutofit/>
          </a:bodyPr>
          <a:lstStyle/>
          <a:p>
            <a:r>
              <a:rPr lang="fr-FR">
                <a:latin typeface="Trebuchet MS" panose="020B0603020202020204" pitchFamily="34" charset="0"/>
              </a:rPr>
              <a:t>Le webinaire commence dans quelques instants...</a:t>
            </a:r>
          </a:p>
        </p:txBody>
      </p:sp>
      <p:sp>
        <p:nvSpPr>
          <p:cNvPr id="18" name="ZoneTexte 17">
            <a:extLst>
              <a:ext uri="{FF2B5EF4-FFF2-40B4-BE49-F238E27FC236}">
                <a16:creationId xmlns:a16="http://schemas.microsoft.com/office/drawing/2014/main" id="{E3A6908E-7408-2EAA-1E34-98B85871BA16}"/>
              </a:ext>
            </a:extLst>
          </p:cNvPr>
          <p:cNvSpPr txBox="1"/>
          <p:nvPr/>
        </p:nvSpPr>
        <p:spPr>
          <a:xfrm>
            <a:off x="1695234" y="1550906"/>
            <a:ext cx="9371658" cy="4632037"/>
          </a:xfrm>
          <a:prstGeom prst="rect">
            <a:avLst/>
          </a:prstGeom>
          <a:noFill/>
        </p:spPr>
        <p:txBody>
          <a:bodyPr wrap="square" rtlCol="0">
            <a:spAutoFit/>
          </a:bodyPr>
          <a:lstStyle/>
          <a:p>
            <a:pPr>
              <a:spcAft>
                <a:spcPts val="5400"/>
              </a:spcAft>
            </a:pPr>
            <a:r>
              <a:rPr lang="fr-FR" sz="2000" b="1">
                <a:solidFill>
                  <a:srgbClr val="35515D"/>
                </a:solidFill>
                <a:latin typeface="Poppins" pitchFamily="2" charset="77"/>
                <a:cs typeface="Poppins" pitchFamily="2" charset="77"/>
              </a:rPr>
              <a:t>Micro : </a:t>
            </a:r>
            <a:r>
              <a:rPr lang="fr-FR" sz="2000">
                <a:solidFill>
                  <a:srgbClr val="35515D"/>
                </a:solidFill>
                <a:latin typeface="Poppins" pitchFamily="2" charset="77"/>
                <a:cs typeface="Poppins" pitchFamily="2" charset="77"/>
              </a:rPr>
              <a:t>pensez à couper votre micro</a:t>
            </a:r>
          </a:p>
          <a:p>
            <a:pPr>
              <a:spcAft>
                <a:spcPts val="5400"/>
              </a:spcAft>
            </a:pPr>
            <a:r>
              <a:rPr lang="fr-FR" sz="2000" b="1">
                <a:solidFill>
                  <a:srgbClr val="35515D"/>
                </a:solidFill>
                <a:latin typeface="Poppins" pitchFamily="2" charset="77"/>
                <a:cs typeface="Poppins" pitchFamily="2" charset="77"/>
              </a:rPr>
              <a:t>Questions : </a:t>
            </a:r>
            <a:r>
              <a:rPr lang="fr-FR" sz="2000">
                <a:solidFill>
                  <a:srgbClr val="35515D"/>
                </a:solidFill>
                <a:latin typeface="Poppins" pitchFamily="2" charset="77"/>
                <a:cs typeface="Poppins" pitchFamily="2" charset="77"/>
              </a:rPr>
              <a:t>un temps sera dédié aux questions en fin de webinaire</a:t>
            </a:r>
            <a:br>
              <a:rPr lang="fr-FR" sz="2000">
                <a:solidFill>
                  <a:srgbClr val="35515D"/>
                </a:solidFill>
                <a:latin typeface="Poppins" pitchFamily="2" charset="77"/>
                <a:cs typeface="Poppins" pitchFamily="2" charset="77"/>
              </a:rPr>
            </a:br>
            <a:r>
              <a:rPr lang="fr-FR" sz="2000">
                <a:solidFill>
                  <a:srgbClr val="35515D"/>
                </a:solidFill>
                <a:latin typeface="Poppins" pitchFamily="2" charset="77"/>
                <a:cs typeface="Poppins" pitchFamily="2" charset="77"/>
              </a:rPr>
              <a:t>Vous pouvez écrire vos remarques et questions dans la conversation</a:t>
            </a:r>
          </a:p>
          <a:p>
            <a:pPr>
              <a:spcAft>
                <a:spcPts val="5400"/>
              </a:spcAft>
            </a:pPr>
            <a:r>
              <a:rPr lang="fr-FR" sz="2000" b="1">
                <a:solidFill>
                  <a:srgbClr val="35515D"/>
                </a:solidFill>
                <a:latin typeface="Poppins" pitchFamily="2" charset="77"/>
                <a:cs typeface="Poppins" pitchFamily="2" charset="77"/>
              </a:rPr>
              <a:t>Problèmes techniques : </a:t>
            </a:r>
            <a:r>
              <a:rPr lang="fr-FR" sz="2000">
                <a:solidFill>
                  <a:srgbClr val="35515D"/>
                </a:solidFill>
                <a:latin typeface="Poppins" pitchFamily="2" charset="77"/>
                <a:cs typeface="Poppins" pitchFamily="2" charset="77"/>
              </a:rPr>
              <a:t>en cas de problème technique, n’hésitez pas à nous écrire dans la conversation</a:t>
            </a:r>
          </a:p>
          <a:p>
            <a:pPr>
              <a:spcAft>
                <a:spcPts val="5400"/>
              </a:spcAft>
            </a:pPr>
            <a:r>
              <a:rPr lang="fr-FR" sz="2000" b="1">
                <a:solidFill>
                  <a:srgbClr val="35515D"/>
                </a:solidFill>
                <a:latin typeface="Poppins" pitchFamily="2" charset="77"/>
                <a:cs typeface="Poppins" pitchFamily="2" charset="77"/>
              </a:rPr>
              <a:t>Enregistrement : </a:t>
            </a:r>
            <a:r>
              <a:rPr lang="fr-FR" sz="2000">
                <a:solidFill>
                  <a:srgbClr val="35515D"/>
                </a:solidFill>
                <a:latin typeface="Poppins" pitchFamily="2" charset="77"/>
                <a:cs typeface="Poppins" pitchFamily="2" charset="77"/>
              </a:rPr>
              <a:t>le webinaire est enregistré.</a:t>
            </a:r>
            <a:br>
              <a:rPr lang="fr-FR" sz="2000">
                <a:solidFill>
                  <a:srgbClr val="35515D"/>
                </a:solidFill>
                <a:latin typeface="Poppins" pitchFamily="2" charset="77"/>
                <a:cs typeface="Poppins" pitchFamily="2" charset="77"/>
              </a:rPr>
            </a:br>
            <a:r>
              <a:rPr lang="fr-FR" sz="2000">
                <a:solidFill>
                  <a:srgbClr val="35515D"/>
                </a:solidFill>
                <a:latin typeface="Poppins" pitchFamily="2" charset="77"/>
                <a:cs typeface="Poppins" pitchFamily="2" charset="77"/>
              </a:rPr>
              <a:t>La vidéo sera disponible sur les sites internet du Club des Villes et Territoires Cyclables et </a:t>
            </a:r>
            <a:r>
              <a:rPr lang="fr-FR" sz="2000" err="1">
                <a:solidFill>
                  <a:srgbClr val="35515D"/>
                </a:solidFill>
                <a:latin typeface="Poppins" pitchFamily="2" charset="77"/>
                <a:cs typeface="Poppins" pitchFamily="2" charset="77"/>
              </a:rPr>
              <a:t>Marchables</a:t>
            </a:r>
            <a:r>
              <a:rPr lang="fr-FR" sz="2000">
                <a:solidFill>
                  <a:srgbClr val="35515D"/>
                </a:solidFill>
                <a:latin typeface="Poppins" pitchFamily="2" charset="77"/>
                <a:cs typeface="Poppins" pitchFamily="2" charset="77"/>
              </a:rPr>
              <a:t> et de Vélo et Territoires</a:t>
            </a:r>
          </a:p>
        </p:txBody>
      </p:sp>
      <p:pic>
        <p:nvPicPr>
          <p:cNvPr id="20" name="Graphique 19" descr="Caméra vidéo avec un remplissage uni">
            <a:extLst>
              <a:ext uri="{FF2B5EF4-FFF2-40B4-BE49-F238E27FC236}">
                <a16:creationId xmlns:a16="http://schemas.microsoft.com/office/drawing/2014/main" id="{692EE8ED-F5E4-EE8B-CCE6-C0107A7B4F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837" y="5119394"/>
            <a:ext cx="570124" cy="570124"/>
          </a:xfrm>
          <a:prstGeom prst="rect">
            <a:avLst/>
          </a:prstGeom>
        </p:spPr>
      </p:pic>
      <p:pic>
        <p:nvPicPr>
          <p:cNvPr id="22" name="Graphique 21" descr="Micro de radio avec un remplissage uni">
            <a:extLst>
              <a:ext uri="{FF2B5EF4-FFF2-40B4-BE49-F238E27FC236}">
                <a16:creationId xmlns:a16="http://schemas.microsoft.com/office/drawing/2014/main" id="{CB88E792-6E09-4C00-2721-CFE52D80E5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8837" y="1550906"/>
            <a:ext cx="570124" cy="570124"/>
          </a:xfrm>
          <a:prstGeom prst="rect">
            <a:avLst/>
          </a:prstGeom>
        </p:spPr>
      </p:pic>
      <p:pic>
        <p:nvPicPr>
          <p:cNvPr id="26" name="Graphique 25" descr="Avertissement avec un remplissage uni">
            <a:extLst>
              <a:ext uri="{FF2B5EF4-FFF2-40B4-BE49-F238E27FC236}">
                <a16:creationId xmlns:a16="http://schemas.microsoft.com/office/drawing/2014/main" id="{D7CB9208-87EB-3A0E-B1FC-486EA82E5D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8837" y="3866924"/>
            <a:ext cx="570124" cy="570124"/>
          </a:xfrm>
          <a:prstGeom prst="rect">
            <a:avLst/>
          </a:prstGeom>
        </p:spPr>
      </p:pic>
      <p:pic>
        <p:nvPicPr>
          <p:cNvPr id="28" name="Graphique 27" descr="Questions avec un remplissage uni">
            <a:extLst>
              <a:ext uri="{FF2B5EF4-FFF2-40B4-BE49-F238E27FC236}">
                <a16:creationId xmlns:a16="http://schemas.microsoft.com/office/drawing/2014/main" id="{8FCBF027-10D2-EA66-7477-E00D2B6F30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8837" y="2623242"/>
            <a:ext cx="570124" cy="570124"/>
          </a:xfrm>
          <a:prstGeom prst="rect">
            <a:avLst/>
          </a:prstGeom>
        </p:spPr>
      </p:pic>
    </p:spTree>
    <p:extLst>
      <p:ext uri="{BB962C8B-B14F-4D97-AF65-F5344CB8AC3E}">
        <p14:creationId xmlns:p14="http://schemas.microsoft.com/office/powerpoint/2010/main" val="17257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E1131-7290-B51B-672E-F816FFB5FE37}"/>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18242019-434B-D95F-F4AA-594DAC58C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F77601E9-9C11-4EDF-5338-328F93232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01FF27BC-E7CB-4D17-D8EF-CDF79A42A17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9D416A6D-EB7D-C3EC-1EBB-C4895120EE02}"/>
              </a:ext>
            </a:extLst>
          </p:cNvPr>
          <p:cNvSpPr txBox="1">
            <a:spLocks/>
          </p:cNvSpPr>
          <p:nvPr/>
        </p:nvSpPr>
        <p:spPr>
          <a:xfrm>
            <a:off x="551384" y="375383"/>
            <a:ext cx="9049816"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Un lien avéré entre mobilité et santé mentale</a:t>
            </a:r>
          </a:p>
        </p:txBody>
      </p:sp>
      <p:sp>
        <p:nvSpPr>
          <p:cNvPr id="3" name="ZoneTexte 2">
            <a:extLst>
              <a:ext uri="{FF2B5EF4-FFF2-40B4-BE49-F238E27FC236}">
                <a16:creationId xmlns:a16="http://schemas.microsoft.com/office/drawing/2014/main" id="{BC9EE3D5-5F43-9F4A-52D6-10E000BF56CC}"/>
              </a:ext>
            </a:extLst>
          </p:cNvPr>
          <p:cNvSpPr txBox="1"/>
          <p:nvPr/>
        </p:nvSpPr>
        <p:spPr>
          <a:xfrm>
            <a:off x="551384" y="1316709"/>
            <a:ext cx="9362660" cy="4708981"/>
          </a:xfrm>
          <a:prstGeom prst="rect">
            <a:avLst/>
          </a:prstGeom>
          <a:noFill/>
        </p:spPr>
        <p:txBody>
          <a:bodyPr wrap="square">
            <a:spAutoFit/>
          </a:bodyPr>
          <a:lstStyle/>
          <a:p>
            <a:r>
              <a:rPr lang="fr-FR" sz="2000" b="1">
                <a:solidFill>
                  <a:srgbClr val="E94F35"/>
                </a:solidFill>
                <a:latin typeface="Trebuchet MS" panose="020B0703020202090204" pitchFamily="34" charset="0"/>
              </a:rPr>
              <a:t>Enquête </a:t>
            </a:r>
            <a:r>
              <a:rPr lang="fr-FR" sz="2000" b="1" err="1">
                <a:solidFill>
                  <a:srgbClr val="E94F35"/>
                </a:solidFill>
                <a:latin typeface="Trebuchet MS" panose="020B0703020202090204" pitchFamily="34" charset="0"/>
              </a:rPr>
              <a:t>TerraM</a:t>
            </a:r>
            <a:r>
              <a:rPr lang="fr-FR" sz="2000" b="1">
                <a:solidFill>
                  <a:srgbClr val="E94F35"/>
                </a:solidFill>
                <a:latin typeface="Trebuchet MS" panose="020B0703020202090204" pitchFamily="34" charset="0"/>
              </a:rPr>
              <a:t> (2024) :</a:t>
            </a:r>
          </a:p>
          <a:p>
            <a:pPr marL="285750" indent="-285750">
              <a:buFont typeface="Arial" panose="020B0604020202020204" pitchFamily="34" charset="0"/>
              <a:buChar char="•"/>
            </a:pPr>
            <a:r>
              <a:rPr lang="fr-FR" sz="2000" b="1">
                <a:solidFill>
                  <a:srgbClr val="35515D"/>
                </a:solidFill>
                <a:latin typeface="Trebuchet MS" panose="020B0703020202090204" pitchFamily="34" charset="0"/>
              </a:rPr>
              <a:t>41 %</a:t>
            </a:r>
            <a:r>
              <a:rPr lang="fr-FR" sz="2000">
                <a:solidFill>
                  <a:srgbClr val="35515D"/>
                </a:solidFill>
                <a:latin typeface="Trebuchet MS" panose="020B0703020202090204" pitchFamily="34" charset="0"/>
              </a:rPr>
              <a:t> des personnes ayant souffert de dépression lient cela à leurs difficultés de transport</a:t>
            </a:r>
          </a:p>
          <a:p>
            <a:pPr marL="285750" indent="-285750">
              <a:buFont typeface="Arial" panose="020B0604020202020204" pitchFamily="34" charset="0"/>
              <a:buChar char="•"/>
            </a:pPr>
            <a:r>
              <a:rPr lang="fr-FR" sz="2000" b="1">
                <a:solidFill>
                  <a:srgbClr val="35515D"/>
                </a:solidFill>
                <a:latin typeface="Trebuchet MS" panose="020B0703020202090204" pitchFamily="34" charset="0"/>
              </a:rPr>
              <a:t>76 %</a:t>
            </a:r>
            <a:r>
              <a:rPr lang="fr-FR" sz="2000">
                <a:solidFill>
                  <a:srgbClr val="35515D"/>
                </a:solidFill>
                <a:latin typeface="Trebuchet MS" panose="020B0703020202090204" pitchFamily="34" charset="0"/>
              </a:rPr>
              <a:t> des usagers combinant vélo + transports en commun disent que cela </a:t>
            </a:r>
            <a:r>
              <a:rPr lang="fr-FR" sz="2000" b="1">
                <a:solidFill>
                  <a:srgbClr val="35515D"/>
                </a:solidFill>
                <a:latin typeface="Trebuchet MS" panose="020B0703020202090204" pitchFamily="34" charset="0"/>
              </a:rPr>
              <a:t>améliore leur bien-être psychologique</a:t>
            </a:r>
            <a:endParaRPr lang="fr-FR" sz="2000">
              <a:solidFill>
                <a:srgbClr val="35515D"/>
              </a:solidFill>
              <a:latin typeface="Trebuchet MS" panose="020B0703020202090204" pitchFamily="34" charset="0"/>
            </a:endParaRPr>
          </a:p>
          <a:p>
            <a:r>
              <a:rPr lang="fr-FR" sz="2000">
                <a:solidFill>
                  <a:srgbClr val="35515D"/>
                </a:solidFill>
                <a:latin typeface="Trebuchet MS" panose="020B0703020202090204" pitchFamily="34" charset="0"/>
              </a:rPr>
              <a:t>L’usage contraint de la voiture </a:t>
            </a:r>
            <a:r>
              <a:rPr lang="fr-FR" sz="2000" b="1">
                <a:solidFill>
                  <a:srgbClr val="35515D"/>
                </a:solidFill>
                <a:latin typeface="Trebuchet MS" panose="020B0703020202090204" pitchFamily="34" charset="0"/>
              </a:rPr>
              <a:t>augmente l’isolement et la fatigue mentale</a:t>
            </a:r>
          </a:p>
          <a:p>
            <a:endParaRPr lang="fr-FR" sz="2000">
              <a:solidFill>
                <a:srgbClr val="002060"/>
              </a:solidFill>
              <a:latin typeface="Trebuchet MS" panose="020B0703020202090204" pitchFamily="34" charset="0"/>
            </a:endParaRPr>
          </a:p>
          <a:p>
            <a:pPr algn="ctr"/>
            <a:r>
              <a:rPr lang="fr-FR" sz="2000" b="1">
                <a:solidFill>
                  <a:srgbClr val="E94F35"/>
                </a:solidFill>
                <a:latin typeface="Trebuchet MS" panose="020B0703020202090204" pitchFamily="34" charset="0"/>
              </a:rPr>
              <a:t>La mobilité est un déterminant de santé mentale !</a:t>
            </a:r>
          </a:p>
          <a:p>
            <a:endParaRPr lang="fr-FR" sz="2000" b="1">
              <a:solidFill>
                <a:srgbClr val="002060"/>
              </a:solidFill>
              <a:latin typeface="Trebuchet MS" panose="020B0703020202090204" pitchFamily="34" charset="0"/>
            </a:endParaRPr>
          </a:p>
          <a:p>
            <a:r>
              <a:rPr lang="fr-FR" sz="2000" b="1">
                <a:solidFill>
                  <a:srgbClr val="E94F35"/>
                </a:solidFill>
                <a:latin typeface="Trebuchet MS" panose="020B0703020202090204" pitchFamily="34" charset="0"/>
              </a:rPr>
              <a:t>Mobilisation du CNV (Conseil National des Villes), qui :</a:t>
            </a:r>
          </a:p>
          <a:p>
            <a:pPr marL="285750" indent="-285750">
              <a:buFont typeface="Arial" panose="020B0604020202020204" pitchFamily="34" charset="0"/>
              <a:buChar char="•"/>
            </a:pPr>
            <a:r>
              <a:rPr lang="fr-FR" sz="2000" b="1">
                <a:solidFill>
                  <a:srgbClr val="35515D"/>
                </a:solidFill>
                <a:latin typeface="Trebuchet MS" panose="020B0703020202090204" pitchFamily="34" charset="0"/>
              </a:rPr>
              <a:t>A mis la santé mentale et la mobilité au cœur de ses priorités en 2025.</a:t>
            </a:r>
            <a:endParaRPr lang="fr-FR" sz="2000">
              <a:solidFill>
                <a:srgbClr val="35515D"/>
              </a:solidFill>
              <a:latin typeface="Trebuchet MS" panose="020B0703020202090204" pitchFamily="34" charset="0"/>
            </a:endParaRPr>
          </a:p>
          <a:p>
            <a:pPr marL="285750" indent="-285750">
              <a:buFont typeface="Arial" panose="020B0604020202020204" pitchFamily="34" charset="0"/>
              <a:buChar char="•"/>
            </a:pPr>
            <a:r>
              <a:rPr lang="fr-FR" sz="2000">
                <a:solidFill>
                  <a:srgbClr val="35515D"/>
                </a:solidFill>
                <a:latin typeface="Trebuchet MS" panose="020B0703020202090204" pitchFamily="34" charset="0"/>
              </a:rPr>
              <a:t>Propose des recommandations pour décloisonner les politiques publiques.</a:t>
            </a:r>
          </a:p>
          <a:p>
            <a:endParaRPr lang="fr-FR" sz="2000">
              <a:solidFill>
                <a:srgbClr val="35515D"/>
              </a:solidFill>
              <a:latin typeface="Trebuchet MS" panose="020B0703020202090204" pitchFamily="34" charset="0"/>
            </a:endParaRPr>
          </a:p>
          <a:p>
            <a:r>
              <a:rPr lang="fr-FR" sz="2000">
                <a:solidFill>
                  <a:srgbClr val="35515D"/>
                </a:solidFill>
                <a:latin typeface="Trebuchet MS" panose="020B0703020202090204" pitchFamily="34" charset="0"/>
              </a:rPr>
              <a:t>Cela justifie pleinement la tenue du webinaire : </a:t>
            </a:r>
            <a:r>
              <a:rPr lang="fr-FR" sz="2000" b="1">
                <a:solidFill>
                  <a:srgbClr val="35515D"/>
                </a:solidFill>
                <a:latin typeface="Trebuchet MS" panose="020B0703020202090204" pitchFamily="34" charset="0"/>
              </a:rPr>
              <a:t>les recommandations existent, les leviers aussi</a:t>
            </a:r>
            <a:r>
              <a:rPr lang="fr-FR" sz="2000">
                <a:solidFill>
                  <a:srgbClr val="35515D"/>
                </a:solidFill>
                <a:latin typeface="Trebuchet MS" panose="020B0703020202090204" pitchFamily="34" charset="0"/>
              </a:rPr>
              <a:t>, et comment les articuler </a:t>
            </a:r>
            <a:r>
              <a:rPr lang="fr-FR" sz="2000" b="1">
                <a:solidFill>
                  <a:srgbClr val="35515D"/>
                </a:solidFill>
                <a:latin typeface="Trebuchet MS" panose="020B0703020202090204" pitchFamily="34" charset="0"/>
              </a:rPr>
              <a:t>sur le terrain ? </a:t>
            </a:r>
            <a:endParaRPr lang="fr-FR" sz="2000">
              <a:solidFill>
                <a:srgbClr val="35515D"/>
              </a:solidFill>
              <a:latin typeface="Trebuchet MS" panose="020B0703020202090204" pitchFamily="34" charset="0"/>
            </a:endParaRPr>
          </a:p>
        </p:txBody>
      </p:sp>
      <p:pic>
        <p:nvPicPr>
          <p:cNvPr id="4" name="Graphique 3" descr="Santé mentale contour">
            <a:extLst>
              <a:ext uri="{FF2B5EF4-FFF2-40B4-BE49-F238E27FC236}">
                <a16:creationId xmlns:a16="http://schemas.microsoft.com/office/drawing/2014/main" id="{DE6DD752-065A-2F63-B7E4-6C41A3F60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4044" y="1900990"/>
            <a:ext cx="914400" cy="914400"/>
          </a:xfrm>
          <a:prstGeom prst="rect">
            <a:avLst/>
          </a:prstGeom>
        </p:spPr>
      </p:pic>
    </p:spTree>
    <p:extLst>
      <p:ext uri="{BB962C8B-B14F-4D97-AF65-F5344CB8AC3E}">
        <p14:creationId xmlns:p14="http://schemas.microsoft.com/office/powerpoint/2010/main" val="180032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039C7-DA40-FD87-B67E-A0DEF5065112}"/>
            </a:ext>
          </a:extLst>
        </p:cNvPr>
        <p:cNvGrpSpPr/>
        <p:nvPr/>
      </p:nvGrpSpPr>
      <p:grpSpPr>
        <a:xfrm>
          <a:off x="0" y="0"/>
          <a:ext cx="0" cy="0"/>
          <a:chOff x="0" y="0"/>
          <a:chExt cx="0" cy="0"/>
        </a:xfrm>
      </p:grpSpPr>
      <p:pic>
        <p:nvPicPr>
          <p:cNvPr id="12" name="Image 11" descr="Une image contenant Graphique, Caractère coloré&#10;&#10;Description générée automatiquement">
            <a:extLst>
              <a:ext uri="{FF2B5EF4-FFF2-40B4-BE49-F238E27FC236}">
                <a16:creationId xmlns:a16="http://schemas.microsoft.com/office/drawing/2014/main" id="{6F8897BD-2C7E-4C4F-33A1-40A53320F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FF135D5A-711C-9ADE-7A89-5C84902DE3C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5825993A-7172-96F9-45DB-C5F1E390E9AC}"/>
              </a:ext>
            </a:extLst>
          </p:cNvPr>
          <p:cNvSpPr txBox="1">
            <a:spLocks/>
          </p:cNvSpPr>
          <p:nvPr/>
        </p:nvSpPr>
        <p:spPr>
          <a:xfrm>
            <a:off x="551384" y="375383"/>
            <a:ext cx="9261689"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sz="2400" b="0">
                <a:latin typeface="Trebuchet MS" panose="020B0603020202020204" pitchFamily="34" charset="0"/>
              </a:rPr>
              <a:t>Les Maisons Sport-Santé pour favoriser les mobilités douces et actives dans les QPV – Exemple MSS LABSPORT</a:t>
            </a:r>
          </a:p>
        </p:txBody>
      </p:sp>
      <p:pic>
        <p:nvPicPr>
          <p:cNvPr id="3" name="Image 2" descr="Une image contenant Police, Graphique, logo, symbole&#10;&#10;Le contenu généré par l’IA peut être incorrect.">
            <a:extLst>
              <a:ext uri="{FF2B5EF4-FFF2-40B4-BE49-F238E27FC236}">
                <a16:creationId xmlns:a16="http://schemas.microsoft.com/office/drawing/2014/main" id="{2175D645-99B9-F32C-3FDC-9EFF0BAF4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577" y="171008"/>
            <a:ext cx="2378927" cy="770319"/>
          </a:xfrm>
          <a:prstGeom prst="rect">
            <a:avLst/>
          </a:prstGeom>
        </p:spPr>
      </p:pic>
      <p:sp>
        <p:nvSpPr>
          <p:cNvPr id="10" name="Rectangle : coins arrondis 9">
            <a:extLst>
              <a:ext uri="{FF2B5EF4-FFF2-40B4-BE49-F238E27FC236}">
                <a16:creationId xmlns:a16="http://schemas.microsoft.com/office/drawing/2014/main" id="{7510E0D6-DD27-58A5-18A9-0A18299E6288}"/>
              </a:ext>
            </a:extLst>
          </p:cNvPr>
          <p:cNvSpPr/>
          <p:nvPr/>
        </p:nvSpPr>
        <p:spPr>
          <a:xfrm>
            <a:off x="6041046" y="1210874"/>
            <a:ext cx="5051503" cy="5370283"/>
          </a:xfrm>
          <a:custGeom>
            <a:avLst/>
            <a:gdLst>
              <a:gd name="connsiteX0" fmla="*/ 0 w 5051503"/>
              <a:gd name="connsiteY0" fmla="*/ 841934 h 5370283"/>
              <a:gd name="connsiteX1" fmla="*/ 841934 w 5051503"/>
              <a:gd name="connsiteY1" fmla="*/ 0 h 5370283"/>
              <a:gd name="connsiteX2" fmla="*/ 1369530 w 5051503"/>
              <a:gd name="connsiteY2" fmla="*/ 0 h 5370283"/>
              <a:gd name="connsiteX3" fmla="*/ 1964479 w 5051503"/>
              <a:gd name="connsiteY3" fmla="*/ 0 h 5370283"/>
              <a:gd name="connsiteX4" fmla="*/ 2492075 w 5051503"/>
              <a:gd name="connsiteY4" fmla="*/ 0 h 5370283"/>
              <a:gd name="connsiteX5" fmla="*/ 3053348 w 5051503"/>
              <a:gd name="connsiteY5" fmla="*/ 0 h 5370283"/>
              <a:gd name="connsiteX6" fmla="*/ 3648297 w 5051503"/>
              <a:gd name="connsiteY6" fmla="*/ 0 h 5370283"/>
              <a:gd name="connsiteX7" fmla="*/ 4209569 w 5051503"/>
              <a:gd name="connsiteY7" fmla="*/ 0 h 5370283"/>
              <a:gd name="connsiteX8" fmla="*/ 5051503 w 5051503"/>
              <a:gd name="connsiteY8" fmla="*/ 841934 h 5370283"/>
              <a:gd name="connsiteX9" fmla="*/ 5051503 w 5051503"/>
              <a:gd name="connsiteY9" fmla="*/ 1331701 h 5370283"/>
              <a:gd name="connsiteX10" fmla="*/ 5051503 w 5051503"/>
              <a:gd name="connsiteY10" fmla="*/ 1747739 h 5370283"/>
              <a:gd name="connsiteX11" fmla="*/ 5051503 w 5051503"/>
              <a:gd name="connsiteY11" fmla="*/ 2274370 h 5370283"/>
              <a:gd name="connsiteX12" fmla="*/ 5051503 w 5051503"/>
              <a:gd name="connsiteY12" fmla="*/ 2874729 h 5370283"/>
              <a:gd name="connsiteX13" fmla="*/ 5051503 w 5051503"/>
              <a:gd name="connsiteY13" fmla="*/ 3438223 h 5370283"/>
              <a:gd name="connsiteX14" fmla="*/ 5051503 w 5051503"/>
              <a:gd name="connsiteY14" fmla="*/ 3891126 h 5370283"/>
              <a:gd name="connsiteX15" fmla="*/ 5051503 w 5051503"/>
              <a:gd name="connsiteY15" fmla="*/ 4528349 h 5370283"/>
              <a:gd name="connsiteX16" fmla="*/ 4209569 w 5051503"/>
              <a:gd name="connsiteY16" fmla="*/ 5370283 h 5370283"/>
              <a:gd name="connsiteX17" fmla="*/ 3580944 w 5051503"/>
              <a:gd name="connsiteY17" fmla="*/ 5370283 h 5370283"/>
              <a:gd name="connsiteX18" fmla="*/ 3120700 w 5051503"/>
              <a:gd name="connsiteY18" fmla="*/ 5370283 h 5370283"/>
              <a:gd name="connsiteX19" fmla="*/ 2492075 w 5051503"/>
              <a:gd name="connsiteY19" fmla="*/ 5370283 h 5370283"/>
              <a:gd name="connsiteX20" fmla="*/ 1897126 w 5051503"/>
              <a:gd name="connsiteY20" fmla="*/ 5370283 h 5370283"/>
              <a:gd name="connsiteX21" fmla="*/ 1369530 w 5051503"/>
              <a:gd name="connsiteY21" fmla="*/ 5370283 h 5370283"/>
              <a:gd name="connsiteX22" fmla="*/ 841934 w 5051503"/>
              <a:gd name="connsiteY22" fmla="*/ 5370283 h 5370283"/>
              <a:gd name="connsiteX23" fmla="*/ 0 w 5051503"/>
              <a:gd name="connsiteY23" fmla="*/ 4528349 h 5370283"/>
              <a:gd name="connsiteX24" fmla="*/ 0 w 5051503"/>
              <a:gd name="connsiteY24" fmla="*/ 4112311 h 5370283"/>
              <a:gd name="connsiteX25" fmla="*/ 0 w 5051503"/>
              <a:gd name="connsiteY25" fmla="*/ 3696272 h 5370283"/>
              <a:gd name="connsiteX26" fmla="*/ 0 w 5051503"/>
              <a:gd name="connsiteY26" fmla="*/ 3206506 h 5370283"/>
              <a:gd name="connsiteX27" fmla="*/ 0 w 5051503"/>
              <a:gd name="connsiteY27" fmla="*/ 2679875 h 5370283"/>
              <a:gd name="connsiteX28" fmla="*/ 0 w 5051503"/>
              <a:gd name="connsiteY28" fmla="*/ 2079516 h 5370283"/>
              <a:gd name="connsiteX29" fmla="*/ 0 w 5051503"/>
              <a:gd name="connsiteY29" fmla="*/ 1663478 h 5370283"/>
              <a:gd name="connsiteX30" fmla="*/ 0 w 5051503"/>
              <a:gd name="connsiteY30" fmla="*/ 841934 h 537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51503" h="5370283" fill="none" extrusionOk="0">
                <a:moveTo>
                  <a:pt x="0" y="841934"/>
                </a:moveTo>
                <a:cubicBezTo>
                  <a:pt x="3821" y="363078"/>
                  <a:pt x="463016" y="2626"/>
                  <a:pt x="841934" y="0"/>
                </a:cubicBezTo>
                <a:cubicBezTo>
                  <a:pt x="1000059" y="-7004"/>
                  <a:pt x="1183156" y="49430"/>
                  <a:pt x="1369530" y="0"/>
                </a:cubicBezTo>
                <a:cubicBezTo>
                  <a:pt x="1555904" y="-49430"/>
                  <a:pt x="1671291" y="22756"/>
                  <a:pt x="1964479" y="0"/>
                </a:cubicBezTo>
                <a:cubicBezTo>
                  <a:pt x="2257667" y="-22756"/>
                  <a:pt x="2300677" y="55147"/>
                  <a:pt x="2492075" y="0"/>
                </a:cubicBezTo>
                <a:cubicBezTo>
                  <a:pt x="2683473" y="-55147"/>
                  <a:pt x="2880179" y="30242"/>
                  <a:pt x="3053348" y="0"/>
                </a:cubicBezTo>
                <a:cubicBezTo>
                  <a:pt x="3226517" y="-30242"/>
                  <a:pt x="3351450" y="40142"/>
                  <a:pt x="3648297" y="0"/>
                </a:cubicBezTo>
                <a:cubicBezTo>
                  <a:pt x="3945144" y="-40142"/>
                  <a:pt x="4039518" y="22754"/>
                  <a:pt x="4209569" y="0"/>
                </a:cubicBezTo>
                <a:cubicBezTo>
                  <a:pt x="4734271" y="12343"/>
                  <a:pt x="4984726" y="435435"/>
                  <a:pt x="5051503" y="841934"/>
                </a:cubicBezTo>
                <a:cubicBezTo>
                  <a:pt x="5069886" y="967926"/>
                  <a:pt x="5004192" y="1211971"/>
                  <a:pt x="5051503" y="1331701"/>
                </a:cubicBezTo>
                <a:cubicBezTo>
                  <a:pt x="5098814" y="1451431"/>
                  <a:pt x="5040697" y="1570481"/>
                  <a:pt x="5051503" y="1747739"/>
                </a:cubicBezTo>
                <a:cubicBezTo>
                  <a:pt x="5062309" y="1924997"/>
                  <a:pt x="5021797" y="2133792"/>
                  <a:pt x="5051503" y="2274370"/>
                </a:cubicBezTo>
                <a:cubicBezTo>
                  <a:pt x="5081209" y="2414948"/>
                  <a:pt x="5048182" y="2705189"/>
                  <a:pt x="5051503" y="2874729"/>
                </a:cubicBezTo>
                <a:cubicBezTo>
                  <a:pt x="5054824" y="3044269"/>
                  <a:pt x="5032646" y="3275085"/>
                  <a:pt x="5051503" y="3438223"/>
                </a:cubicBezTo>
                <a:cubicBezTo>
                  <a:pt x="5070360" y="3601361"/>
                  <a:pt x="5018859" y="3717719"/>
                  <a:pt x="5051503" y="3891126"/>
                </a:cubicBezTo>
                <a:cubicBezTo>
                  <a:pt x="5084147" y="4064533"/>
                  <a:pt x="5003933" y="4280685"/>
                  <a:pt x="5051503" y="4528349"/>
                </a:cubicBezTo>
                <a:cubicBezTo>
                  <a:pt x="5129505" y="4954603"/>
                  <a:pt x="4757782" y="5463691"/>
                  <a:pt x="4209569" y="5370283"/>
                </a:cubicBezTo>
                <a:cubicBezTo>
                  <a:pt x="3975608" y="5434185"/>
                  <a:pt x="3865811" y="5305196"/>
                  <a:pt x="3580944" y="5370283"/>
                </a:cubicBezTo>
                <a:cubicBezTo>
                  <a:pt x="3296078" y="5435370"/>
                  <a:pt x="3345216" y="5343394"/>
                  <a:pt x="3120700" y="5370283"/>
                </a:cubicBezTo>
                <a:cubicBezTo>
                  <a:pt x="2896184" y="5397172"/>
                  <a:pt x="2631074" y="5347654"/>
                  <a:pt x="2492075" y="5370283"/>
                </a:cubicBezTo>
                <a:cubicBezTo>
                  <a:pt x="2353076" y="5392912"/>
                  <a:pt x="2134858" y="5362684"/>
                  <a:pt x="1897126" y="5370283"/>
                </a:cubicBezTo>
                <a:cubicBezTo>
                  <a:pt x="1659394" y="5377882"/>
                  <a:pt x="1629823" y="5328702"/>
                  <a:pt x="1369530" y="5370283"/>
                </a:cubicBezTo>
                <a:cubicBezTo>
                  <a:pt x="1109237" y="5411864"/>
                  <a:pt x="1043267" y="5307604"/>
                  <a:pt x="841934" y="5370283"/>
                </a:cubicBezTo>
                <a:cubicBezTo>
                  <a:pt x="497191" y="5345672"/>
                  <a:pt x="-46212" y="4988098"/>
                  <a:pt x="0" y="4528349"/>
                </a:cubicBezTo>
                <a:cubicBezTo>
                  <a:pt x="-18796" y="4438771"/>
                  <a:pt x="15563" y="4257227"/>
                  <a:pt x="0" y="4112311"/>
                </a:cubicBezTo>
                <a:cubicBezTo>
                  <a:pt x="-15563" y="3967395"/>
                  <a:pt x="17427" y="3815138"/>
                  <a:pt x="0" y="3696272"/>
                </a:cubicBezTo>
                <a:cubicBezTo>
                  <a:pt x="-17427" y="3577406"/>
                  <a:pt x="21960" y="3424142"/>
                  <a:pt x="0" y="3206506"/>
                </a:cubicBezTo>
                <a:cubicBezTo>
                  <a:pt x="-21960" y="2988870"/>
                  <a:pt x="39914" y="2938310"/>
                  <a:pt x="0" y="2679875"/>
                </a:cubicBezTo>
                <a:cubicBezTo>
                  <a:pt x="-39914" y="2421440"/>
                  <a:pt x="19139" y="2354768"/>
                  <a:pt x="0" y="2079516"/>
                </a:cubicBezTo>
                <a:cubicBezTo>
                  <a:pt x="-19139" y="1804264"/>
                  <a:pt x="28026" y="1805317"/>
                  <a:pt x="0" y="1663478"/>
                </a:cubicBezTo>
                <a:cubicBezTo>
                  <a:pt x="-28026" y="1521639"/>
                  <a:pt x="64724" y="1087359"/>
                  <a:pt x="0" y="841934"/>
                </a:cubicBezTo>
                <a:close/>
              </a:path>
              <a:path w="5051503" h="5370283" stroke="0" extrusionOk="0">
                <a:moveTo>
                  <a:pt x="0" y="841934"/>
                </a:moveTo>
                <a:cubicBezTo>
                  <a:pt x="23728" y="397839"/>
                  <a:pt x="483953" y="-57199"/>
                  <a:pt x="841934" y="0"/>
                </a:cubicBezTo>
                <a:cubicBezTo>
                  <a:pt x="1048154" y="-31274"/>
                  <a:pt x="1258047" y="37238"/>
                  <a:pt x="1470559" y="0"/>
                </a:cubicBezTo>
                <a:cubicBezTo>
                  <a:pt x="1683071" y="-37238"/>
                  <a:pt x="1859960" y="42971"/>
                  <a:pt x="2031832" y="0"/>
                </a:cubicBezTo>
                <a:cubicBezTo>
                  <a:pt x="2203704" y="-42971"/>
                  <a:pt x="2445170" y="4665"/>
                  <a:pt x="2593104" y="0"/>
                </a:cubicBezTo>
                <a:cubicBezTo>
                  <a:pt x="2741038" y="-4665"/>
                  <a:pt x="3040244" y="55297"/>
                  <a:pt x="3154377" y="0"/>
                </a:cubicBezTo>
                <a:cubicBezTo>
                  <a:pt x="3268510" y="-55297"/>
                  <a:pt x="3688168" y="35386"/>
                  <a:pt x="4209569" y="0"/>
                </a:cubicBezTo>
                <a:cubicBezTo>
                  <a:pt x="4600688" y="11872"/>
                  <a:pt x="5120333" y="269163"/>
                  <a:pt x="5051503" y="841934"/>
                </a:cubicBezTo>
                <a:cubicBezTo>
                  <a:pt x="5095826" y="952550"/>
                  <a:pt x="5034321" y="1150545"/>
                  <a:pt x="5051503" y="1257972"/>
                </a:cubicBezTo>
                <a:cubicBezTo>
                  <a:pt x="5068685" y="1365399"/>
                  <a:pt x="5050235" y="1596292"/>
                  <a:pt x="5051503" y="1821467"/>
                </a:cubicBezTo>
                <a:cubicBezTo>
                  <a:pt x="5052771" y="2046643"/>
                  <a:pt x="5050351" y="2191725"/>
                  <a:pt x="5051503" y="2311234"/>
                </a:cubicBezTo>
                <a:cubicBezTo>
                  <a:pt x="5052655" y="2430743"/>
                  <a:pt x="5022380" y="2754644"/>
                  <a:pt x="5051503" y="2874729"/>
                </a:cubicBezTo>
                <a:cubicBezTo>
                  <a:pt x="5080626" y="2994815"/>
                  <a:pt x="4999541" y="3248765"/>
                  <a:pt x="5051503" y="3401359"/>
                </a:cubicBezTo>
                <a:cubicBezTo>
                  <a:pt x="5103465" y="3553953"/>
                  <a:pt x="4983200" y="3762347"/>
                  <a:pt x="5051503" y="4001718"/>
                </a:cubicBezTo>
                <a:cubicBezTo>
                  <a:pt x="5119806" y="4241089"/>
                  <a:pt x="5007559" y="4414315"/>
                  <a:pt x="5051503" y="4528349"/>
                </a:cubicBezTo>
                <a:cubicBezTo>
                  <a:pt x="5045130" y="4948768"/>
                  <a:pt x="4666051" y="5387575"/>
                  <a:pt x="4209569" y="5370283"/>
                </a:cubicBezTo>
                <a:cubicBezTo>
                  <a:pt x="4090503" y="5419593"/>
                  <a:pt x="3955640" y="5344584"/>
                  <a:pt x="3715649" y="5370283"/>
                </a:cubicBezTo>
                <a:cubicBezTo>
                  <a:pt x="3475658" y="5395982"/>
                  <a:pt x="3281996" y="5317909"/>
                  <a:pt x="3087024" y="5370283"/>
                </a:cubicBezTo>
                <a:cubicBezTo>
                  <a:pt x="2892052" y="5422657"/>
                  <a:pt x="2655587" y="5358679"/>
                  <a:pt x="2525752" y="5370283"/>
                </a:cubicBezTo>
                <a:cubicBezTo>
                  <a:pt x="2395917" y="5381887"/>
                  <a:pt x="2278158" y="5356481"/>
                  <a:pt x="2065508" y="5370283"/>
                </a:cubicBezTo>
                <a:cubicBezTo>
                  <a:pt x="1852858" y="5384085"/>
                  <a:pt x="1564910" y="5295194"/>
                  <a:pt x="1436883" y="5370283"/>
                </a:cubicBezTo>
                <a:cubicBezTo>
                  <a:pt x="1308857" y="5445372"/>
                  <a:pt x="1014607" y="5339179"/>
                  <a:pt x="841934" y="5370283"/>
                </a:cubicBezTo>
                <a:cubicBezTo>
                  <a:pt x="357285" y="5443019"/>
                  <a:pt x="-19184" y="4977812"/>
                  <a:pt x="0" y="4528349"/>
                </a:cubicBezTo>
                <a:cubicBezTo>
                  <a:pt x="-2925" y="4361223"/>
                  <a:pt x="37735" y="4247032"/>
                  <a:pt x="0" y="4075447"/>
                </a:cubicBezTo>
                <a:cubicBezTo>
                  <a:pt x="-37735" y="3903862"/>
                  <a:pt x="2970" y="3751271"/>
                  <a:pt x="0" y="3511952"/>
                </a:cubicBezTo>
                <a:cubicBezTo>
                  <a:pt x="-2970" y="3272634"/>
                  <a:pt x="62128" y="3132188"/>
                  <a:pt x="0" y="2948457"/>
                </a:cubicBezTo>
                <a:cubicBezTo>
                  <a:pt x="-62128" y="2764727"/>
                  <a:pt x="41844" y="2686218"/>
                  <a:pt x="0" y="2458690"/>
                </a:cubicBezTo>
                <a:cubicBezTo>
                  <a:pt x="-41844" y="2231162"/>
                  <a:pt x="32890" y="2178228"/>
                  <a:pt x="0" y="2042652"/>
                </a:cubicBezTo>
                <a:cubicBezTo>
                  <a:pt x="-32890" y="1907076"/>
                  <a:pt x="14123" y="1715602"/>
                  <a:pt x="0" y="1552885"/>
                </a:cubicBezTo>
                <a:cubicBezTo>
                  <a:pt x="-14123" y="1390168"/>
                  <a:pt x="33275" y="1147626"/>
                  <a:pt x="0" y="841934"/>
                </a:cubicBezTo>
                <a:close/>
              </a:path>
            </a:pathLst>
          </a:custGeom>
          <a:ln w="28575">
            <a:solidFill>
              <a:srgbClr val="E94F35"/>
            </a:solidFill>
            <a:extLst>
              <a:ext uri="{C807C97D-BFC1-408E-A445-0C87EB9F89A2}">
                <ask:lineSketchStyleProps xmlns:ask="http://schemas.microsoft.com/office/drawing/2018/sketchyshapes" sd="238433852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a:t>PROGRAMME TREMPLIN</a:t>
            </a:r>
          </a:p>
          <a:p>
            <a:pPr algn="ctr"/>
            <a:endParaRPr lang="fr-FR" b="1"/>
          </a:p>
          <a:p>
            <a:pPr algn="ctr"/>
            <a:r>
              <a:rPr lang="fr-FR"/>
              <a:t>Objectifs : Développer des comportements actifs et non sédentaires, Améliorer la santé physique, mentale et sociale</a:t>
            </a:r>
          </a:p>
          <a:p>
            <a:pPr algn="ctr"/>
            <a:endParaRPr lang="fr-FR"/>
          </a:p>
          <a:p>
            <a:pPr algn="ctr"/>
            <a:r>
              <a:rPr lang="fr-FR"/>
              <a:t>Public : </a:t>
            </a:r>
          </a:p>
          <a:p>
            <a:pPr algn="ctr"/>
            <a:r>
              <a:rPr lang="fr-FR"/>
              <a:t>Toutes personnes atteintes de handicap, maladies chroniques, vieillissantes et/ou sédentaires</a:t>
            </a:r>
          </a:p>
          <a:p>
            <a:pPr algn="ctr"/>
            <a:r>
              <a:rPr lang="fr-FR"/>
              <a:t>&gt;17% des personnes accompagnées vivent en QPV</a:t>
            </a:r>
          </a:p>
          <a:p>
            <a:pPr algn="ctr"/>
            <a:endParaRPr lang="fr-FR"/>
          </a:p>
          <a:p>
            <a:pPr algn="ctr"/>
            <a:r>
              <a:rPr lang="fr-FR"/>
              <a:t>Actions : </a:t>
            </a:r>
          </a:p>
          <a:p>
            <a:pPr algn="ctr"/>
            <a:r>
              <a:rPr lang="fr-FR"/>
              <a:t>2 bilans de santé (initial ; final)</a:t>
            </a:r>
          </a:p>
          <a:p>
            <a:pPr algn="ctr"/>
            <a:r>
              <a:rPr lang="fr-FR"/>
              <a:t>10 semaines de pratique à raison de 2 séances/</a:t>
            </a:r>
            <a:r>
              <a:rPr lang="fr-FR" err="1"/>
              <a:t>sem</a:t>
            </a:r>
            <a:r>
              <a:rPr lang="fr-FR"/>
              <a:t> (dont 1 en extérieur)</a:t>
            </a:r>
          </a:p>
        </p:txBody>
      </p:sp>
      <p:sp>
        <p:nvSpPr>
          <p:cNvPr id="5" name="Rectangle : coins arrondis 4">
            <a:extLst>
              <a:ext uri="{FF2B5EF4-FFF2-40B4-BE49-F238E27FC236}">
                <a16:creationId xmlns:a16="http://schemas.microsoft.com/office/drawing/2014/main" id="{F7484928-6AA4-5BD2-0C1D-6CD1C08B6F86}"/>
              </a:ext>
            </a:extLst>
          </p:cNvPr>
          <p:cNvSpPr/>
          <p:nvPr/>
        </p:nvSpPr>
        <p:spPr>
          <a:xfrm>
            <a:off x="133816" y="1210875"/>
            <a:ext cx="5638820" cy="5370282"/>
          </a:xfrm>
          <a:custGeom>
            <a:avLst/>
            <a:gdLst>
              <a:gd name="connsiteX0" fmla="*/ 0 w 5638820"/>
              <a:gd name="connsiteY0" fmla="*/ 895065 h 5370282"/>
              <a:gd name="connsiteX1" fmla="*/ 895065 w 5638820"/>
              <a:gd name="connsiteY1" fmla="*/ 0 h 5370282"/>
              <a:gd name="connsiteX2" fmla="*/ 1406391 w 5638820"/>
              <a:gd name="connsiteY2" fmla="*/ 0 h 5370282"/>
              <a:gd name="connsiteX3" fmla="*/ 1994691 w 5638820"/>
              <a:gd name="connsiteY3" fmla="*/ 0 h 5370282"/>
              <a:gd name="connsiteX4" fmla="*/ 2506017 w 5638820"/>
              <a:gd name="connsiteY4" fmla="*/ 0 h 5370282"/>
              <a:gd name="connsiteX5" fmla="*/ 3055830 w 5638820"/>
              <a:gd name="connsiteY5" fmla="*/ 0 h 5370282"/>
              <a:gd name="connsiteX6" fmla="*/ 3644129 w 5638820"/>
              <a:gd name="connsiteY6" fmla="*/ 0 h 5370282"/>
              <a:gd name="connsiteX7" fmla="*/ 4232429 w 5638820"/>
              <a:gd name="connsiteY7" fmla="*/ 0 h 5370282"/>
              <a:gd name="connsiteX8" fmla="*/ 4743755 w 5638820"/>
              <a:gd name="connsiteY8" fmla="*/ 0 h 5370282"/>
              <a:gd name="connsiteX9" fmla="*/ 5638820 w 5638820"/>
              <a:gd name="connsiteY9" fmla="*/ 895065 h 5370282"/>
              <a:gd name="connsiteX10" fmla="*/ 5638820 w 5638820"/>
              <a:gd name="connsiteY10" fmla="*/ 1527559 h 5370282"/>
              <a:gd name="connsiteX11" fmla="*/ 5638820 w 5638820"/>
              <a:gd name="connsiteY11" fmla="*/ 2124251 h 5370282"/>
              <a:gd name="connsiteX12" fmla="*/ 5638820 w 5638820"/>
              <a:gd name="connsiteY12" fmla="*/ 2792546 h 5370282"/>
              <a:gd name="connsiteX13" fmla="*/ 5638820 w 5638820"/>
              <a:gd name="connsiteY13" fmla="*/ 3425039 h 5370282"/>
              <a:gd name="connsiteX14" fmla="*/ 5638820 w 5638820"/>
              <a:gd name="connsiteY14" fmla="*/ 3950128 h 5370282"/>
              <a:gd name="connsiteX15" fmla="*/ 5638820 w 5638820"/>
              <a:gd name="connsiteY15" fmla="*/ 4475217 h 5370282"/>
              <a:gd name="connsiteX16" fmla="*/ 4743755 w 5638820"/>
              <a:gd name="connsiteY16" fmla="*/ 5370282 h 5370282"/>
              <a:gd name="connsiteX17" fmla="*/ 4116968 w 5638820"/>
              <a:gd name="connsiteY17" fmla="*/ 5370282 h 5370282"/>
              <a:gd name="connsiteX18" fmla="*/ 3682616 w 5638820"/>
              <a:gd name="connsiteY18" fmla="*/ 5370282 h 5370282"/>
              <a:gd name="connsiteX19" fmla="*/ 3055830 w 5638820"/>
              <a:gd name="connsiteY19" fmla="*/ 5370282 h 5370282"/>
              <a:gd name="connsiteX20" fmla="*/ 2467530 w 5638820"/>
              <a:gd name="connsiteY20" fmla="*/ 5370282 h 5370282"/>
              <a:gd name="connsiteX21" fmla="*/ 1956204 w 5638820"/>
              <a:gd name="connsiteY21" fmla="*/ 5370282 h 5370282"/>
              <a:gd name="connsiteX22" fmla="*/ 1367904 w 5638820"/>
              <a:gd name="connsiteY22" fmla="*/ 5370282 h 5370282"/>
              <a:gd name="connsiteX23" fmla="*/ 895065 w 5638820"/>
              <a:gd name="connsiteY23" fmla="*/ 5370282 h 5370282"/>
              <a:gd name="connsiteX24" fmla="*/ 0 w 5638820"/>
              <a:gd name="connsiteY24" fmla="*/ 4475217 h 5370282"/>
              <a:gd name="connsiteX25" fmla="*/ 0 w 5638820"/>
              <a:gd name="connsiteY25" fmla="*/ 3914327 h 5370282"/>
              <a:gd name="connsiteX26" fmla="*/ 0 w 5638820"/>
              <a:gd name="connsiteY26" fmla="*/ 3353436 h 5370282"/>
              <a:gd name="connsiteX27" fmla="*/ 0 w 5638820"/>
              <a:gd name="connsiteY27" fmla="*/ 2756744 h 5370282"/>
              <a:gd name="connsiteX28" fmla="*/ 0 w 5638820"/>
              <a:gd name="connsiteY28" fmla="*/ 2088449 h 5370282"/>
              <a:gd name="connsiteX29" fmla="*/ 0 w 5638820"/>
              <a:gd name="connsiteY29" fmla="*/ 1599162 h 5370282"/>
              <a:gd name="connsiteX30" fmla="*/ 0 w 5638820"/>
              <a:gd name="connsiteY30" fmla="*/ 895065 h 537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38820" h="5370282" fill="none" extrusionOk="0">
                <a:moveTo>
                  <a:pt x="0" y="895065"/>
                </a:moveTo>
                <a:cubicBezTo>
                  <a:pt x="8503" y="369871"/>
                  <a:pt x="439363" y="1178"/>
                  <a:pt x="895065" y="0"/>
                </a:cubicBezTo>
                <a:cubicBezTo>
                  <a:pt x="1126384" y="-31506"/>
                  <a:pt x="1211062" y="18252"/>
                  <a:pt x="1406391" y="0"/>
                </a:cubicBezTo>
                <a:cubicBezTo>
                  <a:pt x="1601720" y="-18252"/>
                  <a:pt x="1716557" y="56437"/>
                  <a:pt x="1994691" y="0"/>
                </a:cubicBezTo>
                <a:cubicBezTo>
                  <a:pt x="2272825" y="-56437"/>
                  <a:pt x="2267832" y="38383"/>
                  <a:pt x="2506017" y="0"/>
                </a:cubicBezTo>
                <a:cubicBezTo>
                  <a:pt x="2744202" y="-38383"/>
                  <a:pt x="2808080" y="3139"/>
                  <a:pt x="3055830" y="0"/>
                </a:cubicBezTo>
                <a:cubicBezTo>
                  <a:pt x="3303580" y="-3139"/>
                  <a:pt x="3436276" y="105"/>
                  <a:pt x="3644129" y="0"/>
                </a:cubicBezTo>
                <a:cubicBezTo>
                  <a:pt x="3851982" y="-105"/>
                  <a:pt x="3968846" y="66914"/>
                  <a:pt x="4232429" y="0"/>
                </a:cubicBezTo>
                <a:cubicBezTo>
                  <a:pt x="4496012" y="-66914"/>
                  <a:pt x="4521558" y="20230"/>
                  <a:pt x="4743755" y="0"/>
                </a:cubicBezTo>
                <a:cubicBezTo>
                  <a:pt x="5244098" y="-112431"/>
                  <a:pt x="5569749" y="278101"/>
                  <a:pt x="5638820" y="895065"/>
                </a:cubicBezTo>
                <a:cubicBezTo>
                  <a:pt x="5697155" y="1118139"/>
                  <a:pt x="5627777" y="1260451"/>
                  <a:pt x="5638820" y="1527559"/>
                </a:cubicBezTo>
                <a:cubicBezTo>
                  <a:pt x="5649863" y="1794667"/>
                  <a:pt x="5588101" y="1890965"/>
                  <a:pt x="5638820" y="2124251"/>
                </a:cubicBezTo>
                <a:cubicBezTo>
                  <a:pt x="5689539" y="2357537"/>
                  <a:pt x="5572944" y="2608561"/>
                  <a:pt x="5638820" y="2792546"/>
                </a:cubicBezTo>
                <a:cubicBezTo>
                  <a:pt x="5704696" y="2976532"/>
                  <a:pt x="5576052" y="3158848"/>
                  <a:pt x="5638820" y="3425039"/>
                </a:cubicBezTo>
                <a:cubicBezTo>
                  <a:pt x="5701588" y="3691230"/>
                  <a:pt x="5621885" y="3787213"/>
                  <a:pt x="5638820" y="3950128"/>
                </a:cubicBezTo>
                <a:cubicBezTo>
                  <a:pt x="5655755" y="4113043"/>
                  <a:pt x="5576107" y="4236688"/>
                  <a:pt x="5638820" y="4475217"/>
                </a:cubicBezTo>
                <a:cubicBezTo>
                  <a:pt x="5691092" y="4943592"/>
                  <a:pt x="5313460" y="5454877"/>
                  <a:pt x="4743755" y="5370282"/>
                </a:cubicBezTo>
                <a:cubicBezTo>
                  <a:pt x="4453194" y="5430240"/>
                  <a:pt x="4323197" y="5347037"/>
                  <a:pt x="4116968" y="5370282"/>
                </a:cubicBezTo>
                <a:cubicBezTo>
                  <a:pt x="3910739" y="5393527"/>
                  <a:pt x="3873316" y="5350059"/>
                  <a:pt x="3682616" y="5370282"/>
                </a:cubicBezTo>
                <a:cubicBezTo>
                  <a:pt x="3491916" y="5390505"/>
                  <a:pt x="3341638" y="5329215"/>
                  <a:pt x="3055830" y="5370282"/>
                </a:cubicBezTo>
                <a:cubicBezTo>
                  <a:pt x="2770022" y="5411349"/>
                  <a:pt x="2749726" y="5360397"/>
                  <a:pt x="2467530" y="5370282"/>
                </a:cubicBezTo>
                <a:cubicBezTo>
                  <a:pt x="2185334" y="5380167"/>
                  <a:pt x="2178172" y="5337710"/>
                  <a:pt x="1956204" y="5370282"/>
                </a:cubicBezTo>
                <a:cubicBezTo>
                  <a:pt x="1734236" y="5402854"/>
                  <a:pt x="1535629" y="5338202"/>
                  <a:pt x="1367904" y="5370282"/>
                </a:cubicBezTo>
                <a:cubicBezTo>
                  <a:pt x="1200179" y="5402362"/>
                  <a:pt x="1023450" y="5344830"/>
                  <a:pt x="895065" y="5370282"/>
                </a:cubicBezTo>
                <a:cubicBezTo>
                  <a:pt x="301126" y="5333614"/>
                  <a:pt x="-58000" y="5030201"/>
                  <a:pt x="0" y="4475217"/>
                </a:cubicBezTo>
                <a:cubicBezTo>
                  <a:pt x="-4350" y="4278746"/>
                  <a:pt x="25820" y="4067895"/>
                  <a:pt x="0" y="3914327"/>
                </a:cubicBezTo>
                <a:cubicBezTo>
                  <a:pt x="-25820" y="3760759"/>
                  <a:pt x="18874" y="3503060"/>
                  <a:pt x="0" y="3353436"/>
                </a:cubicBezTo>
                <a:cubicBezTo>
                  <a:pt x="-18874" y="3203812"/>
                  <a:pt x="56261" y="2962467"/>
                  <a:pt x="0" y="2756744"/>
                </a:cubicBezTo>
                <a:cubicBezTo>
                  <a:pt x="-56261" y="2551021"/>
                  <a:pt x="12781" y="2230873"/>
                  <a:pt x="0" y="2088449"/>
                </a:cubicBezTo>
                <a:cubicBezTo>
                  <a:pt x="-12781" y="1946025"/>
                  <a:pt x="45805" y="1701590"/>
                  <a:pt x="0" y="1599162"/>
                </a:cubicBezTo>
                <a:cubicBezTo>
                  <a:pt x="-45805" y="1496734"/>
                  <a:pt x="30385" y="1142548"/>
                  <a:pt x="0" y="895065"/>
                </a:cubicBezTo>
                <a:close/>
              </a:path>
              <a:path w="5638820" h="5370282" stroke="0" extrusionOk="0">
                <a:moveTo>
                  <a:pt x="0" y="895065"/>
                </a:moveTo>
                <a:cubicBezTo>
                  <a:pt x="73152" y="465145"/>
                  <a:pt x="496995" y="-51455"/>
                  <a:pt x="895065" y="0"/>
                </a:cubicBezTo>
                <a:cubicBezTo>
                  <a:pt x="1144070" y="-26713"/>
                  <a:pt x="1315820" y="48922"/>
                  <a:pt x="1521852" y="0"/>
                </a:cubicBezTo>
                <a:cubicBezTo>
                  <a:pt x="1727884" y="-48922"/>
                  <a:pt x="1860713" y="14526"/>
                  <a:pt x="2071665" y="0"/>
                </a:cubicBezTo>
                <a:cubicBezTo>
                  <a:pt x="2282617" y="-14526"/>
                  <a:pt x="2467109" y="31981"/>
                  <a:pt x="2621477" y="0"/>
                </a:cubicBezTo>
                <a:cubicBezTo>
                  <a:pt x="2775845" y="-31981"/>
                  <a:pt x="2983081" y="3498"/>
                  <a:pt x="3171290" y="0"/>
                </a:cubicBezTo>
                <a:cubicBezTo>
                  <a:pt x="3359499" y="-3498"/>
                  <a:pt x="3526416" y="48123"/>
                  <a:pt x="3759590" y="0"/>
                </a:cubicBezTo>
                <a:cubicBezTo>
                  <a:pt x="3992764" y="-48123"/>
                  <a:pt x="4031969" y="29449"/>
                  <a:pt x="4193942" y="0"/>
                </a:cubicBezTo>
                <a:cubicBezTo>
                  <a:pt x="4355915" y="-29449"/>
                  <a:pt x="4618184" y="13120"/>
                  <a:pt x="4743755" y="0"/>
                </a:cubicBezTo>
                <a:cubicBezTo>
                  <a:pt x="5250704" y="8987"/>
                  <a:pt x="5653966" y="402375"/>
                  <a:pt x="5638820" y="895065"/>
                </a:cubicBezTo>
                <a:cubicBezTo>
                  <a:pt x="5648603" y="1177190"/>
                  <a:pt x="5561186" y="1289843"/>
                  <a:pt x="5638820" y="1563360"/>
                </a:cubicBezTo>
                <a:cubicBezTo>
                  <a:pt x="5716454" y="1836878"/>
                  <a:pt x="5575892" y="1887910"/>
                  <a:pt x="5638820" y="2195854"/>
                </a:cubicBezTo>
                <a:cubicBezTo>
                  <a:pt x="5701748" y="2503798"/>
                  <a:pt x="5627757" y="2603208"/>
                  <a:pt x="5638820" y="2792546"/>
                </a:cubicBezTo>
                <a:cubicBezTo>
                  <a:pt x="5649883" y="2981884"/>
                  <a:pt x="5597704" y="3207708"/>
                  <a:pt x="5638820" y="3460841"/>
                </a:cubicBezTo>
                <a:cubicBezTo>
                  <a:pt x="5679936" y="3713975"/>
                  <a:pt x="5525855" y="4103232"/>
                  <a:pt x="5638820" y="4475217"/>
                </a:cubicBezTo>
                <a:cubicBezTo>
                  <a:pt x="5635958" y="4949536"/>
                  <a:pt x="5218676" y="5409747"/>
                  <a:pt x="4743755" y="5370282"/>
                </a:cubicBezTo>
                <a:cubicBezTo>
                  <a:pt x="4579950" y="5378345"/>
                  <a:pt x="4431120" y="5345892"/>
                  <a:pt x="4270916" y="5370282"/>
                </a:cubicBezTo>
                <a:cubicBezTo>
                  <a:pt x="4110712" y="5394672"/>
                  <a:pt x="3867155" y="5320674"/>
                  <a:pt x="3644129" y="5370282"/>
                </a:cubicBezTo>
                <a:cubicBezTo>
                  <a:pt x="3421103" y="5419890"/>
                  <a:pt x="3208316" y="5317969"/>
                  <a:pt x="3094316" y="5370282"/>
                </a:cubicBezTo>
                <a:cubicBezTo>
                  <a:pt x="2980316" y="5422595"/>
                  <a:pt x="2774710" y="5364536"/>
                  <a:pt x="2659964" y="5370282"/>
                </a:cubicBezTo>
                <a:cubicBezTo>
                  <a:pt x="2545218" y="5376028"/>
                  <a:pt x="2175960" y="5351420"/>
                  <a:pt x="2033178" y="5370282"/>
                </a:cubicBezTo>
                <a:cubicBezTo>
                  <a:pt x="1890396" y="5389144"/>
                  <a:pt x="1793635" y="5330706"/>
                  <a:pt x="1598825" y="5370282"/>
                </a:cubicBezTo>
                <a:cubicBezTo>
                  <a:pt x="1404015" y="5409858"/>
                  <a:pt x="1201481" y="5355794"/>
                  <a:pt x="895065" y="5370282"/>
                </a:cubicBezTo>
                <a:cubicBezTo>
                  <a:pt x="444181" y="5342226"/>
                  <a:pt x="-33125" y="4934507"/>
                  <a:pt x="0" y="4475217"/>
                </a:cubicBezTo>
                <a:cubicBezTo>
                  <a:pt x="-16380" y="4298892"/>
                  <a:pt x="16358" y="4049483"/>
                  <a:pt x="0" y="3806922"/>
                </a:cubicBezTo>
                <a:cubicBezTo>
                  <a:pt x="-16358" y="3564362"/>
                  <a:pt x="39037" y="3370590"/>
                  <a:pt x="0" y="3174428"/>
                </a:cubicBezTo>
                <a:cubicBezTo>
                  <a:pt x="-39037" y="2978266"/>
                  <a:pt x="41043" y="2866702"/>
                  <a:pt x="0" y="2613538"/>
                </a:cubicBezTo>
                <a:cubicBezTo>
                  <a:pt x="-41043" y="2360374"/>
                  <a:pt x="33239" y="2350438"/>
                  <a:pt x="0" y="2124251"/>
                </a:cubicBezTo>
                <a:cubicBezTo>
                  <a:pt x="-33239" y="1898064"/>
                  <a:pt x="8864" y="1677351"/>
                  <a:pt x="0" y="1563360"/>
                </a:cubicBezTo>
                <a:cubicBezTo>
                  <a:pt x="-8864" y="1449369"/>
                  <a:pt x="12691" y="1171157"/>
                  <a:pt x="0" y="895065"/>
                </a:cubicBezTo>
                <a:close/>
              </a:path>
            </a:pathLst>
          </a:custGeom>
          <a:ln w="28575">
            <a:solidFill>
              <a:srgbClr val="E94F35"/>
            </a:solidFill>
            <a:extLst>
              <a:ext uri="{C807C97D-BFC1-408E-A445-0C87EB9F89A2}">
                <ask:lineSketchStyleProps xmlns:ask="http://schemas.microsoft.com/office/drawing/2018/sketchyshapes" sd="238433852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b="1"/>
          </a:p>
          <a:p>
            <a:pPr algn="ctr"/>
            <a:endParaRPr lang="fr-FR" b="1"/>
          </a:p>
          <a:p>
            <a:pPr algn="ctr"/>
            <a:endParaRPr lang="fr-FR" b="1"/>
          </a:p>
          <a:p>
            <a:pPr algn="ctr"/>
            <a:endParaRPr lang="fr-FR" b="1"/>
          </a:p>
          <a:p>
            <a:pPr algn="ctr"/>
            <a:endParaRPr lang="fr-FR" b="1"/>
          </a:p>
          <a:p>
            <a:pPr algn="ctr"/>
            <a:r>
              <a:rPr lang="fr-FR" b="1"/>
              <a:t>PROJET AP DES FEMMES</a:t>
            </a:r>
          </a:p>
          <a:p>
            <a:pPr algn="ctr"/>
            <a:endParaRPr lang="fr-FR" b="1"/>
          </a:p>
          <a:p>
            <a:pPr algn="ctr"/>
            <a:r>
              <a:rPr lang="fr-FR"/>
              <a:t>Objectifs : Se réapproprier l’environnement extérieur, Favoriser le lien social, Développer des comportements actifs et non sédentaires</a:t>
            </a:r>
          </a:p>
          <a:p>
            <a:pPr algn="ctr"/>
            <a:endParaRPr lang="fr-FR"/>
          </a:p>
          <a:p>
            <a:pPr algn="ctr"/>
            <a:r>
              <a:rPr lang="fr-FR"/>
              <a:t>Public : Femmes du QPV Ouest</a:t>
            </a:r>
          </a:p>
          <a:p>
            <a:pPr algn="ctr"/>
            <a:endParaRPr lang="fr-FR"/>
          </a:p>
          <a:p>
            <a:pPr algn="ctr"/>
            <a:r>
              <a:rPr lang="fr-FR"/>
              <a:t>Actions : </a:t>
            </a:r>
          </a:p>
          <a:p>
            <a:pPr algn="ctr"/>
            <a:r>
              <a:rPr lang="fr-FR"/>
              <a:t>Séance d’activité physique 1x/</a:t>
            </a:r>
            <a:r>
              <a:rPr lang="fr-FR" err="1"/>
              <a:t>sem</a:t>
            </a:r>
            <a:r>
              <a:rPr lang="fr-FR"/>
              <a:t> au sein du QPV Ouest  en intérieur ou extérieur</a:t>
            </a:r>
          </a:p>
          <a:p>
            <a:pPr algn="ctr"/>
            <a:r>
              <a:rPr lang="fr-FR"/>
              <a:t>Temps de sensibilisation et d’éducation « Comment vous Santé vous ? »</a:t>
            </a:r>
          </a:p>
        </p:txBody>
      </p:sp>
      <p:pic>
        <p:nvPicPr>
          <p:cNvPr id="4" name="Image 3">
            <a:extLst>
              <a:ext uri="{FF2B5EF4-FFF2-40B4-BE49-F238E27FC236}">
                <a16:creationId xmlns:a16="http://schemas.microsoft.com/office/drawing/2014/main" id="{2762D584-6836-08A2-BBF0-60C98A72E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988" y="1314541"/>
            <a:ext cx="1847004" cy="1394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579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C015D-EC9F-028A-679E-4ECB7AF47038}"/>
            </a:ext>
          </a:extLst>
        </p:cNvPr>
        <p:cNvGrpSpPr/>
        <p:nvPr/>
      </p:nvGrpSpPr>
      <p:grpSpPr>
        <a:xfrm>
          <a:off x="0" y="0"/>
          <a:ext cx="0" cy="0"/>
          <a:chOff x="0" y="0"/>
          <a:chExt cx="0" cy="0"/>
        </a:xfrm>
      </p:grpSpPr>
      <p:sp>
        <p:nvSpPr>
          <p:cNvPr id="18" name="ZoneTexte 17">
            <a:extLst>
              <a:ext uri="{FF2B5EF4-FFF2-40B4-BE49-F238E27FC236}">
                <a16:creationId xmlns:a16="http://schemas.microsoft.com/office/drawing/2014/main" id="{B3F4E6C2-3306-8EC7-EEA5-79CC932ADA25}"/>
              </a:ext>
            </a:extLst>
          </p:cNvPr>
          <p:cNvSpPr txBox="1"/>
          <p:nvPr/>
        </p:nvSpPr>
        <p:spPr>
          <a:xfrm>
            <a:off x="1701086" y="4042273"/>
            <a:ext cx="39166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Roberta </a:t>
            </a:r>
            <a:r>
              <a:rPr kumimoji="0" lang="fr-FR" sz="2000" b="1" i="0" u="none" strike="noStrike" kern="1200" cap="none" spc="0" normalizeH="0" baseline="0" noProof="0" err="1">
                <a:ln>
                  <a:noFill/>
                </a:ln>
                <a:solidFill>
                  <a:srgbClr val="294654"/>
                </a:solidFill>
                <a:effectLst/>
                <a:uLnTx/>
                <a:uFillTx/>
                <a:latin typeface="Trebuchet MS" panose="020B0703020202090204" pitchFamily="34" charset="0"/>
                <a:ea typeface="+mn-ea"/>
                <a:cs typeface="+mn-cs"/>
              </a:rPr>
              <a:t>Zanchi</a:t>
            </a:r>
            <a:endParaRPr lang="fr-FR" sz="2000" b="1">
              <a:solidFill>
                <a:srgbClr val="294654"/>
              </a:solidFill>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Médecin Référent Prévention Maladies Chroniques et Sport 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ARS Île-de-France </a:t>
            </a:r>
          </a:p>
        </p:txBody>
      </p:sp>
      <p:sp>
        <p:nvSpPr>
          <p:cNvPr id="4" name="Titre 3">
            <a:extLst>
              <a:ext uri="{FF2B5EF4-FFF2-40B4-BE49-F238E27FC236}">
                <a16:creationId xmlns:a16="http://schemas.microsoft.com/office/drawing/2014/main" id="{28ABA259-19A8-25B6-288B-7B076FA7E43D}"/>
              </a:ext>
            </a:extLst>
          </p:cNvPr>
          <p:cNvSpPr>
            <a:spLocks noGrp="1"/>
          </p:cNvSpPr>
          <p:nvPr>
            <p:ph type="title"/>
          </p:nvPr>
        </p:nvSpPr>
        <p:spPr>
          <a:xfrm>
            <a:off x="573193" y="764704"/>
            <a:ext cx="7329835" cy="565944"/>
          </a:xfrm>
        </p:spPr>
        <p:txBody>
          <a:bodyPr>
            <a:normAutofit fontScale="90000"/>
          </a:bodyPr>
          <a:lstStyle/>
          <a:p>
            <a:r>
              <a:rPr lang="fr-FR" b="1">
                <a:latin typeface="Poppins" pitchFamily="2" charset="77"/>
                <a:cs typeface="Poppins" pitchFamily="2" charset="77"/>
              </a:rPr>
              <a:t>Le rôle des ARS dans le développement des mobilités actives</a:t>
            </a:r>
          </a:p>
        </p:txBody>
      </p:sp>
      <p:sp>
        <p:nvSpPr>
          <p:cNvPr id="11" name="ZoneTexte 10">
            <a:extLst>
              <a:ext uri="{FF2B5EF4-FFF2-40B4-BE49-F238E27FC236}">
                <a16:creationId xmlns:a16="http://schemas.microsoft.com/office/drawing/2014/main" id="{EC14AC84-D1E0-A3AC-E3F0-F0CEEA5F484F}"/>
              </a:ext>
            </a:extLst>
          </p:cNvPr>
          <p:cNvSpPr txBox="1"/>
          <p:nvPr/>
        </p:nvSpPr>
        <p:spPr>
          <a:xfrm>
            <a:off x="6096000" y="4042273"/>
            <a:ext cx="391661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Alice Collet, </a:t>
            </a: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Responsable de projets « Cohésions sociale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srgbClr val="294654"/>
                </a:solidFill>
                <a:latin typeface="Trebuchet MS" panose="020B070302020209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Véronique Tirant, </a:t>
            </a: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Responsable de pôle Aménagement-Habitat-Transition écologique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ANRU</a:t>
            </a:r>
          </a:p>
        </p:txBody>
      </p:sp>
      <p:pic>
        <p:nvPicPr>
          <p:cNvPr id="3" name="Image 2" descr="Une image contenant personne, Visage humain, sourire, habits&#10;&#10;Le contenu généré par l’IA peut être incorrect.">
            <a:extLst>
              <a:ext uri="{FF2B5EF4-FFF2-40B4-BE49-F238E27FC236}">
                <a16:creationId xmlns:a16="http://schemas.microsoft.com/office/drawing/2014/main" id="{565ADBC9-FAEA-DD20-0642-94ECB29E2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892" y="1926727"/>
            <a:ext cx="1905000" cy="1905000"/>
          </a:xfrm>
          <a:prstGeom prst="rect">
            <a:avLst/>
          </a:prstGeom>
        </p:spPr>
      </p:pic>
      <p:pic>
        <p:nvPicPr>
          <p:cNvPr id="5" name="Image 4" descr="Une image contenant texte, Police, logo, Graphique&#10;&#10;Le contenu généré par l’IA peut être incorrect.">
            <a:extLst>
              <a:ext uri="{FF2B5EF4-FFF2-40B4-BE49-F238E27FC236}">
                <a16:creationId xmlns:a16="http://schemas.microsoft.com/office/drawing/2014/main" id="{C6FCEF21-926C-03D1-AB7E-FD026208E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083" y="2079127"/>
            <a:ext cx="2867025" cy="1600200"/>
          </a:xfrm>
          <a:prstGeom prst="rect">
            <a:avLst/>
          </a:prstGeom>
        </p:spPr>
      </p:pic>
    </p:spTree>
    <p:extLst>
      <p:ext uri="{BB962C8B-B14F-4D97-AF65-F5344CB8AC3E}">
        <p14:creationId xmlns:p14="http://schemas.microsoft.com/office/powerpoint/2010/main" val="340541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1868" y="338043"/>
            <a:ext cx="10320469" cy="502766"/>
          </a:xfrm>
          <a:prstGeom prst="rect">
            <a:avLst/>
          </a:prstGeom>
        </p:spPr>
        <p:txBody>
          <a:bodyPr wrap="square">
            <a:spAutoFit/>
          </a:bodyPr>
          <a:lstStyle/>
          <a:p>
            <a:r>
              <a:rPr lang="fr-FR" sz="2667" b="1">
                <a:solidFill>
                  <a:srgbClr val="17379F"/>
                </a:solidFill>
                <a:latin typeface="Arial" panose="020B0604020202020204" pitchFamily="34" charset="0"/>
                <a:ea typeface="+mj-ea"/>
                <a:cs typeface="Arial" panose="020B0604020202020204" pitchFamily="34" charset="0"/>
              </a:rPr>
              <a:t>IDF: une population en bonne santé d’un point de vue global </a:t>
            </a:r>
          </a:p>
        </p:txBody>
      </p:sp>
      <p:sp>
        <p:nvSpPr>
          <p:cNvPr id="6" name="object 2">
            <a:extLst>
              <a:ext uri="{FF2B5EF4-FFF2-40B4-BE49-F238E27FC236}">
                <a16:creationId xmlns:a16="http://schemas.microsoft.com/office/drawing/2014/main" id="{038DDB89-B305-B0AD-50A6-9A3C44B7D7D0}"/>
              </a:ext>
            </a:extLst>
          </p:cNvPr>
          <p:cNvSpPr txBox="1">
            <a:spLocks/>
          </p:cNvSpPr>
          <p:nvPr/>
        </p:nvSpPr>
        <p:spPr bwMode="gray">
          <a:xfrm>
            <a:off x="2186552" y="740446"/>
            <a:ext cx="10091100" cy="755890"/>
          </a:xfrm>
          <a:prstGeom prst="rect">
            <a:avLst/>
          </a:prstGeom>
          <a:ln>
            <a:solidFill>
              <a:schemeClr val="tx1">
                <a:alpha val="0"/>
              </a:schemeClr>
            </a:solidFill>
          </a:ln>
        </p:spPr>
        <p:txBody>
          <a:bodyPr vert="horz" wrap="square" lIns="0" tIns="16933" rIns="0" bIns="0" rtlCol="0" anchor="ctr">
            <a:spAutoFit/>
          </a:bodyPr>
          <a:lstStyle>
            <a:lvl1pPr marL="14288" indent="0" algn="l" defTabSz="914400" rtl="0" eaLnBrk="1" latinLnBrk="0" hangingPunct="1">
              <a:lnSpc>
                <a:spcPct val="90000"/>
              </a:lnSpc>
              <a:spcBef>
                <a:spcPct val="0"/>
              </a:spcBef>
              <a:buNone/>
              <a:tabLst/>
              <a:defRPr sz="100" b="1" kern="1200" baseline="0">
                <a:solidFill>
                  <a:schemeClr val="tx1">
                    <a:alpha val="0"/>
                  </a:schemeClr>
                </a:solidFill>
                <a:latin typeface="+mj-lt"/>
                <a:ea typeface="+mj-ea"/>
                <a:cs typeface="+mj-cs"/>
              </a:defRPr>
            </a:lvl1pPr>
          </a:lstStyle>
          <a:p>
            <a:pPr defTabSz="914377"/>
            <a:r>
              <a:rPr lang="fr-FR" sz="2667">
                <a:solidFill>
                  <a:srgbClr val="17379F"/>
                </a:solidFill>
                <a:latin typeface="Arial" panose="020B0604020202020204" pitchFamily="34" charset="0"/>
                <a:cs typeface="Arial" panose="020B0604020202020204" pitchFamily="34" charset="0"/>
              </a:rPr>
              <a:t>une région très contrastée socio-économiquement avec de fortes disparités de santé</a:t>
            </a:r>
          </a:p>
        </p:txBody>
      </p:sp>
      <p:sp>
        <p:nvSpPr>
          <p:cNvPr id="8" name="Rectangle 7"/>
          <p:cNvSpPr/>
          <p:nvPr/>
        </p:nvSpPr>
        <p:spPr>
          <a:xfrm>
            <a:off x="239349" y="1674545"/>
            <a:ext cx="7008779" cy="646331"/>
          </a:xfrm>
          <a:prstGeom prst="rect">
            <a:avLst/>
          </a:prstGeom>
        </p:spPr>
        <p:txBody>
          <a:bodyPr wrap="square">
            <a:spAutoFit/>
          </a:bodyPr>
          <a:lstStyle/>
          <a:p>
            <a:pPr marL="380990" indent="-380990">
              <a:buFont typeface="Arial" panose="020B0604020202020204" pitchFamily="34" charset="0"/>
              <a:buChar char="•"/>
            </a:pPr>
            <a:r>
              <a:rPr lang="fr-FR" b="1">
                <a:latin typeface="Arial" panose="020B0604020202020204" pitchFamily="34" charset="0"/>
                <a:cs typeface="Arial" panose="020B0604020202020204" pitchFamily="34" charset="0"/>
              </a:rPr>
              <a:t>Meilleurs indicateurs d’espérance de vie et de mortalité de toutes les régions françaises</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832" y="1601922"/>
            <a:ext cx="2038323" cy="1963044"/>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3895" y="3047172"/>
            <a:ext cx="2148239" cy="2016224"/>
          </a:xfrm>
          <a:prstGeom prst="rect">
            <a:avLst/>
          </a:prstGeom>
        </p:spPr>
      </p:pic>
      <p:sp>
        <p:nvSpPr>
          <p:cNvPr id="11" name="Rectangle 10"/>
          <p:cNvSpPr/>
          <p:nvPr/>
        </p:nvSpPr>
        <p:spPr>
          <a:xfrm>
            <a:off x="-202397" y="2766628"/>
            <a:ext cx="8704229" cy="1477328"/>
          </a:xfrm>
          <a:prstGeom prst="rect">
            <a:avLst/>
          </a:prstGeom>
        </p:spPr>
        <p:txBody>
          <a:bodyPr wrap="square">
            <a:spAutoFit/>
          </a:bodyPr>
          <a:lstStyle/>
          <a:p>
            <a:pPr marL="849579" lvl="1" indent="-380990">
              <a:buFont typeface="Arial" panose="020B0604020202020204" pitchFamily="34" charset="0"/>
              <a:buChar char="•"/>
            </a:pPr>
            <a:r>
              <a:rPr lang="fr-FR">
                <a:latin typeface="Arial" panose="020B0604020202020204" pitchFamily="34" charset="0"/>
                <a:cs typeface="Arial" panose="020B0604020202020204" pitchFamily="34" charset="0"/>
              </a:rPr>
              <a:t>Des inégalités s’agissant des déterminants de la santé (sédentarité, manque d’AP, alimentation non équilibré) fortement marqués socialement. </a:t>
            </a:r>
          </a:p>
          <a:p>
            <a:pPr marL="849579" lvl="1" indent="-380990">
              <a:buFont typeface="Arial" panose="020B0604020202020204" pitchFamily="34" charset="0"/>
              <a:buChar char="•"/>
            </a:pPr>
            <a:endParaRPr lang="fr-FR">
              <a:latin typeface="Arial" panose="020B0604020202020204" pitchFamily="34" charset="0"/>
              <a:cs typeface="Arial" panose="020B0604020202020204" pitchFamily="34" charset="0"/>
            </a:endParaRPr>
          </a:p>
          <a:p>
            <a:pPr marL="849579" lvl="1" indent="-380990">
              <a:buFont typeface="Arial" panose="020B0604020202020204" pitchFamily="34" charset="0"/>
              <a:buChar char="•"/>
            </a:pPr>
            <a:r>
              <a:rPr lang="fr-FR" b="1">
                <a:latin typeface="Arial" panose="020B0604020202020204" pitchFamily="34" charset="0"/>
                <a:cs typeface="Arial" panose="020B0604020202020204" pitchFamily="34" charset="0"/>
              </a:rPr>
              <a:t>24 % de 18-85 ans en IDF ont une pathologie chronique </a:t>
            </a:r>
            <a:r>
              <a:rPr lang="fr-FR">
                <a:latin typeface="Arial" panose="020B0604020202020204" pitchFamily="34" charset="0"/>
                <a:cs typeface="Arial" panose="020B0604020202020204" pitchFamily="34" charset="0"/>
              </a:rPr>
              <a:t>avec des importantes inégalités </a:t>
            </a:r>
          </a:p>
        </p:txBody>
      </p:sp>
      <p:sp>
        <p:nvSpPr>
          <p:cNvPr id="12" name="ZoneTexte 11"/>
          <p:cNvSpPr txBox="1"/>
          <p:nvPr/>
        </p:nvSpPr>
        <p:spPr>
          <a:xfrm>
            <a:off x="230831" y="4531674"/>
            <a:ext cx="11952651" cy="2082558"/>
          </a:xfrm>
          <a:prstGeom prst="rect">
            <a:avLst/>
          </a:prstGeom>
          <a:noFill/>
        </p:spPr>
        <p:txBody>
          <a:bodyPr wrap="square" rtlCol="0">
            <a:spAutoFit/>
          </a:bodyPr>
          <a:lstStyle/>
          <a:p>
            <a:pPr marL="380990" indent="-380990">
              <a:buFont typeface="Arial" panose="020B0604020202020204" pitchFamily="34" charset="0"/>
              <a:buChar char="•"/>
            </a:pPr>
            <a:r>
              <a:rPr lang="fr-FR">
                <a:latin typeface="Arial" panose="020B0604020202020204" pitchFamily="34" charset="0"/>
                <a:cs typeface="Arial" panose="020B0604020202020204" pitchFamily="34" charset="0"/>
              </a:rPr>
              <a:t>Des situations moins satisfaisantes pour certains groupes</a:t>
            </a:r>
          </a:p>
          <a:p>
            <a:pPr marL="990575" lvl="1" indent="-380990">
              <a:buFont typeface="Arial" panose="020B0604020202020204" pitchFamily="34" charset="0"/>
              <a:buChar char="•"/>
            </a:pPr>
            <a:r>
              <a:rPr lang="fr-FR" b="1">
                <a:latin typeface="Arial" panose="020B0604020202020204" pitchFamily="34" charset="0"/>
                <a:cs typeface="Arial" panose="020B0604020202020204" pitchFamily="34" charset="0"/>
              </a:rPr>
              <a:t>Etat de santé et modes de vie préoccupants chez les jeunes</a:t>
            </a:r>
            <a:r>
              <a:rPr lang="fr-FR">
                <a:latin typeface="Arial" panose="020B0604020202020204" pitchFamily="34" charset="0"/>
                <a:cs typeface="Arial" panose="020B0604020202020204" pitchFamily="34" charset="0"/>
              </a:rPr>
              <a:t>: </a:t>
            </a:r>
          </a:p>
          <a:p>
            <a:pPr marL="1600160" lvl="2" indent="-380990">
              <a:buFont typeface="Arial" panose="020B0604020202020204" pitchFamily="34" charset="0"/>
              <a:buChar char="•"/>
            </a:pPr>
            <a:r>
              <a:rPr lang="fr-FR">
                <a:latin typeface="Arial" panose="020B0604020202020204" pitchFamily="34" charset="0"/>
                <a:cs typeface="Arial" panose="020B0604020202020204" pitchFamily="34" charset="0"/>
              </a:rPr>
              <a:t>santé mentale, mode de vie, maladies chroniques</a:t>
            </a:r>
          </a:p>
          <a:p>
            <a:pPr marL="990575" lvl="1" indent="-380990">
              <a:buFont typeface="Arial" panose="020B0604020202020204" pitchFamily="34" charset="0"/>
              <a:buChar char="•"/>
            </a:pPr>
            <a:r>
              <a:rPr lang="fr-FR" b="1">
                <a:latin typeface="Arial" panose="020B0604020202020204" pitchFamily="34" charset="0"/>
                <a:cs typeface="Arial" panose="020B0604020202020204" pitchFamily="34" charset="0"/>
              </a:rPr>
              <a:t>Des enjeux pour les personnes âgées: </a:t>
            </a:r>
            <a:endParaRPr lang="fr-FR">
              <a:latin typeface="Arial" panose="020B0604020202020204" pitchFamily="34" charset="0"/>
              <a:cs typeface="Arial" panose="020B0604020202020204" pitchFamily="34" charset="0"/>
            </a:endParaRPr>
          </a:p>
          <a:p>
            <a:pPr marL="1600160" lvl="2" indent="-380990">
              <a:buFont typeface="Arial" panose="020B0604020202020204" pitchFamily="34" charset="0"/>
              <a:buChar char="•"/>
            </a:pPr>
            <a:r>
              <a:rPr lang="fr-FR">
                <a:latin typeface="Arial" panose="020B0604020202020204" pitchFamily="34" charset="0"/>
                <a:cs typeface="Arial" panose="020B0604020202020204" pitchFamily="34" charset="0"/>
              </a:rPr>
              <a:t>60% des Franciliens de plus de 60 ans ont des pathologies chroniques</a:t>
            </a:r>
          </a:p>
          <a:p>
            <a:pPr marL="1600160" lvl="2" indent="-380990">
              <a:buFont typeface="Arial" panose="020B0604020202020204" pitchFamily="34" charset="0"/>
              <a:buChar char="•"/>
            </a:pPr>
            <a:r>
              <a:rPr lang="fr-FR">
                <a:latin typeface="Arial" panose="020B0604020202020204" pitchFamily="34" charset="0"/>
                <a:cs typeface="Arial" panose="020B0604020202020204" pitchFamily="34" charset="0"/>
              </a:rPr>
              <a:t>Une prévalence augmentée des maladies </a:t>
            </a:r>
            <a:r>
              <a:rPr lang="fr-FR" err="1">
                <a:latin typeface="Arial" panose="020B0604020202020204" pitchFamily="34" charset="0"/>
                <a:cs typeface="Arial" panose="020B0604020202020204" pitchFamily="34" charset="0"/>
              </a:rPr>
              <a:t>neuro-dégénératives</a:t>
            </a:r>
            <a:endParaRPr lang="fr-FR"/>
          </a:p>
          <a:p>
            <a:pPr marL="990575" lvl="1" indent="-380990">
              <a:buFont typeface="Arial" panose="020B0604020202020204" pitchFamily="34" charset="0"/>
              <a:buChar char="•"/>
            </a:pPr>
            <a:endParaRPr lang="fr-FR" sz="2133"/>
          </a:p>
        </p:txBody>
      </p:sp>
      <p:sp>
        <p:nvSpPr>
          <p:cNvPr id="7" name="ZoneTexte 6">
            <a:extLst>
              <a:ext uri="{FF2B5EF4-FFF2-40B4-BE49-F238E27FC236}">
                <a16:creationId xmlns:a16="http://schemas.microsoft.com/office/drawing/2014/main" id="{90660380-5EC7-233C-2ADF-EDDE3E6262B6}"/>
              </a:ext>
            </a:extLst>
          </p:cNvPr>
          <p:cNvSpPr txBox="1"/>
          <p:nvPr/>
        </p:nvSpPr>
        <p:spPr>
          <a:xfrm>
            <a:off x="239349" y="2330072"/>
            <a:ext cx="6425738" cy="369332"/>
          </a:xfrm>
          <a:prstGeom prst="rect">
            <a:avLst/>
          </a:prstGeom>
          <a:noFill/>
        </p:spPr>
        <p:txBody>
          <a:bodyPr wrap="square">
            <a:spAutoFit/>
          </a:bodyPr>
          <a:lstStyle/>
          <a:p>
            <a:pPr marL="380990" indent="-380990">
              <a:buFont typeface="Arial" panose="020B0604020202020204" pitchFamily="34" charset="0"/>
              <a:buChar char="•"/>
            </a:pPr>
            <a:r>
              <a:rPr lang="fr-FR">
                <a:latin typeface="Arial" panose="020B0604020202020204" pitchFamily="34" charset="0"/>
                <a:cs typeface="Arial" panose="020B0604020202020204" pitchFamily="34" charset="0"/>
              </a:rPr>
              <a:t>Des écarts d’espérance de vie entre les territoires</a:t>
            </a:r>
          </a:p>
        </p:txBody>
      </p:sp>
      <p:pic>
        <p:nvPicPr>
          <p:cNvPr id="3" name="Image 2">
            <a:extLst>
              <a:ext uri="{FF2B5EF4-FFF2-40B4-BE49-F238E27FC236}">
                <a16:creationId xmlns:a16="http://schemas.microsoft.com/office/drawing/2014/main" id="{7ECCD6B5-C47C-F2D0-51E8-1E666B1F9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10738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2383200" y="407044"/>
            <a:ext cx="10659354" cy="403997"/>
          </a:xfrm>
          <a:prstGeom prst="rect">
            <a:avLst/>
          </a:prstGeom>
        </p:spPr>
        <p:txBody>
          <a:bodyPr spcFirstLastPara="1" vert="horz" wrap="square" lIns="0" tIns="16042" rIns="0" bIns="0" rtlCol="0" anchor="ctr" anchorCtr="0">
            <a:spAutoFit/>
          </a:bodyPr>
          <a:lstStyle/>
          <a:p>
            <a:pPr defTabSz="866303"/>
            <a:r>
              <a:rPr lang="fr-FR" sz="2800" b="1" i="0">
                <a:solidFill>
                  <a:srgbClr val="00099F"/>
                </a:solidFill>
                <a:latin typeface="Arial" panose="020B0604020202020204" pitchFamily="34" charset="0"/>
                <a:cs typeface="Arial" panose="020B0604020202020204" pitchFamily="34" charset="0"/>
              </a:rPr>
              <a:t>Maladies chroniques en IDF: d’importantes inégalités</a:t>
            </a:r>
          </a:p>
        </p:txBody>
      </p:sp>
      <p:sp>
        <p:nvSpPr>
          <p:cNvPr id="11" name="Espace réservé du texte 3"/>
          <p:cNvSpPr>
            <a:spLocks noGrp="1"/>
          </p:cNvSpPr>
          <p:nvPr>
            <p:ph type="body" idx="4294967295"/>
          </p:nvPr>
        </p:nvSpPr>
        <p:spPr>
          <a:xfrm>
            <a:off x="230831" y="1182969"/>
            <a:ext cx="5552240" cy="6374905"/>
          </a:xfrm>
          <a:prstGeom prst="rect">
            <a:avLst/>
          </a:prstGeom>
        </p:spPr>
        <p:txBody>
          <a:bodyPr/>
          <a:lstStyle/>
          <a:p>
            <a:pPr marL="745965" indent="-360959" defTabSz="866303">
              <a:buClrTx/>
              <a:buFont typeface="Arial" panose="020B0604020202020204" pitchFamily="34" charset="0"/>
              <a:buChar char="•"/>
            </a:pPr>
            <a:r>
              <a:rPr lang="fr-FR" sz="1516" b="1" u="sng">
                <a:solidFill>
                  <a:schemeClr val="tx1"/>
                </a:solidFill>
                <a:latin typeface="Arial" panose="020B0604020202020204" pitchFamily="34" charset="0"/>
                <a:cs typeface="Arial" panose="020B0604020202020204" pitchFamily="34" charset="0"/>
              </a:rPr>
              <a:t>Cancers</a:t>
            </a:r>
            <a:r>
              <a:rPr lang="fr-FR" sz="1516">
                <a:solidFill>
                  <a:schemeClr val="tx1"/>
                </a:solidFill>
                <a:latin typeface="Arial" panose="020B0604020202020204" pitchFamily="34" charset="0"/>
                <a:cs typeface="Arial" panose="020B0604020202020204" pitchFamily="34" charset="0"/>
              </a:rPr>
              <a:t>:  première cause de décès (54 000 nouveaux cas par an et 21 536 décès dont un tiers avant 65 ans)</a:t>
            </a:r>
          </a:p>
          <a:p>
            <a:pPr marL="745965" indent="-360959" defTabSz="866303">
              <a:buClrTx/>
              <a:buFont typeface="Arial" panose="020B0604020202020204" pitchFamily="34" charset="0"/>
              <a:buChar char="•"/>
            </a:pPr>
            <a:endParaRPr lang="fr-FR" sz="1516">
              <a:solidFill>
                <a:schemeClr val="tx1"/>
              </a:solidFill>
              <a:latin typeface="Arial" panose="020B0604020202020204" pitchFamily="34" charset="0"/>
              <a:cs typeface="Arial" panose="020B0604020202020204" pitchFamily="34" charset="0"/>
            </a:endParaRPr>
          </a:p>
          <a:p>
            <a:pPr marL="745965" indent="-360959" algn="just" defTabSz="866303">
              <a:buClrTx/>
              <a:buFont typeface="Arial" panose="020B0604020202020204" pitchFamily="34" charset="0"/>
              <a:buChar char="•"/>
            </a:pPr>
            <a:r>
              <a:rPr lang="fr-FR" sz="1516" b="1" u="sng">
                <a:solidFill>
                  <a:schemeClr val="tx1"/>
                </a:solidFill>
                <a:latin typeface="Arial" panose="020B0604020202020204" pitchFamily="34" charset="0"/>
                <a:cs typeface="Arial" panose="020B0604020202020204" pitchFamily="34" charset="0"/>
              </a:rPr>
              <a:t>Obésité</a:t>
            </a:r>
            <a:r>
              <a:rPr lang="fr-FR" sz="1516">
                <a:solidFill>
                  <a:schemeClr val="tx1"/>
                </a:solidFill>
                <a:latin typeface="Arial" panose="020B0604020202020204" pitchFamily="34" charset="0"/>
                <a:cs typeface="Arial" panose="020B0604020202020204" pitchFamily="34" charset="0"/>
              </a:rPr>
              <a:t>: </a:t>
            </a:r>
          </a:p>
          <a:p>
            <a:pPr marL="1323500" lvl="1" indent="-360959" algn="just" defTabSz="866303">
              <a:buFont typeface="Arial" panose="020B0604020202020204" pitchFamily="34" charset="0"/>
              <a:buChar char="•"/>
            </a:pPr>
            <a:r>
              <a:rPr lang="fr-FR" sz="1516">
                <a:solidFill>
                  <a:schemeClr val="tx1"/>
                </a:solidFill>
                <a:latin typeface="Arial" panose="020B0604020202020204" pitchFamily="34" charset="0"/>
                <a:cs typeface="Arial" panose="020B0604020202020204" pitchFamily="34" charset="0"/>
              </a:rPr>
              <a:t>Environ 1,3 million de personnes chez les adultes (14,2 % en 2020).</a:t>
            </a:r>
          </a:p>
          <a:p>
            <a:pPr marL="1323500" lvl="1" indent="-360959" algn="just" defTabSz="866303">
              <a:buFont typeface="Arial" panose="020B0604020202020204" pitchFamily="34" charset="0"/>
              <a:buChar char="•"/>
            </a:pPr>
            <a:r>
              <a:rPr lang="fr-FR" sz="1516">
                <a:solidFill>
                  <a:schemeClr val="tx1"/>
                </a:solidFill>
                <a:latin typeface="Arial" panose="020B0604020202020204" pitchFamily="34" charset="0"/>
                <a:cs typeface="Arial" panose="020B0604020202020204" pitchFamily="34" charset="0"/>
              </a:rPr>
              <a:t>Une prévalence beaucoup plus élevée de l’obésité chez les jeunes collégiennes en IDF (prés du double de celle observée au niveau national)</a:t>
            </a:r>
          </a:p>
          <a:p>
            <a:pPr marL="745965" indent="-360959" algn="just" defTabSz="866303">
              <a:buClrTx/>
              <a:buFont typeface="Arial" panose="020B0604020202020204" pitchFamily="34" charset="0"/>
              <a:buChar char="•"/>
            </a:pPr>
            <a:endParaRPr lang="fr-FR" sz="1516">
              <a:solidFill>
                <a:schemeClr val="tx1"/>
              </a:solidFill>
              <a:latin typeface="Arial" panose="020B0604020202020204" pitchFamily="34" charset="0"/>
              <a:cs typeface="Arial" panose="020B0604020202020204" pitchFamily="34" charset="0"/>
            </a:endParaRPr>
          </a:p>
          <a:p>
            <a:pPr marL="745965" indent="-360959" defTabSz="866303">
              <a:buClrTx/>
              <a:buFont typeface="Arial" panose="020B0604020202020204" pitchFamily="34" charset="0"/>
              <a:buChar char="•"/>
            </a:pPr>
            <a:r>
              <a:rPr lang="fr-FR" sz="1516" b="1" u="sng">
                <a:solidFill>
                  <a:schemeClr val="tx1"/>
                </a:solidFill>
                <a:latin typeface="Arial" panose="020B0604020202020204" pitchFamily="34" charset="0"/>
                <a:cs typeface="Arial" panose="020B0604020202020204" pitchFamily="34" charset="0"/>
              </a:rPr>
              <a:t>Diabète</a:t>
            </a:r>
            <a:r>
              <a:rPr lang="fr-FR" sz="1516">
                <a:solidFill>
                  <a:schemeClr val="tx1"/>
                </a:solidFill>
                <a:latin typeface="Arial" panose="020B0604020202020204" pitchFamily="34" charset="0"/>
                <a:cs typeface="Arial" panose="020B0604020202020204" pitchFamily="34" charset="0"/>
              </a:rPr>
              <a:t> : en 2021, près de 600 000 franciliens reçoivent un traitement médicamenteux </a:t>
            </a:r>
          </a:p>
          <a:p>
            <a:pPr marL="745965" indent="-360959" defTabSz="866303">
              <a:buClrTx/>
              <a:buFont typeface="Arial" panose="020B0604020202020204" pitchFamily="34" charset="0"/>
              <a:buChar char="•"/>
            </a:pPr>
            <a:endParaRPr lang="fr-FR" sz="1516">
              <a:solidFill>
                <a:schemeClr val="tx1"/>
              </a:solidFill>
              <a:latin typeface="Arial" panose="020B0604020202020204" pitchFamily="34" charset="0"/>
              <a:cs typeface="Arial" panose="020B0604020202020204" pitchFamily="34" charset="0"/>
            </a:endParaRPr>
          </a:p>
          <a:p>
            <a:pPr marL="745965" indent="-360959" defTabSz="866303">
              <a:buClrTx/>
              <a:buFont typeface="Arial" panose="020B0604020202020204" pitchFamily="34" charset="0"/>
              <a:buChar char="•"/>
            </a:pPr>
            <a:r>
              <a:rPr lang="fr-FR" sz="1516" b="1" u="sng">
                <a:solidFill>
                  <a:schemeClr val="tx1"/>
                </a:solidFill>
                <a:latin typeface="Arial" panose="020B0604020202020204" pitchFamily="34" charset="0"/>
                <a:cs typeface="Arial" panose="020B0604020202020204" pitchFamily="34" charset="0"/>
              </a:rPr>
              <a:t>Pathologies cardio-vasculaires </a:t>
            </a:r>
            <a:r>
              <a:rPr lang="fr-FR" sz="1516">
                <a:solidFill>
                  <a:schemeClr val="tx1"/>
                </a:solidFill>
                <a:latin typeface="Arial" panose="020B0604020202020204" pitchFamily="34" charset="0"/>
                <a:cs typeface="Arial" panose="020B0604020202020204" pitchFamily="34" charset="0"/>
              </a:rPr>
              <a:t>une tendance régulière à la baisse de la mortalité, mais un nombre d’hospitalisation qui reste très élevé</a:t>
            </a:r>
          </a:p>
        </p:txBody>
      </p:sp>
      <p:pic>
        <p:nvPicPr>
          <p:cNvPr id="1029" name="Image 5"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547" y="1670810"/>
            <a:ext cx="3687677" cy="287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Image 7" descr="image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081" y="1700463"/>
            <a:ext cx="6275919" cy="345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B3554930-FEBD-5527-A8DE-F60D1773D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49472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33122C9-A0B9-462F-8757-0847AD287B63}" type="slidenum">
              <a:rPr lang="fr-FR" smtClean="0"/>
              <a:pPr/>
              <a:t>15</a:t>
            </a:fld>
            <a:endParaRPr lang="fr-FR"/>
          </a:p>
        </p:txBody>
      </p:sp>
      <p:sp>
        <p:nvSpPr>
          <p:cNvPr id="10" name="Rectangle 9"/>
          <p:cNvSpPr/>
          <p:nvPr/>
        </p:nvSpPr>
        <p:spPr>
          <a:xfrm>
            <a:off x="9264352" y="260648"/>
            <a:ext cx="1824203"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6" name="object 2">
            <a:extLst>
              <a:ext uri="{FF2B5EF4-FFF2-40B4-BE49-F238E27FC236}">
                <a16:creationId xmlns:a16="http://schemas.microsoft.com/office/drawing/2014/main" id="{038DDB89-B305-B0AD-50A6-9A3C44B7D7D0}"/>
              </a:ext>
            </a:extLst>
          </p:cNvPr>
          <p:cNvSpPr txBox="1">
            <a:spLocks noGrp="1"/>
          </p:cNvSpPr>
          <p:nvPr>
            <p:ph type="title"/>
          </p:nvPr>
        </p:nvSpPr>
        <p:spPr>
          <a:xfrm>
            <a:off x="2308213" y="170735"/>
            <a:ext cx="11251540" cy="755890"/>
          </a:xfrm>
          <a:prstGeom prst="rect">
            <a:avLst/>
          </a:prstGeom>
        </p:spPr>
        <p:txBody>
          <a:bodyPr vert="horz" wrap="square" lIns="0" tIns="16933" rIns="0" bIns="0" rtlCol="0" anchor="ctr">
            <a:spAutoFit/>
          </a:bodyPr>
          <a:lstStyle/>
          <a:p>
            <a:pPr defTabSz="914377"/>
            <a:r>
              <a:rPr lang="fr-FR" sz="2667" b="1">
                <a:solidFill>
                  <a:srgbClr val="002060"/>
                </a:solidFill>
                <a:latin typeface="Arial" panose="020B0604020202020204" pitchFamily="34" charset="0"/>
                <a:cs typeface="Arial" panose="020B0604020202020204" pitchFamily="34" charset="0"/>
              </a:rPr>
              <a:t>Sédentarité et inactivité physique: </a:t>
            </a:r>
            <a:br>
              <a:rPr lang="fr-FR" sz="2667" b="1">
                <a:solidFill>
                  <a:srgbClr val="002060"/>
                </a:solidFill>
                <a:latin typeface="Arial" panose="020B0604020202020204" pitchFamily="34" charset="0"/>
                <a:cs typeface="Arial" panose="020B0604020202020204" pitchFamily="34" charset="0"/>
              </a:rPr>
            </a:br>
            <a:r>
              <a:rPr lang="fr-FR" sz="2667" b="1">
                <a:solidFill>
                  <a:srgbClr val="002060"/>
                </a:solidFill>
                <a:latin typeface="Arial" panose="020B0604020202020204" pitchFamily="34" charset="0"/>
                <a:cs typeface="Arial" panose="020B0604020202020204" pitchFamily="34" charset="0"/>
              </a:rPr>
              <a:t>des temps de sédentarité plus importants en IDF qu’ailleurs</a:t>
            </a:r>
          </a:p>
        </p:txBody>
      </p:sp>
      <p:pic>
        <p:nvPicPr>
          <p:cNvPr id="7" name="Image 6" descr="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22" y="1290790"/>
            <a:ext cx="7116756" cy="506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D4860677-85F2-F880-9C0A-CFFBF69ED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48044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9C802B0-EBF2-5F4A-5A45-C63C5132106D}"/>
              </a:ext>
            </a:extLst>
          </p:cNvPr>
          <p:cNvSpPr>
            <a:spLocks noGrp="1"/>
          </p:cNvSpPr>
          <p:nvPr>
            <p:ph type="title"/>
          </p:nvPr>
        </p:nvSpPr>
        <p:spPr>
          <a:xfrm>
            <a:off x="2445798" y="181198"/>
            <a:ext cx="7239624" cy="719988"/>
          </a:xfrm>
        </p:spPr>
        <p:txBody>
          <a:bodyPr/>
          <a:lstStyle/>
          <a:p>
            <a:r>
              <a:rPr lang="fr-FR" sz="2800" b="1">
                <a:solidFill>
                  <a:srgbClr val="002395"/>
                </a:solidFill>
              </a:rPr>
              <a:t>De l’activité physique adaptée au sport santé </a:t>
            </a:r>
            <a:endParaRPr lang="fr-FR" b="1"/>
          </a:p>
        </p:txBody>
      </p:sp>
      <p:sp>
        <p:nvSpPr>
          <p:cNvPr id="3" name="Rectangle 2">
            <a:extLst>
              <a:ext uri="{FF2B5EF4-FFF2-40B4-BE49-F238E27FC236}">
                <a16:creationId xmlns:a16="http://schemas.microsoft.com/office/drawing/2014/main" id="{5371E806-961F-D917-DAE2-2882FAF7A815}"/>
              </a:ext>
            </a:extLst>
          </p:cNvPr>
          <p:cNvSpPr/>
          <p:nvPr/>
        </p:nvSpPr>
        <p:spPr>
          <a:xfrm>
            <a:off x="324075" y="1816541"/>
            <a:ext cx="8640316" cy="3785652"/>
          </a:xfrm>
          <a:prstGeom prst="rect">
            <a:avLst/>
          </a:prstGeom>
        </p:spPr>
        <p:txBody>
          <a:bodyPr wrap="square">
            <a:spAutoFit/>
          </a:bodyPr>
          <a:lstStyle/>
          <a:p>
            <a:r>
              <a:rPr lang="fr-FR" sz="1600" b="1">
                <a:latin typeface="Trebuchet MS" panose="020B0603020202020204" pitchFamily="34" charset="0"/>
              </a:rPr>
              <a:t>PRS</a:t>
            </a:r>
            <a:r>
              <a:rPr lang="fr-FR" sz="1600">
                <a:latin typeface="Trebuchet MS" panose="020B0603020202020204" pitchFamily="34" charset="0"/>
              </a:rPr>
              <a:t>: fiche 6.6 Renforcer l’accès et la pratique d’activité physique pour rompre les inégalités de santé</a:t>
            </a:r>
          </a:p>
          <a:p>
            <a:endParaRPr lang="fr-FR" sz="1600">
              <a:latin typeface="Trebuchet MS" panose="020B0603020202020204" pitchFamily="34" charset="0"/>
            </a:endParaRPr>
          </a:p>
          <a:p>
            <a:r>
              <a:rPr lang="fr-FR" sz="1600">
                <a:latin typeface="Trebuchet MS" panose="020B0603020202020204" pitchFamily="34" charset="0"/>
              </a:rPr>
              <a:t>3 objectifs stratégiques et opérationnels: </a:t>
            </a:r>
          </a:p>
          <a:p>
            <a:pPr marL="457200" indent="-457200">
              <a:buFont typeface="+mj-lt"/>
              <a:buAutoNum type="arabicPeriod"/>
            </a:pPr>
            <a:r>
              <a:rPr lang="fr-FR" sz="1600">
                <a:latin typeface="Trebuchet MS" panose="020B0603020202020204" pitchFamily="34" charset="0"/>
              </a:rPr>
              <a:t>Développer les incitations et conditions pour la pratique quotidienne d’une activité physique volontaire</a:t>
            </a:r>
          </a:p>
          <a:p>
            <a:pPr marL="457200" indent="-457200">
              <a:buFont typeface="+mj-lt"/>
              <a:buAutoNum type="arabicPeriod"/>
            </a:pPr>
            <a:r>
              <a:rPr lang="fr-FR" sz="1600">
                <a:latin typeface="Trebuchet MS" panose="020B0603020202020204" pitchFamily="34" charset="0"/>
              </a:rPr>
              <a:t>Faciliter l’accès à la pratique régulière d’une activité sportive intégrant un objectif de santé pour des personnes qui en sont éloignées</a:t>
            </a:r>
          </a:p>
          <a:p>
            <a:pPr marL="457200" indent="-457200">
              <a:buFont typeface="+mj-lt"/>
              <a:buAutoNum type="arabicPeriod"/>
            </a:pPr>
            <a:r>
              <a:rPr lang="fr-FR" sz="1600">
                <a:latin typeface="Trebuchet MS" panose="020B0603020202020204" pitchFamily="34" charset="0"/>
              </a:rPr>
              <a:t>Faciliter l’accès à l’activité physique adaptée et encadrée à destination des personnes en situation de handicap, de perte d’autonomie et porteuses de maladies chroniques</a:t>
            </a:r>
          </a:p>
          <a:p>
            <a:pPr marL="457200" indent="-457200">
              <a:buFont typeface="+mj-lt"/>
              <a:buAutoNum type="arabicPeriod"/>
            </a:pPr>
            <a:endParaRPr lang="fr-FR" sz="1600">
              <a:solidFill>
                <a:schemeClr val="accent2">
                  <a:lumMod val="75000"/>
                </a:schemeClr>
              </a:solidFill>
              <a:latin typeface="Trebuchet MS" panose="020B0603020202020204" pitchFamily="34" charset="0"/>
            </a:endParaRPr>
          </a:p>
          <a:p>
            <a:r>
              <a:rPr lang="fr-FR" sz="1600" b="1">
                <a:latin typeface="Trebuchet MS" panose="020B0603020202020204" pitchFamily="34" charset="0"/>
              </a:rPr>
              <a:t>PRS</a:t>
            </a:r>
            <a:r>
              <a:rPr lang="fr-FR" sz="1600">
                <a:latin typeface="Trebuchet MS" panose="020B0603020202020204" pitchFamily="34" charset="0"/>
              </a:rPr>
              <a:t>: fiche 2.4 : Mieux accompagner le parcours de vie des personnes en situation de handicap</a:t>
            </a:r>
          </a:p>
          <a:p>
            <a:r>
              <a:rPr lang="fr-FR" sz="1600">
                <a:latin typeface="Trebuchet MS" panose="020B0603020202020204" pitchFamily="34" charset="0"/>
              </a:rPr>
              <a:t>« </a:t>
            </a:r>
            <a:r>
              <a:rPr lang="fr-FR" sz="1600" i="1">
                <a:latin typeface="Trebuchet MS" panose="020B0603020202020204" pitchFamily="34" charset="0"/>
              </a:rPr>
              <a:t>Soutenir la pratique sportive pour toutes les personnes accueillies en établissements ou services médico-sociaux (ESMS) » </a:t>
            </a:r>
          </a:p>
        </p:txBody>
      </p:sp>
      <p:sp>
        <p:nvSpPr>
          <p:cNvPr id="6" name="Titre 5">
            <a:extLst>
              <a:ext uri="{FF2B5EF4-FFF2-40B4-BE49-F238E27FC236}">
                <a16:creationId xmlns:a16="http://schemas.microsoft.com/office/drawing/2014/main" id="{BAE54CD9-84B5-0646-7C61-AFC24C53749D}"/>
              </a:ext>
            </a:extLst>
          </p:cNvPr>
          <p:cNvSpPr txBox="1">
            <a:spLocks/>
          </p:cNvSpPr>
          <p:nvPr/>
        </p:nvSpPr>
        <p:spPr>
          <a:xfrm>
            <a:off x="431802" y="1152528"/>
            <a:ext cx="8424863" cy="539991"/>
          </a:xfrm>
          <a:prstGeom prst="rect">
            <a:avLst/>
          </a:prstGeom>
        </p:spPr>
        <p:txBody>
          <a:bodyPr wrap="square" lIns="0" tIns="0" rIns="0" bIns="0">
            <a:normAutofit/>
          </a:bodyPr>
          <a:lstStyle>
            <a:lvl1pPr>
              <a:defRPr sz="2700" b="1" i="1">
                <a:solidFill>
                  <a:srgbClr val="006E74"/>
                </a:solidFill>
                <a:latin typeface="Montserrat-ExtraBoldItalic"/>
                <a:ea typeface="+mj-ea"/>
                <a:cs typeface="Montserrat-ExtraBoldItalic"/>
              </a:defRPr>
            </a:lvl1pPr>
          </a:lstStyle>
          <a:p>
            <a:r>
              <a:rPr lang="fr-FR" sz="2000" u="sng">
                <a:latin typeface="+mn-lt"/>
                <a:ea typeface="+mn-ea"/>
                <a:cs typeface="+mn-cs"/>
              </a:rPr>
              <a:t>Ainsi que le Projet Régional de Santé 2023-2028</a:t>
            </a:r>
          </a:p>
        </p:txBody>
      </p:sp>
      <p:pic>
        <p:nvPicPr>
          <p:cNvPr id="7" name="Image 6">
            <a:extLst>
              <a:ext uri="{FF2B5EF4-FFF2-40B4-BE49-F238E27FC236}">
                <a16:creationId xmlns:a16="http://schemas.microsoft.com/office/drawing/2014/main" id="{9A94F37F-2AEB-E5AB-9582-31090D273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135" y="2493573"/>
            <a:ext cx="2758251" cy="1870854"/>
          </a:xfrm>
          <a:prstGeom prst="rect">
            <a:avLst/>
          </a:prstGeom>
        </p:spPr>
      </p:pic>
      <p:pic>
        <p:nvPicPr>
          <p:cNvPr id="10" name="Image 9">
            <a:extLst>
              <a:ext uri="{FF2B5EF4-FFF2-40B4-BE49-F238E27FC236}">
                <a16:creationId xmlns:a16="http://schemas.microsoft.com/office/drawing/2014/main" id="{FDC54849-B9DB-DD54-B1BB-8223FFDD7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1013414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98965" y="143504"/>
            <a:ext cx="6832600" cy="320601"/>
          </a:xfrm>
        </p:spPr>
        <p:txBody>
          <a:bodyPr>
            <a:noAutofit/>
          </a:bodyPr>
          <a:lstStyle/>
          <a:p>
            <a:r>
              <a:rPr lang="fr-FR" sz="2800" b="1">
                <a:solidFill>
                  <a:srgbClr val="00099F"/>
                </a:solidFill>
              </a:rPr>
              <a:t>88 MSS habilitées en IDF dont 50 en QPV </a:t>
            </a:r>
            <a:endParaRPr lang="fr-FR" sz="2400" b="1">
              <a:solidFill>
                <a:srgbClr val="00099F"/>
              </a:soli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79" y="504438"/>
            <a:ext cx="5790821" cy="4162987"/>
          </a:xfrm>
          <a:prstGeom prst="rect">
            <a:avLst/>
          </a:prstGeom>
        </p:spPr>
      </p:pic>
      <p:graphicFrame>
        <p:nvGraphicFramePr>
          <p:cNvPr id="5" name="Tableau 4"/>
          <p:cNvGraphicFramePr>
            <a:graphicFrameLocks noGrp="1"/>
          </p:cNvGraphicFramePr>
          <p:nvPr/>
        </p:nvGraphicFramePr>
        <p:xfrm>
          <a:off x="305179" y="3978275"/>
          <a:ext cx="2268963" cy="2743200"/>
        </p:xfrm>
        <a:graphic>
          <a:graphicData uri="http://schemas.openxmlformats.org/drawingml/2006/table">
            <a:tbl>
              <a:tblPr firstRow="1" bandRow="1">
                <a:tableStyleId>{D7AC3CCA-C797-4891-BE02-D94E43425B78}</a:tableStyleId>
              </a:tblPr>
              <a:tblGrid>
                <a:gridCol w="756321">
                  <a:extLst>
                    <a:ext uri="{9D8B030D-6E8A-4147-A177-3AD203B41FA5}">
                      <a16:colId xmlns:a16="http://schemas.microsoft.com/office/drawing/2014/main" val="2137529285"/>
                    </a:ext>
                  </a:extLst>
                </a:gridCol>
                <a:gridCol w="756321">
                  <a:extLst>
                    <a:ext uri="{9D8B030D-6E8A-4147-A177-3AD203B41FA5}">
                      <a16:colId xmlns:a16="http://schemas.microsoft.com/office/drawing/2014/main" val="3659209571"/>
                    </a:ext>
                  </a:extLst>
                </a:gridCol>
                <a:gridCol w="756321">
                  <a:extLst>
                    <a:ext uri="{9D8B030D-6E8A-4147-A177-3AD203B41FA5}">
                      <a16:colId xmlns:a16="http://schemas.microsoft.com/office/drawing/2014/main" val="3811052790"/>
                    </a:ext>
                  </a:extLst>
                </a:gridCol>
              </a:tblGrid>
              <a:tr h="234746">
                <a:tc>
                  <a:txBody>
                    <a:bodyPr/>
                    <a:lstStyle/>
                    <a:p>
                      <a:pPr algn="ctr"/>
                      <a:r>
                        <a:rPr lang="fr-FR" sz="1400" b="1"/>
                        <a:t>DD</a:t>
                      </a:r>
                    </a:p>
                  </a:txBody>
                  <a:tcPr/>
                </a:tc>
                <a:tc>
                  <a:txBody>
                    <a:bodyPr/>
                    <a:lstStyle/>
                    <a:p>
                      <a:pPr algn="ctr"/>
                      <a:r>
                        <a:rPr lang="fr-FR" sz="1400"/>
                        <a:t>MSS</a:t>
                      </a:r>
                    </a:p>
                  </a:txBody>
                  <a:tcPr/>
                </a:tc>
                <a:tc>
                  <a:txBody>
                    <a:bodyPr/>
                    <a:lstStyle/>
                    <a:p>
                      <a:pPr algn="ctr"/>
                      <a:r>
                        <a:rPr lang="fr-FR" sz="1400">
                          <a:solidFill>
                            <a:schemeClr val="tx1"/>
                          </a:solidFill>
                        </a:rPr>
                        <a:t>QPV</a:t>
                      </a:r>
                    </a:p>
                  </a:txBody>
                  <a:tcPr/>
                </a:tc>
                <a:extLst>
                  <a:ext uri="{0D108BD9-81ED-4DB2-BD59-A6C34878D82A}">
                    <a16:rowId xmlns:a16="http://schemas.microsoft.com/office/drawing/2014/main" val="3786718324"/>
                  </a:ext>
                </a:extLst>
              </a:tr>
              <a:tr h="234746">
                <a:tc>
                  <a:txBody>
                    <a:bodyPr/>
                    <a:lstStyle/>
                    <a:p>
                      <a:pPr algn="ctr"/>
                      <a:r>
                        <a:rPr lang="fr-FR" sz="1400" b="1"/>
                        <a:t>75</a:t>
                      </a:r>
                    </a:p>
                  </a:txBody>
                  <a:tcPr/>
                </a:tc>
                <a:tc>
                  <a:txBody>
                    <a:bodyPr/>
                    <a:lstStyle/>
                    <a:p>
                      <a:pPr algn="ctr"/>
                      <a:r>
                        <a:rPr lang="fr-FR" sz="1400"/>
                        <a:t>11 </a:t>
                      </a:r>
                    </a:p>
                  </a:txBody>
                  <a:tcPr/>
                </a:tc>
                <a:tc>
                  <a:txBody>
                    <a:bodyPr/>
                    <a:lstStyle/>
                    <a:p>
                      <a:pPr algn="ctr"/>
                      <a:r>
                        <a:rPr lang="fr-FR" sz="1400">
                          <a:solidFill>
                            <a:schemeClr val="tx1"/>
                          </a:solidFill>
                        </a:rPr>
                        <a:t>1</a:t>
                      </a:r>
                    </a:p>
                  </a:txBody>
                  <a:tcPr/>
                </a:tc>
                <a:extLst>
                  <a:ext uri="{0D108BD9-81ED-4DB2-BD59-A6C34878D82A}">
                    <a16:rowId xmlns:a16="http://schemas.microsoft.com/office/drawing/2014/main" val="3475722197"/>
                  </a:ext>
                </a:extLst>
              </a:tr>
              <a:tr h="234746">
                <a:tc>
                  <a:txBody>
                    <a:bodyPr/>
                    <a:lstStyle/>
                    <a:p>
                      <a:pPr algn="ctr"/>
                      <a:r>
                        <a:rPr lang="fr-FR" sz="1400" b="1"/>
                        <a:t>77</a:t>
                      </a:r>
                    </a:p>
                  </a:txBody>
                  <a:tcPr/>
                </a:tc>
                <a:tc>
                  <a:txBody>
                    <a:bodyPr/>
                    <a:lstStyle/>
                    <a:p>
                      <a:pPr algn="ctr"/>
                      <a:r>
                        <a:rPr lang="fr-FR" sz="1400"/>
                        <a:t>11</a:t>
                      </a:r>
                    </a:p>
                  </a:txBody>
                  <a:tcPr/>
                </a:tc>
                <a:tc>
                  <a:txBody>
                    <a:bodyPr/>
                    <a:lstStyle/>
                    <a:p>
                      <a:pPr algn="ctr"/>
                      <a:r>
                        <a:rPr lang="fr-FR" sz="1400">
                          <a:solidFill>
                            <a:schemeClr val="tx1"/>
                          </a:solidFill>
                        </a:rPr>
                        <a:t>7</a:t>
                      </a:r>
                    </a:p>
                  </a:txBody>
                  <a:tcPr/>
                </a:tc>
                <a:extLst>
                  <a:ext uri="{0D108BD9-81ED-4DB2-BD59-A6C34878D82A}">
                    <a16:rowId xmlns:a16="http://schemas.microsoft.com/office/drawing/2014/main" val="2930831839"/>
                  </a:ext>
                </a:extLst>
              </a:tr>
              <a:tr h="234746">
                <a:tc>
                  <a:txBody>
                    <a:bodyPr/>
                    <a:lstStyle/>
                    <a:p>
                      <a:pPr algn="ctr"/>
                      <a:r>
                        <a:rPr lang="fr-FR" sz="1400" b="1"/>
                        <a:t>78</a:t>
                      </a:r>
                    </a:p>
                  </a:txBody>
                  <a:tcPr/>
                </a:tc>
                <a:tc>
                  <a:txBody>
                    <a:bodyPr/>
                    <a:lstStyle/>
                    <a:p>
                      <a:pPr algn="ctr"/>
                      <a:r>
                        <a:rPr lang="fr-FR" sz="1400"/>
                        <a:t>8</a:t>
                      </a:r>
                    </a:p>
                  </a:txBody>
                  <a:tcPr/>
                </a:tc>
                <a:tc>
                  <a:txBody>
                    <a:bodyPr/>
                    <a:lstStyle/>
                    <a:p>
                      <a:pPr algn="ctr"/>
                      <a:r>
                        <a:rPr lang="fr-FR" sz="1400">
                          <a:solidFill>
                            <a:schemeClr val="tx1"/>
                          </a:solidFill>
                        </a:rPr>
                        <a:t>3</a:t>
                      </a:r>
                    </a:p>
                  </a:txBody>
                  <a:tcPr/>
                </a:tc>
                <a:extLst>
                  <a:ext uri="{0D108BD9-81ED-4DB2-BD59-A6C34878D82A}">
                    <a16:rowId xmlns:a16="http://schemas.microsoft.com/office/drawing/2014/main" val="2858061666"/>
                  </a:ext>
                </a:extLst>
              </a:tr>
              <a:tr h="234746">
                <a:tc>
                  <a:txBody>
                    <a:bodyPr/>
                    <a:lstStyle/>
                    <a:p>
                      <a:pPr algn="ctr"/>
                      <a:r>
                        <a:rPr lang="fr-FR" sz="1400" b="1"/>
                        <a:t>91</a:t>
                      </a:r>
                    </a:p>
                  </a:txBody>
                  <a:tcPr/>
                </a:tc>
                <a:tc>
                  <a:txBody>
                    <a:bodyPr/>
                    <a:lstStyle/>
                    <a:p>
                      <a:pPr algn="ctr"/>
                      <a:r>
                        <a:rPr lang="fr-FR" sz="1400"/>
                        <a:t>8</a:t>
                      </a:r>
                    </a:p>
                  </a:txBody>
                  <a:tcPr/>
                </a:tc>
                <a:tc>
                  <a:txBody>
                    <a:bodyPr/>
                    <a:lstStyle/>
                    <a:p>
                      <a:pPr algn="ctr"/>
                      <a:r>
                        <a:rPr lang="fr-FR" sz="1400">
                          <a:solidFill>
                            <a:schemeClr val="tx1"/>
                          </a:solidFill>
                        </a:rPr>
                        <a:t>6</a:t>
                      </a:r>
                    </a:p>
                  </a:txBody>
                  <a:tcPr/>
                </a:tc>
                <a:extLst>
                  <a:ext uri="{0D108BD9-81ED-4DB2-BD59-A6C34878D82A}">
                    <a16:rowId xmlns:a16="http://schemas.microsoft.com/office/drawing/2014/main" val="3381357821"/>
                  </a:ext>
                </a:extLst>
              </a:tr>
              <a:tr h="234746">
                <a:tc>
                  <a:txBody>
                    <a:bodyPr/>
                    <a:lstStyle/>
                    <a:p>
                      <a:pPr algn="ctr"/>
                      <a:r>
                        <a:rPr lang="fr-FR" sz="1400" b="1"/>
                        <a:t>92</a:t>
                      </a:r>
                    </a:p>
                  </a:txBody>
                  <a:tcPr/>
                </a:tc>
                <a:tc>
                  <a:txBody>
                    <a:bodyPr/>
                    <a:lstStyle/>
                    <a:p>
                      <a:pPr algn="ctr"/>
                      <a:r>
                        <a:rPr lang="fr-FR" sz="1400"/>
                        <a:t>19</a:t>
                      </a:r>
                    </a:p>
                  </a:txBody>
                  <a:tcPr/>
                </a:tc>
                <a:tc>
                  <a:txBody>
                    <a:bodyPr/>
                    <a:lstStyle/>
                    <a:p>
                      <a:pPr algn="ctr"/>
                      <a:r>
                        <a:rPr lang="fr-FR" sz="1400">
                          <a:solidFill>
                            <a:schemeClr val="tx1"/>
                          </a:solidFill>
                        </a:rPr>
                        <a:t>7</a:t>
                      </a:r>
                    </a:p>
                  </a:txBody>
                  <a:tcPr/>
                </a:tc>
                <a:extLst>
                  <a:ext uri="{0D108BD9-81ED-4DB2-BD59-A6C34878D82A}">
                    <a16:rowId xmlns:a16="http://schemas.microsoft.com/office/drawing/2014/main" val="406884267"/>
                  </a:ext>
                </a:extLst>
              </a:tr>
              <a:tr h="234746">
                <a:tc>
                  <a:txBody>
                    <a:bodyPr/>
                    <a:lstStyle/>
                    <a:p>
                      <a:pPr algn="ctr"/>
                      <a:r>
                        <a:rPr lang="fr-FR" sz="1400" b="1"/>
                        <a:t>93</a:t>
                      </a:r>
                    </a:p>
                  </a:txBody>
                  <a:tcPr/>
                </a:tc>
                <a:tc>
                  <a:txBody>
                    <a:bodyPr/>
                    <a:lstStyle/>
                    <a:p>
                      <a:pPr algn="ctr"/>
                      <a:r>
                        <a:rPr lang="fr-FR" sz="1400"/>
                        <a:t>11</a:t>
                      </a:r>
                    </a:p>
                  </a:txBody>
                  <a:tcPr/>
                </a:tc>
                <a:tc>
                  <a:txBody>
                    <a:bodyPr/>
                    <a:lstStyle/>
                    <a:p>
                      <a:pPr algn="ctr"/>
                      <a:r>
                        <a:rPr lang="fr-FR" sz="1400">
                          <a:solidFill>
                            <a:schemeClr val="tx1"/>
                          </a:solidFill>
                        </a:rPr>
                        <a:t>11</a:t>
                      </a:r>
                    </a:p>
                  </a:txBody>
                  <a:tcPr/>
                </a:tc>
                <a:extLst>
                  <a:ext uri="{0D108BD9-81ED-4DB2-BD59-A6C34878D82A}">
                    <a16:rowId xmlns:a16="http://schemas.microsoft.com/office/drawing/2014/main" val="2867680745"/>
                  </a:ext>
                </a:extLst>
              </a:tr>
              <a:tr h="234746">
                <a:tc>
                  <a:txBody>
                    <a:bodyPr/>
                    <a:lstStyle/>
                    <a:p>
                      <a:pPr algn="ctr"/>
                      <a:r>
                        <a:rPr lang="fr-FR" sz="1400" b="1"/>
                        <a:t>94</a:t>
                      </a:r>
                    </a:p>
                  </a:txBody>
                  <a:tcPr/>
                </a:tc>
                <a:tc>
                  <a:txBody>
                    <a:bodyPr/>
                    <a:lstStyle/>
                    <a:p>
                      <a:pPr algn="ctr"/>
                      <a:r>
                        <a:rPr lang="fr-FR" sz="1400"/>
                        <a:t>14</a:t>
                      </a:r>
                    </a:p>
                  </a:txBody>
                  <a:tcPr/>
                </a:tc>
                <a:tc>
                  <a:txBody>
                    <a:bodyPr/>
                    <a:lstStyle/>
                    <a:p>
                      <a:pPr algn="ctr"/>
                      <a:r>
                        <a:rPr lang="fr-FR" sz="1400">
                          <a:solidFill>
                            <a:schemeClr val="tx1"/>
                          </a:solidFill>
                        </a:rPr>
                        <a:t>10</a:t>
                      </a:r>
                    </a:p>
                  </a:txBody>
                  <a:tcPr/>
                </a:tc>
                <a:extLst>
                  <a:ext uri="{0D108BD9-81ED-4DB2-BD59-A6C34878D82A}">
                    <a16:rowId xmlns:a16="http://schemas.microsoft.com/office/drawing/2014/main" val="309418383"/>
                  </a:ext>
                </a:extLst>
              </a:tr>
              <a:tr h="234746">
                <a:tc>
                  <a:txBody>
                    <a:bodyPr/>
                    <a:lstStyle/>
                    <a:p>
                      <a:pPr algn="ctr"/>
                      <a:r>
                        <a:rPr lang="fr-FR" sz="1400" b="1"/>
                        <a:t>95</a:t>
                      </a:r>
                    </a:p>
                  </a:txBody>
                  <a:tcPr/>
                </a:tc>
                <a:tc>
                  <a:txBody>
                    <a:bodyPr/>
                    <a:lstStyle/>
                    <a:p>
                      <a:pPr algn="ctr"/>
                      <a:r>
                        <a:rPr lang="fr-FR" sz="1400"/>
                        <a:t>6</a:t>
                      </a:r>
                    </a:p>
                  </a:txBody>
                  <a:tcPr/>
                </a:tc>
                <a:tc>
                  <a:txBody>
                    <a:bodyPr/>
                    <a:lstStyle/>
                    <a:p>
                      <a:pPr algn="ctr"/>
                      <a:r>
                        <a:rPr lang="fr-FR" sz="1400">
                          <a:solidFill>
                            <a:schemeClr val="tx1"/>
                          </a:solidFill>
                        </a:rPr>
                        <a:t>5</a:t>
                      </a:r>
                    </a:p>
                  </a:txBody>
                  <a:tcPr/>
                </a:tc>
                <a:extLst>
                  <a:ext uri="{0D108BD9-81ED-4DB2-BD59-A6C34878D82A}">
                    <a16:rowId xmlns:a16="http://schemas.microsoft.com/office/drawing/2014/main" val="4126384021"/>
                  </a:ext>
                </a:extLst>
              </a:tr>
            </a:tbl>
          </a:graphicData>
        </a:graphic>
      </p:graphicFrame>
      <p:sp>
        <p:nvSpPr>
          <p:cNvPr id="10" name="Rectangle : coins arrondis 9">
            <a:extLst>
              <a:ext uri="{FF2B5EF4-FFF2-40B4-BE49-F238E27FC236}">
                <a16:creationId xmlns:a16="http://schemas.microsoft.com/office/drawing/2014/main" id="{935511EF-8920-EF0C-E359-7E1BDACAAD07}"/>
              </a:ext>
            </a:extLst>
          </p:cNvPr>
          <p:cNvSpPr/>
          <p:nvPr/>
        </p:nvSpPr>
        <p:spPr>
          <a:xfrm>
            <a:off x="7925482" y="621833"/>
            <a:ext cx="2338218" cy="5405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a:t>Publics spécifiques (étudiants, femmes)</a:t>
            </a:r>
          </a:p>
        </p:txBody>
      </p:sp>
      <p:sp>
        <p:nvSpPr>
          <p:cNvPr id="12" name="Rectangle : coins arrondis 11">
            <a:extLst>
              <a:ext uri="{FF2B5EF4-FFF2-40B4-BE49-F238E27FC236}">
                <a16:creationId xmlns:a16="http://schemas.microsoft.com/office/drawing/2014/main" id="{789E67D6-5A06-A243-7613-541672BF2567}"/>
              </a:ext>
            </a:extLst>
          </p:cNvPr>
          <p:cNvSpPr/>
          <p:nvPr/>
        </p:nvSpPr>
        <p:spPr>
          <a:xfrm>
            <a:off x="6407481" y="1198170"/>
            <a:ext cx="1206520" cy="489663"/>
          </a:xfrm>
          <a:prstGeom prst="roundRect">
            <a:avLst/>
          </a:prstGeom>
          <a:solidFill>
            <a:srgbClr val="E1000F">
              <a:lumMod val="40000"/>
              <a:lumOff val="60000"/>
            </a:srgbClr>
          </a:solidFill>
          <a:ln w="25400" cap="flat" cmpd="sng" algn="ctr">
            <a:solidFill>
              <a:srgbClr val="0058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a:ln>
                  <a:noFill/>
                </a:ln>
                <a:solidFill>
                  <a:srgbClr val="FFFFFF"/>
                </a:solidFill>
                <a:effectLst/>
                <a:uLnTx/>
                <a:uFillTx/>
                <a:latin typeface="Arial"/>
                <a:ea typeface="+mn-ea"/>
                <a:cs typeface="+mn-cs"/>
              </a:rPr>
              <a:t>Cancers</a:t>
            </a:r>
          </a:p>
        </p:txBody>
      </p:sp>
      <p:sp>
        <p:nvSpPr>
          <p:cNvPr id="13" name="Rectangle : coins arrondis 12">
            <a:extLst>
              <a:ext uri="{FF2B5EF4-FFF2-40B4-BE49-F238E27FC236}">
                <a16:creationId xmlns:a16="http://schemas.microsoft.com/office/drawing/2014/main" id="{56BE34C8-9FA5-2D48-6AAF-4ADD6D4DC9BA}"/>
              </a:ext>
            </a:extLst>
          </p:cNvPr>
          <p:cNvSpPr/>
          <p:nvPr/>
        </p:nvSpPr>
        <p:spPr>
          <a:xfrm>
            <a:off x="8192089" y="1555515"/>
            <a:ext cx="1790111" cy="503640"/>
          </a:xfrm>
          <a:prstGeom prst="roundRect">
            <a:avLst/>
          </a:prstGeom>
          <a:solidFill>
            <a:srgbClr val="00B050"/>
          </a:solidFill>
          <a:ln w="25400" cap="flat" cmpd="sng" algn="ctr">
            <a:solidFill>
              <a:srgbClr val="0058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FFFFFF"/>
                </a:solidFill>
                <a:effectLst/>
                <a:uLnTx/>
                <a:uFillTx/>
                <a:latin typeface="Arial"/>
                <a:ea typeface="+mn-ea"/>
                <a:cs typeface="+mn-cs"/>
              </a:rPr>
              <a:t>Génériques </a:t>
            </a:r>
          </a:p>
        </p:txBody>
      </p:sp>
      <p:sp>
        <p:nvSpPr>
          <p:cNvPr id="14" name="Rectangle : coins arrondis 13">
            <a:extLst>
              <a:ext uri="{FF2B5EF4-FFF2-40B4-BE49-F238E27FC236}">
                <a16:creationId xmlns:a16="http://schemas.microsoft.com/office/drawing/2014/main" id="{3078AF36-77BD-39A0-9EF1-689F8A31BF10}"/>
              </a:ext>
            </a:extLst>
          </p:cNvPr>
          <p:cNvSpPr/>
          <p:nvPr/>
        </p:nvSpPr>
        <p:spPr>
          <a:xfrm>
            <a:off x="10263700" y="1198170"/>
            <a:ext cx="1814589" cy="54050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a:t>Santé mentale </a:t>
            </a:r>
          </a:p>
        </p:txBody>
      </p:sp>
      <p:sp>
        <p:nvSpPr>
          <p:cNvPr id="17" name="Rectangle : coins arrondis 16">
            <a:extLst>
              <a:ext uri="{FF2B5EF4-FFF2-40B4-BE49-F238E27FC236}">
                <a16:creationId xmlns:a16="http://schemas.microsoft.com/office/drawing/2014/main" id="{EEFB6C44-0A5F-33D1-D4DF-2135B6EA71A8}"/>
              </a:ext>
            </a:extLst>
          </p:cNvPr>
          <p:cNvSpPr/>
          <p:nvPr/>
        </p:nvSpPr>
        <p:spPr>
          <a:xfrm>
            <a:off x="6213200" y="2174104"/>
            <a:ext cx="2111893" cy="489663"/>
          </a:xfrm>
          <a:prstGeom prst="roundRect">
            <a:avLst/>
          </a:prstGeom>
          <a:solidFill>
            <a:srgbClr val="EA5433"/>
          </a:solidFill>
          <a:ln w="25400" cap="flat" cmpd="sng" algn="ctr">
            <a:solidFill>
              <a:srgbClr val="0058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a:ln>
                  <a:noFill/>
                </a:ln>
                <a:solidFill>
                  <a:srgbClr val="FFFFFF"/>
                </a:solidFill>
                <a:effectLst/>
                <a:uLnTx/>
                <a:uFillTx/>
                <a:latin typeface="Arial"/>
                <a:ea typeface="+mn-ea"/>
                <a:cs typeface="+mn-cs"/>
              </a:rPr>
              <a:t>Cardio-métabolique </a:t>
            </a:r>
          </a:p>
        </p:txBody>
      </p:sp>
      <p:sp>
        <p:nvSpPr>
          <p:cNvPr id="18" name="Rectangle : coins arrondis 17">
            <a:extLst>
              <a:ext uri="{FF2B5EF4-FFF2-40B4-BE49-F238E27FC236}">
                <a16:creationId xmlns:a16="http://schemas.microsoft.com/office/drawing/2014/main" id="{77EE2DD5-424E-FE27-7DC4-0006387032B0}"/>
              </a:ext>
            </a:extLst>
          </p:cNvPr>
          <p:cNvSpPr/>
          <p:nvPr/>
        </p:nvSpPr>
        <p:spPr>
          <a:xfrm>
            <a:off x="9992073" y="2096268"/>
            <a:ext cx="2034197" cy="489663"/>
          </a:xfrm>
          <a:prstGeom prst="roundRect">
            <a:avLst/>
          </a:prstGeom>
          <a:solidFill>
            <a:srgbClr val="FFD500">
              <a:lumMod val="60000"/>
              <a:lumOff val="40000"/>
            </a:srgbClr>
          </a:solidFill>
          <a:ln w="25400" cap="flat" cmpd="sng" algn="ctr">
            <a:solidFill>
              <a:srgbClr val="0058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a:ln>
                  <a:noFill/>
                </a:ln>
                <a:solidFill>
                  <a:srgbClr val="00B0F0"/>
                </a:solidFill>
                <a:effectLst/>
                <a:uLnTx/>
                <a:uFillTx/>
                <a:latin typeface="Arial"/>
                <a:ea typeface="+mn-ea"/>
                <a:cs typeface="+mn-cs"/>
              </a:rPr>
              <a:t>MSS Prescri’forme </a:t>
            </a:r>
          </a:p>
        </p:txBody>
      </p:sp>
      <p:pic>
        <p:nvPicPr>
          <p:cNvPr id="19" name="Image 18">
            <a:extLst>
              <a:ext uri="{FF2B5EF4-FFF2-40B4-BE49-F238E27FC236}">
                <a16:creationId xmlns:a16="http://schemas.microsoft.com/office/drawing/2014/main" id="{031CB3F4-137A-E09D-80A5-64610D9E1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811" y="4667425"/>
            <a:ext cx="1792065" cy="1427364"/>
          </a:xfrm>
          <a:prstGeom prst="rect">
            <a:avLst/>
          </a:prstGeom>
        </p:spPr>
      </p:pic>
      <p:pic>
        <p:nvPicPr>
          <p:cNvPr id="7" name="Image 6" descr="Une image contenant texte, capture d’écran, Police, nombre&#10;&#10;Description générée automatiquement">
            <a:extLst>
              <a:ext uri="{FF2B5EF4-FFF2-40B4-BE49-F238E27FC236}">
                <a16:creationId xmlns:a16="http://schemas.microsoft.com/office/drawing/2014/main" id="{03EA95DD-F7CF-D6F5-4619-7373BEC6B467}"/>
              </a:ext>
            </a:extLst>
          </p:cNvPr>
          <p:cNvPicPr>
            <a:picLocks noChangeAspect="1"/>
          </p:cNvPicPr>
          <p:nvPr/>
        </p:nvPicPr>
        <p:blipFill rotWithShape="1">
          <a:blip r:embed="rId5"/>
          <a:srcRect l="4815" t="16317" r="4326" b="4152"/>
          <a:stretch/>
        </p:blipFill>
        <p:spPr>
          <a:xfrm>
            <a:off x="7547586" y="2753629"/>
            <a:ext cx="3362412" cy="4162987"/>
          </a:xfrm>
          <a:prstGeom prst="rect">
            <a:avLst/>
          </a:prstGeom>
        </p:spPr>
      </p:pic>
    </p:spTree>
    <p:extLst>
      <p:ext uri="{BB962C8B-B14F-4D97-AF65-F5344CB8AC3E}">
        <p14:creationId xmlns:p14="http://schemas.microsoft.com/office/powerpoint/2010/main" val="26439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159562" y="174912"/>
            <a:ext cx="7872876" cy="719988"/>
          </a:xfrm>
        </p:spPr>
        <p:txBody>
          <a:bodyPr>
            <a:noAutofit/>
          </a:bodyPr>
          <a:lstStyle/>
          <a:p>
            <a:r>
              <a:rPr lang="fr-FR" sz="2667" b="1">
                <a:solidFill>
                  <a:srgbClr val="002499"/>
                </a:solidFill>
              </a:rPr>
              <a:t>Missions des MSS</a:t>
            </a:r>
          </a:p>
        </p:txBody>
      </p:sp>
      <p:graphicFrame>
        <p:nvGraphicFramePr>
          <p:cNvPr id="8" name="Tableau 7"/>
          <p:cNvGraphicFramePr>
            <a:graphicFrameLocks noGrp="1"/>
          </p:cNvGraphicFramePr>
          <p:nvPr>
            <p:extLst>
              <p:ext uri="{D42A27DB-BD31-4B8C-83A1-F6EECF244321}">
                <p14:modId xmlns:p14="http://schemas.microsoft.com/office/powerpoint/2010/main" val="2399815918"/>
              </p:ext>
            </p:extLst>
          </p:nvPr>
        </p:nvGraphicFramePr>
        <p:xfrm>
          <a:off x="1967541" y="1256616"/>
          <a:ext cx="8256918" cy="4344769"/>
        </p:xfrm>
        <a:graphic>
          <a:graphicData uri="http://schemas.openxmlformats.org/drawingml/2006/table">
            <a:tbl>
              <a:tblPr firstRow="1" firstCol="1" bandRow="1">
                <a:tableStyleId>{5940675A-B579-460E-94D1-54222C63F5DA}</a:tableStyleId>
              </a:tblPr>
              <a:tblGrid>
                <a:gridCol w="708327">
                  <a:extLst>
                    <a:ext uri="{9D8B030D-6E8A-4147-A177-3AD203B41FA5}">
                      <a16:colId xmlns:a16="http://schemas.microsoft.com/office/drawing/2014/main" val="1054353045"/>
                    </a:ext>
                  </a:extLst>
                </a:gridCol>
                <a:gridCol w="7548591">
                  <a:extLst>
                    <a:ext uri="{9D8B030D-6E8A-4147-A177-3AD203B41FA5}">
                      <a16:colId xmlns:a16="http://schemas.microsoft.com/office/drawing/2014/main" val="3203615173"/>
                    </a:ext>
                  </a:extLst>
                </a:gridCol>
              </a:tblGrid>
              <a:tr h="447632">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1</a:t>
                      </a:r>
                    </a:p>
                  </a:txBody>
                  <a:tcPr marT="0" marB="0">
                    <a:solidFill>
                      <a:schemeClr val="bg1"/>
                    </a:solidFill>
                  </a:tcPr>
                </a:tc>
                <a:tc>
                  <a:txBody>
                    <a:bodyPr/>
                    <a:lstStyle/>
                    <a:p>
                      <a:pPr>
                        <a:lnSpc>
                          <a:spcPct val="115000"/>
                        </a:lnSpc>
                        <a:spcAft>
                          <a:spcPts val="600"/>
                        </a:spcAft>
                      </a:pPr>
                      <a:r>
                        <a:rPr lang="fr-FR" sz="1300">
                          <a:effectLst/>
                          <a:latin typeface="Trebuchet MS" panose="020B0603020202020204" pitchFamily="34" charset="0"/>
                        </a:rPr>
                        <a:t>Sensibilisation du public aux bienfaits APS, APA, lutte contre la sédentarité</a:t>
                      </a:r>
                      <a:endParaRPr lang="fr-FR" sz="1300" b="0">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384779394"/>
                  </a:ext>
                </a:extLst>
              </a:tr>
              <a:tr h="447632">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2</a:t>
                      </a:r>
                    </a:p>
                  </a:txBody>
                  <a:tcPr marT="0" marB="0">
                    <a:solidFill>
                      <a:schemeClr val="bg1"/>
                    </a:solidFill>
                  </a:tcPr>
                </a:tc>
                <a:tc>
                  <a:txBody>
                    <a:bodyPr/>
                    <a:lstStyle/>
                    <a:p>
                      <a:pPr>
                        <a:lnSpc>
                          <a:spcPct val="115000"/>
                        </a:lnSpc>
                        <a:spcAft>
                          <a:spcPts val="600"/>
                        </a:spcAft>
                      </a:pPr>
                      <a:r>
                        <a:rPr lang="fr-FR" sz="1300">
                          <a:effectLst/>
                          <a:latin typeface="Trebuchet MS" panose="020B0603020202020204" pitchFamily="34" charset="0"/>
                        </a:rPr>
                        <a:t>Mise à disposition du public de l’information sur l’offre locale</a:t>
                      </a:r>
                      <a:endParaRPr lang="fr-FR" sz="13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278161846"/>
                  </a:ext>
                </a:extLst>
              </a:tr>
              <a:tr h="447632">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3</a:t>
                      </a:r>
                    </a:p>
                  </a:txBody>
                  <a:tcPr marT="0" marB="0">
                    <a:solidFill>
                      <a:srgbClr val="FFC000"/>
                    </a:solidFill>
                  </a:tcPr>
                </a:tc>
                <a:tc>
                  <a:txBody>
                    <a:bodyPr/>
                    <a:lstStyle/>
                    <a:p>
                      <a:pPr>
                        <a:lnSpc>
                          <a:spcPct val="115000"/>
                        </a:lnSpc>
                        <a:spcAft>
                          <a:spcPts val="600"/>
                        </a:spcAft>
                      </a:pPr>
                      <a:r>
                        <a:rPr lang="fr-FR" sz="1300" b="1">
                          <a:effectLst/>
                          <a:latin typeface="Trebuchet MS" panose="020B0603020202020204" pitchFamily="34" charset="0"/>
                        </a:rPr>
                        <a:t>Accueil personnalisé de tous</a:t>
                      </a:r>
                      <a:endParaRPr lang="fr-FR" sz="1300" b="1">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rgbClr val="FFC000"/>
                    </a:solidFill>
                  </a:tcPr>
                </a:tc>
                <a:extLst>
                  <a:ext uri="{0D108BD9-81ED-4DB2-BD59-A6C34878D82A}">
                    <a16:rowId xmlns:a16="http://schemas.microsoft.com/office/drawing/2014/main" val="1706805504"/>
                  </a:ext>
                </a:extLst>
              </a:tr>
              <a:tr h="447632">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4</a:t>
                      </a:r>
                    </a:p>
                  </a:txBody>
                  <a:tcPr marT="0" marB="0">
                    <a:solidFill>
                      <a:srgbClr val="FFC000"/>
                    </a:solidFill>
                  </a:tcPr>
                </a:tc>
                <a:tc>
                  <a:txBody>
                    <a:bodyPr/>
                    <a:lstStyle/>
                    <a:p>
                      <a:pPr>
                        <a:lnSpc>
                          <a:spcPct val="115000"/>
                        </a:lnSpc>
                        <a:spcAft>
                          <a:spcPts val="600"/>
                        </a:spcAft>
                      </a:pPr>
                      <a:r>
                        <a:rPr lang="fr-FR" sz="1300" b="1">
                          <a:effectLst/>
                          <a:latin typeface="Trebuchet MS" panose="020B0603020202020204" pitchFamily="34" charset="0"/>
                        </a:rPr>
                        <a:t>Mise en place des bilans (évaluation, conditions et capacités physiques)</a:t>
                      </a:r>
                      <a:endParaRPr lang="fr-FR" sz="1300" b="1">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rgbClr val="FFC000"/>
                    </a:solidFill>
                  </a:tcPr>
                </a:tc>
                <a:extLst>
                  <a:ext uri="{0D108BD9-81ED-4DB2-BD59-A6C34878D82A}">
                    <a16:rowId xmlns:a16="http://schemas.microsoft.com/office/drawing/2014/main" val="3014010268"/>
                  </a:ext>
                </a:extLst>
              </a:tr>
              <a:tr h="447632">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5</a:t>
                      </a:r>
                    </a:p>
                  </a:txBody>
                  <a:tcPr marT="0" marB="0">
                    <a:solidFill>
                      <a:srgbClr val="FFC000"/>
                    </a:solidFill>
                  </a:tcPr>
                </a:tc>
                <a:tc>
                  <a:txBody>
                    <a:bodyPr/>
                    <a:lstStyle/>
                    <a:p>
                      <a:pPr>
                        <a:lnSpc>
                          <a:spcPct val="115000"/>
                        </a:lnSpc>
                        <a:spcAft>
                          <a:spcPts val="600"/>
                        </a:spcAft>
                      </a:pPr>
                      <a:r>
                        <a:rPr lang="fr-FR" sz="1300" b="1">
                          <a:effectLst/>
                          <a:latin typeface="Trebuchet MS" panose="020B0603020202020204" pitchFamily="34" charset="0"/>
                        </a:rPr>
                        <a:t>Oriente les personnes vers un parcours d’activité physique</a:t>
                      </a:r>
                      <a:endParaRPr lang="fr-FR" sz="1300" b="1">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rgbClr val="FFC000"/>
                    </a:solidFill>
                  </a:tcPr>
                </a:tc>
                <a:extLst>
                  <a:ext uri="{0D108BD9-81ED-4DB2-BD59-A6C34878D82A}">
                    <a16:rowId xmlns:a16="http://schemas.microsoft.com/office/drawing/2014/main" val="841405410"/>
                  </a:ext>
                </a:extLst>
              </a:tr>
              <a:tr h="447632">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6</a:t>
                      </a:r>
                    </a:p>
                  </a:txBody>
                  <a:tcPr marT="0" marB="0">
                    <a:solidFill>
                      <a:schemeClr val="bg1"/>
                    </a:solidFill>
                  </a:tcPr>
                </a:tc>
                <a:tc>
                  <a:txBody>
                    <a:bodyPr/>
                    <a:lstStyle/>
                    <a:p>
                      <a:pPr>
                        <a:lnSpc>
                          <a:spcPct val="115000"/>
                        </a:lnSpc>
                        <a:spcAft>
                          <a:spcPts val="600"/>
                        </a:spcAft>
                      </a:pPr>
                      <a:r>
                        <a:rPr lang="fr-FR" sz="1300">
                          <a:effectLst/>
                          <a:latin typeface="Trebuchet MS" panose="020B0603020202020204" pitchFamily="34" charset="0"/>
                        </a:rPr>
                        <a:t>Suivi régulier et accompagnement de sortie de parcours</a:t>
                      </a:r>
                      <a:endParaRPr lang="fr-FR" sz="13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3593163338"/>
                  </a:ext>
                </a:extLst>
              </a:tr>
              <a:tr h="674581">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7</a:t>
                      </a:r>
                    </a:p>
                  </a:txBody>
                  <a:tcPr marT="0" marB="0">
                    <a:solidFill>
                      <a:srgbClr val="FFC000"/>
                    </a:solidFill>
                  </a:tcPr>
                </a:tc>
                <a:tc>
                  <a:txBody>
                    <a:bodyPr/>
                    <a:lstStyle/>
                    <a:p>
                      <a:pPr>
                        <a:lnSpc>
                          <a:spcPct val="115000"/>
                        </a:lnSpc>
                        <a:spcAft>
                          <a:spcPts val="600"/>
                        </a:spcAft>
                      </a:pPr>
                      <a:r>
                        <a:rPr lang="fr-FR" sz="1300" b="1">
                          <a:effectLst/>
                          <a:latin typeface="Trebuchet MS" panose="020B0603020202020204" pitchFamily="34" charset="0"/>
                        </a:rPr>
                        <a:t>Oriente vers des professionnels et structures partenaires pour compléter l’accompagnement dans une démarche de promotion de la santé</a:t>
                      </a:r>
                      <a:endParaRPr lang="fr-FR" sz="1300" b="1">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rgbClr val="FFC000"/>
                    </a:solidFill>
                  </a:tcPr>
                </a:tc>
                <a:extLst>
                  <a:ext uri="{0D108BD9-81ED-4DB2-BD59-A6C34878D82A}">
                    <a16:rowId xmlns:a16="http://schemas.microsoft.com/office/drawing/2014/main" val="3479558817"/>
                  </a:ext>
                </a:extLst>
              </a:tr>
              <a:tr h="536764">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8</a:t>
                      </a:r>
                    </a:p>
                  </a:txBody>
                  <a:tcPr marT="0" marB="0">
                    <a:solidFill>
                      <a:schemeClr val="bg1"/>
                    </a:solidFill>
                  </a:tcPr>
                </a:tc>
                <a:tc>
                  <a:txBody>
                    <a:bodyPr/>
                    <a:lstStyle/>
                    <a:p>
                      <a:pPr>
                        <a:lnSpc>
                          <a:spcPct val="115000"/>
                        </a:lnSpc>
                        <a:spcAft>
                          <a:spcPts val="600"/>
                        </a:spcAft>
                      </a:pPr>
                      <a:r>
                        <a:rPr lang="fr-FR" sz="1300">
                          <a:effectLst/>
                          <a:latin typeface="Trebuchet MS" panose="020B0603020202020204" pitchFamily="34" charset="0"/>
                        </a:rPr>
                        <a:t>Sensibilisation/formation des professionnels de santé/sport/social/médicosocial</a:t>
                      </a:r>
                      <a:endParaRPr lang="fr-FR" sz="13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821530293"/>
                  </a:ext>
                </a:extLst>
              </a:tr>
              <a:tr h="447632">
                <a:tc>
                  <a:txBody>
                    <a:bodyPr/>
                    <a:lstStyle/>
                    <a:p>
                      <a:pPr algn="ctr">
                        <a:lnSpc>
                          <a:spcPct val="115000"/>
                        </a:lnSpc>
                        <a:spcAft>
                          <a:spcPts val="600"/>
                        </a:spcAft>
                      </a:pPr>
                      <a:r>
                        <a:rPr lang="fr-FR" sz="1600" b="1">
                          <a:effectLst/>
                          <a:latin typeface="Trebuchet MS" panose="020B0603020202020204" pitchFamily="34" charset="0"/>
                          <a:ea typeface="Times New Roman" panose="02020603050405020304" pitchFamily="18" charset="0"/>
                          <a:cs typeface="Times New Roman" panose="02020603050405020304" pitchFamily="18" charset="0"/>
                        </a:rPr>
                        <a:t>9</a:t>
                      </a:r>
                    </a:p>
                  </a:txBody>
                  <a:tcPr marT="0" marB="0">
                    <a:solidFill>
                      <a:schemeClr val="bg1"/>
                    </a:solidFill>
                  </a:tcPr>
                </a:tc>
                <a:tc>
                  <a:txBody>
                    <a:bodyPr/>
                    <a:lstStyle/>
                    <a:p>
                      <a:pPr>
                        <a:lnSpc>
                          <a:spcPct val="115000"/>
                        </a:lnSpc>
                        <a:spcAft>
                          <a:spcPts val="600"/>
                        </a:spcAft>
                      </a:pPr>
                      <a:r>
                        <a:rPr lang="fr-FR" sz="1300">
                          <a:effectLst/>
                          <a:latin typeface="Trebuchet MS" panose="020B0603020202020204" pitchFamily="34" charset="0"/>
                        </a:rPr>
                        <a:t>Mise en réseau des intervenants/continuité des parcours</a:t>
                      </a:r>
                      <a:endParaRPr lang="fr-FR" sz="13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T="0" marB="0">
                    <a:solidFill>
                      <a:schemeClr val="bg1"/>
                    </a:solidFill>
                  </a:tcPr>
                </a:tc>
                <a:extLst>
                  <a:ext uri="{0D108BD9-81ED-4DB2-BD59-A6C34878D82A}">
                    <a16:rowId xmlns:a16="http://schemas.microsoft.com/office/drawing/2014/main" val="3149230979"/>
                  </a:ext>
                </a:extLst>
              </a:tr>
            </a:tbl>
          </a:graphicData>
        </a:graphic>
      </p:graphicFrame>
      <p:pic>
        <p:nvPicPr>
          <p:cNvPr id="6" name="Image 5">
            <a:extLst>
              <a:ext uri="{FF2B5EF4-FFF2-40B4-BE49-F238E27FC236}">
                <a16:creationId xmlns:a16="http://schemas.microsoft.com/office/drawing/2014/main" id="{BBEA0C4E-C951-5221-7B9D-D1CE93C5E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3285188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BDB2BAC-51E5-E876-17E8-375FF5D70389}"/>
              </a:ext>
            </a:extLst>
          </p:cNvPr>
          <p:cNvSpPr txBox="1"/>
          <p:nvPr/>
        </p:nvSpPr>
        <p:spPr>
          <a:xfrm>
            <a:off x="2041330" y="135776"/>
            <a:ext cx="8352928" cy="954107"/>
          </a:xfrm>
          <a:prstGeom prst="rect">
            <a:avLst/>
          </a:prstGeom>
          <a:noFill/>
        </p:spPr>
        <p:txBody>
          <a:bodyPr wrap="square">
            <a:spAutoFit/>
          </a:bodyPr>
          <a:lstStyle/>
          <a:p>
            <a:r>
              <a:rPr lang="fr-FR" sz="2800" b="1">
                <a:solidFill>
                  <a:srgbClr val="00099F"/>
                </a:solidFill>
                <a:latin typeface="Calibri" panose="020F0502020204030204" pitchFamily="34" charset="0"/>
              </a:rPr>
              <a:t>Déclinaison de la stratégie de financement des MSS</a:t>
            </a:r>
          </a:p>
          <a:p>
            <a:r>
              <a:rPr lang="fr-FR" sz="2800" b="1">
                <a:solidFill>
                  <a:srgbClr val="00099F"/>
                </a:solidFill>
                <a:latin typeface="Calibri" panose="020F0502020204030204" pitchFamily="34" charset="0"/>
              </a:rPr>
              <a:t>Campagne 2025</a:t>
            </a:r>
            <a:endParaRPr lang="fr-FR" sz="2800">
              <a:solidFill>
                <a:srgbClr val="00099F"/>
              </a:solidFill>
            </a:endParaRPr>
          </a:p>
        </p:txBody>
      </p:sp>
      <p:sp>
        <p:nvSpPr>
          <p:cNvPr id="5" name="Espace réservé du texte 4">
            <a:extLst>
              <a:ext uri="{FF2B5EF4-FFF2-40B4-BE49-F238E27FC236}">
                <a16:creationId xmlns:a16="http://schemas.microsoft.com/office/drawing/2014/main" id="{209A7B57-AFCF-55C3-F9A5-ADDDF0C837A2}"/>
              </a:ext>
            </a:extLst>
          </p:cNvPr>
          <p:cNvSpPr txBox="1">
            <a:spLocks/>
          </p:cNvSpPr>
          <p:nvPr/>
        </p:nvSpPr>
        <p:spPr>
          <a:xfrm>
            <a:off x="575387" y="1412778"/>
            <a:ext cx="11041227" cy="4224469"/>
          </a:xfrm>
          <a:prstGeom prst="rect">
            <a:avLst/>
          </a:prstGeom>
        </p:spPr>
        <p:txBody>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777" i="1"/>
          </a:p>
        </p:txBody>
      </p:sp>
      <p:sp>
        <p:nvSpPr>
          <p:cNvPr id="7" name="ZoneTexte 6">
            <a:extLst>
              <a:ext uri="{FF2B5EF4-FFF2-40B4-BE49-F238E27FC236}">
                <a16:creationId xmlns:a16="http://schemas.microsoft.com/office/drawing/2014/main" id="{20C0A453-5FDE-95DD-112E-C784A760B2A1}"/>
              </a:ext>
            </a:extLst>
          </p:cNvPr>
          <p:cNvSpPr txBox="1"/>
          <p:nvPr/>
        </p:nvSpPr>
        <p:spPr>
          <a:xfrm>
            <a:off x="335360" y="1148333"/>
            <a:ext cx="11041227" cy="5264133"/>
          </a:xfrm>
          <a:prstGeom prst="rect">
            <a:avLst/>
          </a:prstGeom>
          <a:noFill/>
        </p:spPr>
        <p:txBody>
          <a:bodyPr wrap="square" anchor="ctr">
            <a:spAutoFit/>
          </a:bodyPr>
          <a:lstStyle/>
          <a:p>
            <a:r>
              <a:rPr lang="fr-FR" b="1">
                <a:latin typeface="Trebuchet MS" panose="020B0603020202020204" pitchFamily="34" charset="0"/>
                <a:cs typeface="Calibri" panose="020F0502020204030204" pitchFamily="34" charset="0"/>
              </a:rPr>
              <a:t>MSS habilitées </a:t>
            </a:r>
            <a:r>
              <a:rPr lang="fr-FR">
                <a:latin typeface="Trebuchet MS" panose="020B0603020202020204" pitchFamily="34" charset="0"/>
                <a:cs typeface="Calibri" panose="020F0502020204030204" pitchFamily="34" charset="0"/>
              </a:rPr>
              <a:t>qui répondent aux critères suivants: </a:t>
            </a:r>
            <a:endParaRPr lang="fr-FR">
              <a:solidFill>
                <a:srgbClr val="000000"/>
              </a:solidFill>
              <a:latin typeface="Trebuchet MS" panose="020B0603020202020204" pitchFamily="34" charset="0"/>
            </a:endParaRPr>
          </a:p>
          <a:p>
            <a:pPr marL="380990" indent="-380990">
              <a:buFont typeface="Arial" panose="020B0604020202020204" pitchFamily="34" charset="0"/>
              <a:buChar char="•"/>
            </a:pPr>
            <a:r>
              <a:rPr lang="fr-FR" b="1">
                <a:latin typeface="Trebuchet MS" panose="020B0603020202020204" pitchFamily="34" charset="0"/>
                <a:cs typeface="Calibri" panose="020F0502020204030204" pitchFamily="34" charset="0"/>
              </a:rPr>
              <a:t>Ancrage territorial : </a:t>
            </a:r>
          </a:p>
          <a:p>
            <a:pPr marL="990575" lvl="1" indent="-380990">
              <a:buFontTx/>
              <a:buChar char="-"/>
            </a:pPr>
            <a:r>
              <a:rPr lang="fr-FR">
                <a:latin typeface="Trebuchet MS" panose="020B0603020202020204" pitchFamily="34" charset="0"/>
                <a:cs typeface="Calibri" panose="020F0502020204030204" pitchFamily="34" charset="0"/>
              </a:rPr>
              <a:t>Implantation ou rayonnement en QPV ou en zones rurales ciblées (IDH-2 inférieur ou égal à la médiane et population entre 1 000 et 10 000 habitants - bourgs et petites villes). </a:t>
            </a:r>
          </a:p>
          <a:p>
            <a:pPr marL="990575" lvl="1" indent="-380990">
              <a:buFontTx/>
              <a:buChar char="-"/>
            </a:pPr>
            <a:r>
              <a:rPr lang="fr-FR">
                <a:latin typeface="Trebuchet MS" panose="020B0603020202020204" pitchFamily="34" charset="0"/>
                <a:cs typeface="Calibri" panose="020F0502020204030204" pitchFamily="34" charset="0"/>
              </a:rPr>
              <a:t>Ou capacité à intervenir dans ces territoires si la MSS n’est pas physiquement localisée en leur sein avec des actions d’aller vers </a:t>
            </a:r>
            <a:endParaRPr lang="fr-FR">
              <a:solidFill>
                <a:srgbClr val="000000"/>
              </a:solidFill>
              <a:latin typeface="Trebuchet MS" panose="020B0603020202020204" pitchFamily="34" charset="0"/>
            </a:endParaRPr>
          </a:p>
          <a:p>
            <a:pPr marL="380990" indent="-380990">
              <a:buFont typeface="Arial" panose="020B0604020202020204" pitchFamily="34" charset="0"/>
              <a:buChar char="•"/>
            </a:pPr>
            <a:r>
              <a:rPr lang="fr-FR" b="1">
                <a:latin typeface="Trebuchet MS" panose="020B0603020202020204" pitchFamily="34" charset="0"/>
                <a:cs typeface="Calibri" panose="020F0502020204030204" pitchFamily="34" charset="0"/>
              </a:rPr>
              <a:t>Pertinence du partenariat local </a:t>
            </a:r>
            <a:r>
              <a:rPr lang="fr-FR">
                <a:latin typeface="Trebuchet MS" panose="020B0603020202020204" pitchFamily="34" charset="0"/>
                <a:cs typeface="Calibri" panose="020F0502020204030204" pitchFamily="34" charset="0"/>
              </a:rPr>
              <a:t>: </a:t>
            </a:r>
          </a:p>
          <a:p>
            <a:pPr marL="990575" lvl="1" indent="-380990">
              <a:buFontTx/>
              <a:buChar char="-"/>
            </a:pPr>
            <a:r>
              <a:rPr lang="fr-FR">
                <a:latin typeface="Trebuchet MS" panose="020B0603020202020204" pitchFamily="34" charset="0"/>
                <a:cs typeface="Calibri" panose="020F0502020204030204" pitchFamily="34" charset="0"/>
              </a:rPr>
              <a:t>trois partenariats structurants (associations sportives de proximité, professionnels de santé, acteurs sociaux, etc.) contribuant à créer un parcours de santé pour les publics cibles. </a:t>
            </a:r>
          </a:p>
          <a:p>
            <a:pPr marL="380990" indent="-380990">
              <a:buFont typeface="Arial" panose="020B0604020202020204" pitchFamily="34" charset="0"/>
              <a:buChar char="•"/>
            </a:pPr>
            <a:r>
              <a:rPr lang="fr-FR" b="1">
                <a:latin typeface="Trebuchet MS" panose="020B0603020202020204" pitchFamily="34" charset="0"/>
                <a:cs typeface="Calibri" panose="020F0502020204030204" pitchFamily="34" charset="0"/>
              </a:rPr>
              <a:t>Publics cibles </a:t>
            </a:r>
            <a:r>
              <a:rPr lang="fr-FR">
                <a:latin typeface="Trebuchet MS" panose="020B0603020202020204" pitchFamily="34" charset="0"/>
                <a:cs typeface="Calibri" panose="020F0502020204030204" pitchFamily="34" charset="0"/>
              </a:rPr>
              <a:t>: publics domiciliés en territoires inscrits en géographie prioritaire, </a:t>
            </a:r>
            <a:r>
              <a:rPr lang="en-US" err="1">
                <a:latin typeface="Trebuchet MS" panose="020B0603020202020204" pitchFamily="34" charset="0"/>
                <a:cs typeface="Calibri" panose="020F0502020204030204" pitchFamily="34" charset="0"/>
              </a:rPr>
              <a:t>en</a:t>
            </a:r>
            <a:r>
              <a:rPr lang="en-US">
                <a:latin typeface="Trebuchet MS" panose="020B0603020202020204" pitchFamily="34" charset="0"/>
                <a:cs typeface="Calibri" panose="020F0502020204030204" pitchFamily="34" charset="0"/>
              </a:rPr>
              <a:t> situation de </a:t>
            </a:r>
            <a:r>
              <a:rPr lang="en-US" err="1">
                <a:latin typeface="Trebuchet MS" panose="020B0603020202020204" pitchFamily="34" charset="0"/>
                <a:cs typeface="Calibri" panose="020F0502020204030204" pitchFamily="34" charset="0"/>
              </a:rPr>
              <a:t>fragilité</a:t>
            </a:r>
            <a:r>
              <a:rPr lang="en-US">
                <a:latin typeface="Trebuchet MS" panose="020B0603020202020204" pitchFamily="34" charset="0"/>
                <a:cs typeface="Calibri" panose="020F0502020204030204" pitchFamily="34" charset="0"/>
              </a:rPr>
              <a:t> socio-</a:t>
            </a:r>
            <a:r>
              <a:rPr lang="en-US" err="1">
                <a:latin typeface="Trebuchet MS" panose="020B0603020202020204" pitchFamily="34" charset="0"/>
                <a:cs typeface="Calibri" panose="020F0502020204030204" pitchFamily="34" charset="0"/>
              </a:rPr>
              <a:t>économique</a:t>
            </a:r>
            <a:r>
              <a:rPr lang="en-US">
                <a:latin typeface="Trebuchet MS" panose="020B0603020202020204" pitchFamily="34" charset="0"/>
                <a:cs typeface="Calibri" panose="020F0502020204030204" pitchFamily="34" charset="0"/>
              </a:rPr>
              <a:t>, </a:t>
            </a:r>
            <a:r>
              <a:rPr lang="en-US" err="1">
                <a:latin typeface="Trebuchet MS" panose="020B0603020202020204" pitchFamily="34" charset="0"/>
                <a:cs typeface="Calibri" panose="020F0502020204030204" pitchFamily="34" charset="0"/>
              </a:rPr>
              <a:t>fortement</a:t>
            </a:r>
            <a:r>
              <a:rPr lang="en-US">
                <a:latin typeface="Trebuchet MS" panose="020B0603020202020204" pitchFamily="34" charset="0"/>
                <a:cs typeface="Calibri" panose="020F0502020204030204" pitchFamily="34" charset="0"/>
              </a:rPr>
              <a:t> </a:t>
            </a:r>
            <a:r>
              <a:rPr lang="en-US" err="1">
                <a:latin typeface="Trebuchet MS" panose="020B0603020202020204" pitchFamily="34" charset="0"/>
                <a:cs typeface="Calibri" panose="020F0502020204030204" pitchFamily="34" charset="0"/>
              </a:rPr>
              <a:t>sédentarisées</a:t>
            </a:r>
            <a:r>
              <a:rPr lang="en-US">
                <a:latin typeface="Trebuchet MS" panose="020B0603020202020204" pitchFamily="34" charset="0"/>
                <a:cs typeface="Calibri" panose="020F0502020204030204" pitchFamily="34" charset="0"/>
              </a:rPr>
              <a:t> </a:t>
            </a:r>
            <a:r>
              <a:rPr lang="fr-FR">
                <a:latin typeface="Trebuchet MS" panose="020B0603020202020204" pitchFamily="34" charset="0"/>
                <a:cs typeface="Calibri" panose="020F0502020204030204" pitchFamily="34" charset="0"/>
              </a:rPr>
              <a:t>: jeunes, femmes isolées, jeunes senior, personnes âgées hors institution, personnes souffrant de maladies chroniques ou facteurs de risque associés, en perte d’autonomie. </a:t>
            </a:r>
            <a:endParaRPr lang="fr-FR">
              <a:solidFill>
                <a:srgbClr val="000000"/>
              </a:solidFill>
              <a:latin typeface="Trebuchet MS" panose="020B0603020202020204" pitchFamily="34" charset="0"/>
            </a:endParaRPr>
          </a:p>
          <a:p>
            <a:pPr marL="304784" indent="-304784">
              <a:buFont typeface="Arial" panose="020B0604020202020204" pitchFamily="34" charset="0"/>
              <a:buChar char="•"/>
            </a:pPr>
            <a:endParaRPr lang="fr-FR">
              <a:latin typeface="Trebuchet MS" panose="020B0603020202020204" pitchFamily="34" charset="0"/>
              <a:cs typeface="Calibri" panose="020F0502020204030204" pitchFamily="34" charset="0"/>
            </a:endParaRPr>
          </a:p>
          <a:p>
            <a:r>
              <a:rPr lang="fr-FR" b="1">
                <a:latin typeface="Trebuchet MS" panose="020B0603020202020204" pitchFamily="34" charset="0"/>
                <a:cs typeface="Calibri" panose="020F0502020204030204" pitchFamily="34" charset="0"/>
              </a:rPr>
              <a:t>Missions financées et forfaits proposés </a:t>
            </a:r>
          </a:p>
          <a:p>
            <a:r>
              <a:rPr lang="fr-FR">
                <a:latin typeface="Trebuchet MS" panose="020B0603020202020204" pitchFamily="34" charset="0"/>
                <a:cs typeface="Calibri" panose="020F0502020204030204" pitchFamily="34" charset="0"/>
              </a:rPr>
              <a:t>Le financement accordé repose sur un cout fixe pour la </a:t>
            </a:r>
            <a:r>
              <a:rPr lang="fr-FR" b="1">
                <a:latin typeface="Trebuchet MS" panose="020B0603020202020204" pitchFamily="34" charset="0"/>
                <a:cs typeface="Calibri" panose="020F0502020204030204" pitchFamily="34" charset="0"/>
              </a:rPr>
              <a:t>prévention primaire </a:t>
            </a:r>
            <a:r>
              <a:rPr lang="fr-FR">
                <a:latin typeface="Trebuchet MS" panose="020B0603020202020204" pitchFamily="34" charset="0"/>
                <a:cs typeface="Calibri" panose="020F0502020204030204" pitchFamily="34" charset="0"/>
              </a:rPr>
              <a:t>et une part forfaitaire pour la </a:t>
            </a:r>
            <a:r>
              <a:rPr lang="fr-FR" b="1">
                <a:latin typeface="Trebuchet MS" panose="020B0603020202020204" pitchFamily="34" charset="0"/>
                <a:cs typeface="Calibri" panose="020F0502020204030204" pitchFamily="34" charset="0"/>
              </a:rPr>
              <a:t>prévention médicalisée </a:t>
            </a:r>
            <a:r>
              <a:rPr lang="fr-FR">
                <a:latin typeface="Trebuchet MS" panose="020B0603020202020204" pitchFamily="34" charset="0"/>
                <a:cs typeface="Calibri" panose="020F0502020204030204" pitchFamily="34" charset="0"/>
              </a:rPr>
              <a:t>lié au nombre de bénéficiaires (file active) bénéficiant de séances d’APA en collectif. </a:t>
            </a:r>
          </a:p>
        </p:txBody>
      </p:sp>
      <p:pic>
        <p:nvPicPr>
          <p:cNvPr id="8" name="Image 7">
            <a:extLst>
              <a:ext uri="{FF2B5EF4-FFF2-40B4-BE49-F238E27FC236}">
                <a16:creationId xmlns:a16="http://schemas.microsoft.com/office/drawing/2014/main" id="{3C24A4C7-49AC-2386-B0BA-CB22A7C34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847" y="168566"/>
            <a:ext cx="1115549" cy="888525"/>
          </a:xfrm>
          <a:prstGeom prst="rect">
            <a:avLst/>
          </a:prstGeom>
        </p:spPr>
      </p:pic>
      <p:pic>
        <p:nvPicPr>
          <p:cNvPr id="2" name="Image 1">
            <a:extLst>
              <a:ext uri="{FF2B5EF4-FFF2-40B4-BE49-F238E27FC236}">
                <a16:creationId xmlns:a16="http://schemas.microsoft.com/office/drawing/2014/main" id="{4EDD731F-2390-623F-6833-EACDADE7D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391074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Image 7" descr="Une image contenant texte, Police, capture d’écran, carte de visite&#10;&#10;Le contenu généré par l’IA peut être incorrect.">
            <a:extLst>
              <a:ext uri="{FF2B5EF4-FFF2-40B4-BE49-F238E27FC236}">
                <a16:creationId xmlns:a16="http://schemas.microsoft.com/office/drawing/2014/main" id="{6D5FF927-F853-9E13-30A5-72854F444A0B}"/>
              </a:ext>
            </a:extLst>
          </p:cNvPr>
          <p:cNvPicPr>
            <a:picLocks noChangeAspect="1"/>
          </p:cNvPicPr>
          <p:nvPr/>
        </p:nvPicPr>
        <p:blipFill>
          <a:blip r:embed="rId3">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645662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47C6EB-39A0-E178-EBCF-CA3504859C1F}"/>
              </a:ext>
            </a:extLst>
          </p:cNvPr>
          <p:cNvSpPr>
            <a:spLocks noGrp="1"/>
          </p:cNvSpPr>
          <p:nvPr>
            <p:ph type="title"/>
          </p:nvPr>
        </p:nvSpPr>
        <p:spPr>
          <a:xfrm>
            <a:off x="1993952" y="33882"/>
            <a:ext cx="9142608" cy="1002047"/>
          </a:xfrm>
        </p:spPr>
        <p:txBody>
          <a:bodyPr>
            <a:normAutofit/>
          </a:bodyPr>
          <a:lstStyle/>
          <a:p>
            <a:r>
              <a:rPr lang="fr-FR" sz="2800" b="1">
                <a:solidFill>
                  <a:srgbClr val="00099F"/>
                </a:solidFill>
              </a:rPr>
              <a:t>Le cadre de vie, déterminant clé de l’activité physique</a:t>
            </a:r>
          </a:p>
        </p:txBody>
      </p:sp>
      <p:sp>
        <p:nvSpPr>
          <p:cNvPr id="3" name="Espace réservé du contenu 2">
            <a:extLst>
              <a:ext uri="{FF2B5EF4-FFF2-40B4-BE49-F238E27FC236}">
                <a16:creationId xmlns:a16="http://schemas.microsoft.com/office/drawing/2014/main" id="{A8B09861-7451-0438-DA34-31FC2382717F}"/>
              </a:ext>
            </a:extLst>
          </p:cNvPr>
          <p:cNvSpPr>
            <a:spLocks noGrp="1"/>
          </p:cNvSpPr>
          <p:nvPr>
            <p:ph idx="1"/>
          </p:nvPr>
        </p:nvSpPr>
        <p:spPr>
          <a:xfrm>
            <a:off x="620960" y="967895"/>
            <a:ext cx="10515600" cy="5106526"/>
          </a:xfrm>
        </p:spPr>
        <p:txBody>
          <a:bodyPr anchor="ctr">
            <a:noAutofit/>
          </a:bodyPr>
          <a:lstStyle/>
          <a:p>
            <a:pPr marL="0" indent="0">
              <a:buNone/>
            </a:pPr>
            <a:r>
              <a:rPr lang="fr-FR" sz="1600">
                <a:solidFill>
                  <a:schemeClr val="dk1"/>
                </a:solidFill>
                <a:latin typeface="Trebuchet MS" panose="020B0603020202020204" pitchFamily="34" charset="0"/>
              </a:rPr>
              <a:t>• </a:t>
            </a:r>
            <a:r>
              <a:rPr lang="fr-FR" sz="1600">
                <a:solidFill>
                  <a:schemeClr val="dk1"/>
                </a:solidFill>
                <a:latin typeface="Trebuchet MS" panose="020B0603020202020204" pitchFamily="34" charset="0"/>
                <a:cs typeface="Calibri" panose="020F0502020204030204" pitchFamily="34" charset="0"/>
              </a:rPr>
              <a:t>L’environnement urbain structure nos comportements quotidiens (lieux de vie, travail, loisirs, transport).</a:t>
            </a:r>
          </a:p>
          <a:p>
            <a:pPr marL="0" indent="0">
              <a:buNone/>
            </a:pPr>
            <a:r>
              <a:rPr lang="fr-FR" sz="1600">
                <a:solidFill>
                  <a:schemeClr val="dk1"/>
                </a:solidFill>
                <a:latin typeface="Trebuchet MS" panose="020B0603020202020204" pitchFamily="34" charset="0"/>
                <a:cs typeface="Calibri" panose="020F0502020204030204" pitchFamily="34" charset="0"/>
              </a:rPr>
              <a:t>• L'activité physique « incorporée » au quotidien est la plus accessible à tous, notamment dans les QPV (marche utilitaire et jeux libres des enfants).</a:t>
            </a:r>
          </a:p>
          <a:p>
            <a:pPr marL="0" indent="0">
              <a:buNone/>
            </a:pPr>
            <a:r>
              <a:rPr lang="fr-FR" sz="1600">
                <a:solidFill>
                  <a:schemeClr val="dk1"/>
                </a:solidFill>
                <a:latin typeface="Trebuchet MS" panose="020B0603020202020204" pitchFamily="34" charset="0"/>
                <a:cs typeface="Calibri" panose="020F0502020204030204" pitchFamily="34" charset="0"/>
              </a:rPr>
              <a:t>• Des besoins qui varient en fonction de l’âge : </a:t>
            </a:r>
          </a:p>
          <a:p>
            <a:pPr marL="0" indent="0">
              <a:buNone/>
            </a:pPr>
            <a:r>
              <a:rPr lang="fr-FR" sz="1600">
                <a:solidFill>
                  <a:schemeClr val="dk1"/>
                </a:solidFill>
                <a:latin typeface="Trebuchet MS" panose="020B0603020202020204" pitchFamily="34" charset="0"/>
                <a:cs typeface="Calibri" panose="020F0502020204030204" pitchFamily="34" charset="0"/>
              </a:rPr>
              <a:t>	Pour les enfants, des espaces sécurisés pour jouer et se déplacer, </a:t>
            </a:r>
          </a:p>
          <a:p>
            <a:pPr marL="0" indent="0">
              <a:buNone/>
            </a:pPr>
            <a:r>
              <a:rPr lang="fr-FR" sz="1600">
                <a:solidFill>
                  <a:schemeClr val="dk1"/>
                </a:solidFill>
                <a:latin typeface="Trebuchet MS" panose="020B0603020202020204" pitchFamily="34" charset="0"/>
                <a:cs typeface="Calibri" panose="020F0502020204030204" pitchFamily="34" charset="0"/>
              </a:rPr>
              <a:t>	Pour les adultes, un environnement facilitant les déplacements quotidiens actifs,</a:t>
            </a:r>
          </a:p>
          <a:p>
            <a:pPr marL="0" indent="0">
              <a:buNone/>
            </a:pPr>
            <a:r>
              <a:rPr lang="fr-FR" sz="1600">
                <a:solidFill>
                  <a:schemeClr val="dk1"/>
                </a:solidFill>
                <a:latin typeface="Trebuchet MS" panose="020B0603020202020204" pitchFamily="34" charset="0"/>
                <a:cs typeface="Calibri" panose="020F0502020204030204" pitchFamily="34" charset="0"/>
              </a:rPr>
              <a:t>	Pour les personnes âgées, un cadre accessible, inclusif et apaisé.</a:t>
            </a:r>
          </a:p>
          <a:p>
            <a:pPr marL="0" indent="0">
              <a:buNone/>
            </a:pPr>
            <a:r>
              <a:rPr lang="fr-FR" sz="1600" i="1">
                <a:latin typeface="Trebuchet MS" panose="020B0603020202020204" pitchFamily="34" charset="0"/>
                <a:cs typeface="Calibri" panose="020F0502020204030204" pitchFamily="34" charset="0"/>
              </a:rPr>
              <a:t>80 % de l’activité physique des adultes provient des déplacements quotidiens (</a:t>
            </a:r>
            <a:r>
              <a:rPr lang="fr-FR" sz="1600" i="1" err="1">
                <a:latin typeface="Trebuchet MS" panose="020B0603020202020204" pitchFamily="34" charset="0"/>
                <a:cs typeface="Calibri" panose="020F0502020204030204" pitchFamily="34" charset="0"/>
              </a:rPr>
              <a:t>INCa</a:t>
            </a:r>
            <a:r>
              <a:rPr lang="fr-FR" sz="1600" i="1">
                <a:latin typeface="Trebuchet MS" panose="020B0603020202020204" pitchFamily="34" charset="0"/>
                <a:cs typeface="Calibri" panose="020F0502020204030204" pitchFamily="34" charset="0"/>
              </a:rPr>
              <a:t>, 2021).</a:t>
            </a:r>
          </a:p>
          <a:p>
            <a:pPr marL="0" indent="0">
              <a:buNone/>
            </a:pPr>
            <a:endParaRPr lang="fr-FR" sz="1600">
              <a:latin typeface="Trebuchet MS" panose="020B0603020202020204" pitchFamily="34" charset="0"/>
              <a:cs typeface="Calibri" panose="020F0502020204030204" pitchFamily="34" charset="0"/>
            </a:endParaRPr>
          </a:p>
          <a:p>
            <a:pPr marL="0" indent="0">
              <a:buNone/>
            </a:pPr>
            <a:r>
              <a:rPr lang="fr-FR" sz="1600" b="1">
                <a:latin typeface="Trebuchet MS" panose="020B0603020202020204" pitchFamily="34" charset="0"/>
                <a:cs typeface="Calibri" panose="020F0502020204030204" pitchFamily="34" charset="0"/>
              </a:rPr>
              <a:t>Leviers d’action de l’urbanisme favorable à la santé</a:t>
            </a:r>
          </a:p>
          <a:p>
            <a:pPr marL="0" indent="0">
              <a:buNone/>
            </a:pPr>
            <a:r>
              <a:rPr lang="fr-FR" sz="1600">
                <a:solidFill>
                  <a:schemeClr val="dk1"/>
                </a:solidFill>
                <a:latin typeface="Trebuchet MS" panose="020B0603020202020204" pitchFamily="34" charset="0"/>
                <a:cs typeface="Calibri" panose="020F0502020204030204" pitchFamily="34" charset="0"/>
              </a:rPr>
              <a:t>• Mobilités actives : trottoirs, pistes cyclables, zones apaisées, stationnement vélos sécurisés.</a:t>
            </a:r>
          </a:p>
          <a:p>
            <a:pPr marL="0" indent="0">
              <a:buNone/>
            </a:pPr>
            <a:r>
              <a:rPr lang="fr-FR" sz="1600">
                <a:solidFill>
                  <a:schemeClr val="dk1"/>
                </a:solidFill>
                <a:latin typeface="Trebuchet MS" panose="020B0603020202020204" pitchFamily="34" charset="0"/>
                <a:cs typeface="Calibri" panose="020F0502020204030204" pitchFamily="34" charset="0"/>
              </a:rPr>
              <a:t>• Espaces publics : proximité des espaces verts, aires multisports, ombrages.</a:t>
            </a:r>
          </a:p>
          <a:p>
            <a:pPr marL="0" indent="0">
              <a:buNone/>
            </a:pPr>
            <a:r>
              <a:rPr lang="fr-FR" sz="1600">
                <a:solidFill>
                  <a:schemeClr val="dk1"/>
                </a:solidFill>
                <a:latin typeface="Trebuchet MS" panose="020B0603020202020204" pitchFamily="34" charset="0"/>
                <a:cs typeface="Calibri" panose="020F0502020204030204" pitchFamily="34" charset="0"/>
              </a:rPr>
              <a:t>• Accessibilité et continuité : supprimer les coupures urbaines, renforcer les liaisons douces, assises régulières.</a:t>
            </a:r>
          </a:p>
          <a:p>
            <a:pPr marL="0" indent="0">
              <a:buNone/>
            </a:pPr>
            <a:r>
              <a:rPr lang="fr-FR" sz="1600">
                <a:solidFill>
                  <a:schemeClr val="dk1"/>
                </a:solidFill>
                <a:latin typeface="Trebuchet MS" panose="020B0603020202020204" pitchFamily="34" charset="0"/>
                <a:cs typeface="Calibri" panose="020F0502020204030204" pitchFamily="34" charset="0"/>
              </a:rPr>
              <a:t>• Mixité fonctionnelle (écoles, commerces, services essentiels) : accessibles à pied, signalétique indiquant les temps de parcours.</a:t>
            </a:r>
          </a:p>
        </p:txBody>
      </p:sp>
      <p:pic>
        <p:nvPicPr>
          <p:cNvPr id="6" name="Image 5">
            <a:extLst>
              <a:ext uri="{FF2B5EF4-FFF2-40B4-BE49-F238E27FC236}">
                <a16:creationId xmlns:a16="http://schemas.microsoft.com/office/drawing/2014/main" id="{5B4476C5-D8F5-5539-CBDA-D6C22E42C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1380977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7466" y="378114"/>
            <a:ext cx="11095653" cy="1325563"/>
          </a:xfrm>
        </p:spPr>
        <p:txBody>
          <a:bodyPr>
            <a:normAutofit/>
          </a:bodyPr>
          <a:lstStyle/>
          <a:p>
            <a:r>
              <a:rPr lang="fr-FR" sz="3600" b="1">
                <a:solidFill>
                  <a:srgbClr val="00099F"/>
                </a:solidFill>
              </a:rPr>
              <a:t>Missions d’urbanisme favorable à la santé à l’ARS IDF </a:t>
            </a:r>
          </a:p>
        </p:txBody>
      </p:sp>
      <p:graphicFrame>
        <p:nvGraphicFramePr>
          <p:cNvPr id="4" name="Tableau 3"/>
          <p:cNvGraphicFramePr>
            <a:graphicFrameLocks noGrp="1"/>
          </p:cNvGraphicFramePr>
          <p:nvPr/>
        </p:nvGraphicFramePr>
        <p:xfrm>
          <a:off x="758907" y="1392424"/>
          <a:ext cx="10674186" cy="4272280"/>
        </p:xfrm>
        <a:graphic>
          <a:graphicData uri="http://schemas.openxmlformats.org/drawingml/2006/table">
            <a:tbl>
              <a:tblPr firstRow="1" bandRow="1">
                <a:tableStyleId>{5C22544A-7EE6-4342-B048-85BDC9FD1C3A}</a:tableStyleId>
              </a:tblPr>
              <a:tblGrid>
                <a:gridCol w="5337093">
                  <a:extLst>
                    <a:ext uri="{9D8B030D-6E8A-4147-A177-3AD203B41FA5}">
                      <a16:colId xmlns:a16="http://schemas.microsoft.com/office/drawing/2014/main" val="1571510764"/>
                    </a:ext>
                  </a:extLst>
                </a:gridCol>
                <a:gridCol w="5337093">
                  <a:extLst>
                    <a:ext uri="{9D8B030D-6E8A-4147-A177-3AD203B41FA5}">
                      <a16:colId xmlns:a16="http://schemas.microsoft.com/office/drawing/2014/main" val="3928537786"/>
                    </a:ext>
                  </a:extLst>
                </a:gridCol>
              </a:tblGrid>
              <a:tr h="370840">
                <a:tc gridSpan="2">
                  <a:txBody>
                    <a:bodyPr/>
                    <a:lstStyle/>
                    <a:p>
                      <a:pPr algn="ctr"/>
                      <a:r>
                        <a:rPr lang="fr-FR"/>
                        <a:t>Direction de la santé publique</a:t>
                      </a:r>
                    </a:p>
                  </a:txBody>
                  <a:tcPr/>
                </a:tc>
                <a:tc hMerge="1">
                  <a:txBody>
                    <a:bodyPr/>
                    <a:lstStyle/>
                    <a:p>
                      <a:endParaRPr lang="fr-FR"/>
                    </a:p>
                  </a:txBody>
                  <a:tcPr/>
                </a:tc>
                <a:extLst>
                  <a:ext uri="{0D108BD9-81ED-4DB2-BD59-A6C34878D82A}">
                    <a16:rowId xmlns:a16="http://schemas.microsoft.com/office/drawing/2014/main" val="126812604"/>
                  </a:ext>
                </a:extLst>
              </a:tr>
              <a:tr h="370840">
                <a:tc>
                  <a:txBody>
                    <a:bodyPr/>
                    <a:lstStyle/>
                    <a:p>
                      <a:pPr algn="ctr"/>
                      <a:r>
                        <a:rPr lang="fr-FR" b="1"/>
                        <a:t>Département Politiques</a:t>
                      </a:r>
                      <a:r>
                        <a:rPr lang="fr-FR" b="1" baseline="0"/>
                        <a:t> Territoriales et Urbaines en Promotion de la Santé</a:t>
                      </a:r>
                      <a:endParaRPr lang="fr-FR" b="1"/>
                    </a:p>
                  </a:txBody>
                  <a:tcPr/>
                </a:tc>
                <a:tc>
                  <a:txBody>
                    <a:bodyPr/>
                    <a:lstStyle/>
                    <a:p>
                      <a:pPr algn="ctr"/>
                      <a:r>
                        <a:rPr lang="fr-FR" b="1"/>
                        <a:t>Département Santé Environnement</a:t>
                      </a:r>
                    </a:p>
                  </a:txBody>
                  <a:tcPr/>
                </a:tc>
                <a:extLst>
                  <a:ext uri="{0D108BD9-81ED-4DB2-BD59-A6C34878D82A}">
                    <a16:rowId xmlns:a16="http://schemas.microsoft.com/office/drawing/2014/main" val="2832817970"/>
                  </a:ext>
                </a:extLst>
              </a:tr>
              <a:tr h="2969733">
                <a:tc>
                  <a:txBody>
                    <a:bodyPr/>
                    <a:lstStyle/>
                    <a:p>
                      <a:r>
                        <a:rPr lang="fr-FR" sz="1600" b="1"/>
                        <a:t>Moyens humains :</a:t>
                      </a:r>
                    </a:p>
                    <a:p>
                      <a:pPr marL="285750" indent="-285750">
                        <a:buFont typeface="Arial" panose="020B0604020202020204" pitchFamily="34" charset="0"/>
                        <a:buChar char="•"/>
                      </a:pPr>
                      <a:r>
                        <a:rPr lang="fr-FR" sz="1600"/>
                        <a:t>1 poste Santé Urbaine</a:t>
                      </a:r>
                      <a:r>
                        <a:rPr lang="fr-FR" sz="1600" baseline="0"/>
                        <a:t> et Grand Paris (1ETP)</a:t>
                      </a:r>
                    </a:p>
                    <a:p>
                      <a:endParaRPr lang="fr-FR" sz="1600" baseline="0"/>
                    </a:p>
                    <a:p>
                      <a:endParaRPr lang="fr-FR" sz="1600" baseline="0"/>
                    </a:p>
                    <a:p>
                      <a:r>
                        <a:rPr lang="fr-FR" sz="1600" b="1" baseline="0"/>
                        <a:t>Missions :</a:t>
                      </a:r>
                    </a:p>
                    <a:p>
                      <a:pPr marL="285750" indent="-285750">
                        <a:buFont typeface="Arial" panose="020B0604020202020204" pitchFamily="34" charset="0"/>
                        <a:buChar char="•"/>
                      </a:pPr>
                      <a:r>
                        <a:rPr lang="fr-FR" sz="1600" baseline="0"/>
                        <a:t>Plaidoyer auprès des acteurs de la fabrique de la ville (ANRU, aménageurs)</a:t>
                      </a:r>
                    </a:p>
                    <a:p>
                      <a:pPr marL="285750" indent="-285750">
                        <a:buFont typeface="Arial" panose="020B0604020202020204" pitchFamily="34" charset="0"/>
                        <a:buChar char="•"/>
                      </a:pPr>
                      <a:r>
                        <a:rPr lang="fr-FR" sz="1600" baseline="0"/>
                        <a:t>Collaboration avec les partenaires institutionnels (planification urbaine : DRIEAT, MGP, collectivités)</a:t>
                      </a:r>
                    </a:p>
                    <a:p>
                      <a:pPr marL="285750" indent="-285750">
                        <a:buFont typeface="Arial" panose="020B0604020202020204" pitchFamily="34" charset="0"/>
                        <a:buChar char="•"/>
                      </a:pPr>
                      <a:r>
                        <a:rPr lang="fr-FR" sz="1600" baseline="0"/>
                        <a:t>Accompagnement des porteurs de projets (AMI, AAP)</a:t>
                      </a:r>
                    </a:p>
                    <a:p>
                      <a:pPr marL="285750" indent="-285750">
                        <a:buFont typeface="Arial" panose="020B0604020202020204" pitchFamily="34" charset="0"/>
                        <a:buChar char="•"/>
                      </a:pPr>
                      <a:r>
                        <a:rPr lang="fr-FR" sz="1600" baseline="0"/>
                        <a:t>Veille et production de connaissances</a:t>
                      </a:r>
                      <a:endParaRPr lang="fr-FR" sz="1600"/>
                    </a:p>
                  </a:txBody>
                  <a:tcPr/>
                </a:tc>
                <a:tc>
                  <a:txBody>
                    <a:bodyPr/>
                    <a:lstStyle/>
                    <a:p>
                      <a:r>
                        <a:rPr lang="fr-FR" sz="1600" b="1"/>
                        <a:t>Moyens</a:t>
                      </a:r>
                      <a:r>
                        <a:rPr lang="fr-FR" sz="1600" b="1" baseline="0"/>
                        <a:t> humains :</a:t>
                      </a:r>
                    </a:p>
                    <a:p>
                      <a:pPr marL="285750" indent="-285750">
                        <a:buFont typeface="Arial" panose="020B0604020202020204" pitchFamily="34" charset="0"/>
                        <a:buChar char="•"/>
                      </a:pPr>
                      <a:r>
                        <a:rPr lang="fr-FR" sz="1600"/>
                        <a:t>Cellule environnement extérieur (0,6</a:t>
                      </a:r>
                      <a:r>
                        <a:rPr lang="fr-FR" sz="1600" baseline="0"/>
                        <a:t> ETP)</a:t>
                      </a:r>
                    </a:p>
                    <a:p>
                      <a:pPr marL="285750" indent="-285750">
                        <a:buFont typeface="Arial" panose="020B0604020202020204" pitchFamily="34" charset="0"/>
                        <a:buChar char="•"/>
                      </a:pPr>
                      <a:r>
                        <a:rPr lang="fr-FR" sz="1600" baseline="0"/>
                        <a:t>SSE en DD (environ 8 ETP)</a:t>
                      </a:r>
                    </a:p>
                    <a:p>
                      <a:endParaRPr lang="fr-FR" sz="1600" baseline="0"/>
                    </a:p>
                    <a:p>
                      <a:r>
                        <a:rPr lang="fr-FR" sz="1600" b="1" baseline="0"/>
                        <a:t>Missions :</a:t>
                      </a:r>
                    </a:p>
                    <a:p>
                      <a:pPr marL="285750" indent="-285750">
                        <a:buFont typeface="Arial" panose="020B0604020202020204" pitchFamily="34" charset="0"/>
                        <a:buChar char="•"/>
                      </a:pPr>
                      <a:r>
                        <a:rPr lang="fr-FR" sz="1600" baseline="0"/>
                        <a:t>Avis sanitaires sur les projets d’aménagements et les documents de planification urbaine</a:t>
                      </a:r>
                    </a:p>
                    <a:p>
                      <a:pPr marL="742950" lvl="1" indent="-285750">
                        <a:buFont typeface="Arial" panose="020B0604020202020204" pitchFamily="34" charset="0"/>
                        <a:buChar char="•"/>
                      </a:pPr>
                      <a:r>
                        <a:rPr lang="fr-FR" sz="1600" baseline="0"/>
                        <a:t>Outil cartographique AVISEE</a:t>
                      </a:r>
                    </a:p>
                    <a:p>
                      <a:pPr marL="742950" lvl="1" indent="-285750">
                        <a:buFont typeface="Arial" panose="020B0604020202020204" pitchFamily="34" charset="0"/>
                        <a:buChar char="•"/>
                      </a:pPr>
                      <a:r>
                        <a:rPr lang="fr-FR" sz="1600" baseline="0"/>
                        <a:t>Procédures d’analyse des dossiers (cas par cas, évaluations environnementales)</a:t>
                      </a:r>
                    </a:p>
                    <a:p>
                      <a:pPr marL="285750" indent="-285750">
                        <a:buFont typeface="Arial" panose="020B0604020202020204" pitchFamily="34" charset="0"/>
                        <a:buChar char="•"/>
                      </a:pPr>
                      <a:r>
                        <a:rPr lang="fr-FR" sz="1600"/>
                        <a:t>Accompagnement technique de projets / UFS</a:t>
                      </a:r>
                    </a:p>
                    <a:p>
                      <a:pPr marL="285750" indent="-285750">
                        <a:buFont typeface="Arial" panose="020B0604020202020204" pitchFamily="34" charset="0"/>
                        <a:buChar char="•"/>
                      </a:pPr>
                      <a:r>
                        <a:rPr lang="fr-FR" sz="1600"/>
                        <a:t>Agriculture urbaine (jardins collectifs)</a:t>
                      </a:r>
                    </a:p>
                    <a:p>
                      <a:pPr marL="0" indent="0">
                        <a:buFontTx/>
                        <a:buNone/>
                      </a:pPr>
                      <a:endParaRPr lang="fr-FR" sz="1600"/>
                    </a:p>
                  </a:txBody>
                  <a:tcPr/>
                </a:tc>
                <a:extLst>
                  <a:ext uri="{0D108BD9-81ED-4DB2-BD59-A6C34878D82A}">
                    <a16:rowId xmlns:a16="http://schemas.microsoft.com/office/drawing/2014/main" val="1792863802"/>
                  </a:ext>
                </a:extLst>
              </a:tr>
            </a:tbl>
          </a:graphicData>
        </a:graphic>
      </p:graphicFrame>
      <p:sp>
        <p:nvSpPr>
          <p:cNvPr id="5" name="Double flèche horizontale 4"/>
          <p:cNvSpPr/>
          <p:nvPr/>
        </p:nvSpPr>
        <p:spPr>
          <a:xfrm>
            <a:off x="1138693" y="5664704"/>
            <a:ext cx="9914614" cy="111318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Projet régional de santé (PRS3) et Plan régional santé</a:t>
            </a:r>
            <a:r>
              <a:rPr lang="fr-FR" baseline="0"/>
              <a:t> environnement (PRSE4)</a:t>
            </a:r>
          </a:p>
        </p:txBody>
      </p:sp>
      <p:pic>
        <p:nvPicPr>
          <p:cNvPr id="7" name="Image 6">
            <a:extLst>
              <a:ext uri="{FF2B5EF4-FFF2-40B4-BE49-F238E27FC236}">
                <a16:creationId xmlns:a16="http://schemas.microsoft.com/office/drawing/2014/main" id="{0A1EE83B-9022-7478-4A6B-E3FFB5B2A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1423688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F52893-0745-D01E-6505-9F9C9BCEBB17}"/>
              </a:ext>
            </a:extLst>
          </p:cNvPr>
          <p:cNvSpPr>
            <a:spLocks noGrp="1"/>
          </p:cNvSpPr>
          <p:nvPr>
            <p:ph type="title"/>
          </p:nvPr>
        </p:nvSpPr>
        <p:spPr>
          <a:xfrm>
            <a:off x="1947635" y="487344"/>
            <a:ext cx="10515600" cy="1325563"/>
          </a:xfrm>
        </p:spPr>
        <p:txBody>
          <a:bodyPr>
            <a:normAutofit/>
          </a:bodyPr>
          <a:lstStyle/>
          <a:p>
            <a:pPr marL="0" indent="0">
              <a:buNone/>
            </a:pPr>
            <a:r>
              <a:rPr lang="fr-FR" sz="3600" b="1">
                <a:solidFill>
                  <a:srgbClr val="00099F"/>
                </a:solidFill>
              </a:rPr>
              <a:t>Le Plan Local d’Urbanisme (PLU) de Garges-lès-Gonesse : un urbanisme au service de la santé</a:t>
            </a:r>
          </a:p>
        </p:txBody>
      </p:sp>
      <p:sp>
        <p:nvSpPr>
          <p:cNvPr id="3" name="Espace réservé du contenu 2">
            <a:extLst>
              <a:ext uri="{FF2B5EF4-FFF2-40B4-BE49-F238E27FC236}">
                <a16:creationId xmlns:a16="http://schemas.microsoft.com/office/drawing/2014/main" id="{AC42339C-DF1A-3205-1A8D-2F0E6AB82C74}"/>
              </a:ext>
            </a:extLst>
          </p:cNvPr>
          <p:cNvSpPr>
            <a:spLocks noGrp="1"/>
          </p:cNvSpPr>
          <p:nvPr>
            <p:ph idx="1"/>
          </p:nvPr>
        </p:nvSpPr>
        <p:spPr>
          <a:xfrm>
            <a:off x="539263" y="1825625"/>
            <a:ext cx="11329276" cy="4667250"/>
          </a:xfrm>
        </p:spPr>
        <p:txBody>
          <a:bodyPr anchor="ctr">
            <a:normAutofit fontScale="55000" lnSpcReduction="20000"/>
          </a:bodyPr>
          <a:lstStyle/>
          <a:p>
            <a:pPr marL="0" indent="0">
              <a:buNone/>
            </a:pPr>
            <a:r>
              <a:rPr lang="fr-FR" sz="2900" i="1">
                <a:solidFill>
                  <a:schemeClr val="dk1"/>
                </a:solidFill>
                <a:latin typeface="Trebuchet MS" panose="020B0603020202020204" pitchFamily="34" charset="0"/>
                <a:cs typeface="Calibri" panose="020F0502020204030204" pitchFamily="34" charset="0"/>
              </a:rPr>
              <a:t>Accompagnement ARS IDF dans le cadre de l’AAP Inégalités Sociales de Santé</a:t>
            </a:r>
          </a:p>
          <a:p>
            <a:pPr marL="0" indent="0">
              <a:buNone/>
            </a:pPr>
            <a:endParaRPr lang="fr-FR" sz="2900" b="1">
              <a:solidFill>
                <a:schemeClr val="dk1"/>
              </a:solidFill>
              <a:latin typeface="Trebuchet MS" panose="020B0603020202020204" pitchFamily="34" charset="0"/>
              <a:cs typeface="Calibri" panose="020F0502020204030204" pitchFamily="34" charset="0"/>
            </a:endParaRPr>
          </a:p>
          <a:p>
            <a:pPr marL="0" indent="0">
              <a:buNone/>
            </a:pPr>
            <a:r>
              <a:rPr lang="fr-FR" sz="2900" b="1">
                <a:solidFill>
                  <a:schemeClr val="dk1"/>
                </a:solidFill>
                <a:latin typeface="Trebuchet MS" panose="020B0603020202020204" pitchFamily="34" charset="0"/>
                <a:cs typeface="Calibri" panose="020F0502020204030204" pitchFamily="34" charset="0"/>
              </a:rPr>
              <a:t>Travaux préparatoires</a:t>
            </a:r>
          </a:p>
          <a:p>
            <a:pPr marL="0" indent="0">
              <a:buNone/>
            </a:pPr>
            <a:r>
              <a:rPr lang="fr-FR" sz="2900">
                <a:solidFill>
                  <a:schemeClr val="dk1"/>
                </a:solidFill>
                <a:latin typeface="Trebuchet MS" panose="020B0603020202020204" pitchFamily="34" charset="0"/>
                <a:cs typeface="Calibri" panose="020F0502020204030204" pitchFamily="34" charset="0"/>
              </a:rPr>
              <a:t>	• Diagnostic santé-territoire mené avec l’ARS : précarité importante, habitat dégradé, faible mobilité active.</a:t>
            </a:r>
          </a:p>
          <a:p>
            <a:pPr marL="0" indent="0">
              <a:buNone/>
            </a:pPr>
            <a:r>
              <a:rPr lang="fr-FR" sz="2900">
                <a:solidFill>
                  <a:schemeClr val="dk1"/>
                </a:solidFill>
                <a:latin typeface="Trebuchet MS" panose="020B0603020202020204" pitchFamily="34" charset="0"/>
                <a:cs typeface="Calibri" panose="020F0502020204030204" pitchFamily="34" charset="0"/>
              </a:rPr>
              <a:t>	• Concertation citoyenne : balades urbaines santé, enquêtes, ateliers participatifs.</a:t>
            </a:r>
          </a:p>
          <a:p>
            <a:pPr marL="0" indent="0">
              <a:buNone/>
            </a:pPr>
            <a:r>
              <a:rPr lang="fr-FR" sz="2900">
                <a:solidFill>
                  <a:schemeClr val="dk1"/>
                </a:solidFill>
                <a:latin typeface="Trebuchet MS" panose="020B0603020202020204" pitchFamily="34" charset="0"/>
                <a:cs typeface="Calibri" panose="020F0502020204030204" pitchFamily="34" charset="0"/>
              </a:rPr>
              <a:t>	• Volonté politique : intégrer la santé comme objectif transversal du PLU.</a:t>
            </a:r>
          </a:p>
          <a:p>
            <a:pPr marL="0" indent="0">
              <a:buNone/>
            </a:pPr>
            <a:endParaRPr lang="fr-FR" sz="2900">
              <a:solidFill>
                <a:schemeClr val="dk1"/>
              </a:solidFill>
              <a:latin typeface="Trebuchet MS" panose="020B0603020202020204" pitchFamily="34" charset="0"/>
              <a:cs typeface="Calibri" panose="020F0502020204030204" pitchFamily="34" charset="0"/>
            </a:endParaRPr>
          </a:p>
          <a:p>
            <a:pPr marL="0" indent="0">
              <a:buNone/>
            </a:pPr>
            <a:endParaRPr lang="fr-FR" sz="2900">
              <a:solidFill>
                <a:schemeClr val="dk1"/>
              </a:solidFill>
              <a:latin typeface="Trebuchet MS" panose="020B0603020202020204" pitchFamily="34" charset="0"/>
              <a:cs typeface="Calibri" panose="020F0502020204030204" pitchFamily="34" charset="0"/>
            </a:endParaRPr>
          </a:p>
          <a:p>
            <a:pPr marL="0" indent="0">
              <a:buNone/>
            </a:pPr>
            <a:r>
              <a:rPr lang="fr-FR" sz="2900" b="1">
                <a:solidFill>
                  <a:schemeClr val="dk1"/>
                </a:solidFill>
                <a:latin typeface="Trebuchet MS" panose="020B0603020202020204" pitchFamily="34" charset="0"/>
                <a:cs typeface="Calibri" panose="020F0502020204030204" pitchFamily="34" charset="0"/>
              </a:rPr>
              <a:t>Intégration de l’activité physique et des inégalités de santé dans le PLU</a:t>
            </a:r>
          </a:p>
          <a:p>
            <a:pPr marL="0" indent="0">
              <a:buNone/>
            </a:pPr>
            <a:r>
              <a:rPr lang="fr-FR" sz="2900">
                <a:solidFill>
                  <a:schemeClr val="dk1"/>
                </a:solidFill>
                <a:latin typeface="Trebuchet MS" panose="020B0603020202020204" pitchFamily="34" charset="0"/>
                <a:cs typeface="Calibri" panose="020F0502020204030204" pitchFamily="34" charset="0"/>
              </a:rPr>
              <a:t>	• OAP dédiée à l’urbanisme favorable à la santé  (Orientation d’Aménagement et de Programmation) :</a:t>
            </a:r>
          </a:p>
          <a:p>
            <a:pPr lvl="3"/>
            <a:r>
              <a:rPr lang="fr-FR" sz="2900">
                <a:solidFill>
                  <a:schemeClr val="dk1"/>
                </a:solidFill>
                <a:latin typeface="Trebuchet MS" panose="020B0603020202020204" pitchFamily="34" charset="0"/>
                <a:cs typeface="Calibri" panose="020F0502020204030204" pitchFamily="34" charset="0"/>
              </a:rPr>
              <a:t>Espaces publics conviviaux et propices aux mobilités douces et actives, en cohérence avec un 		         accompagnement des usages (maison du vélo).</a:t>
            </a:r>
          </a:p>
          <a:p>
            <a:pPr lvl="3"/>
            <a:r>
              <a:rPr lang="fr-FR" sz="2900">
                <a:solidFill>
                  <a:schemeClr val="dk1"/>
                </a:solidFill>
                <a:latin typeface="Trebuchet MS" panose="020B0603020202020204" pitchFamily="34" charset="0"/>
                <a:cs typeface="Calibri" panose="020F0502020204030204" pitchFamily="34" charset="0"/>
              </a:rPr>
              <a:t>Aménagements sportifs de proximité ancrés dans les QPV en NPNRU et dans le cadre du Plan 5000 équipements de proximité de l’Agence Nationale du Sport.</a:t>
            </a:r>
          </a:p>
          <a:p>
            <a:pPr lvl="3"/>
            <a:r>
              <a:rPr lang="fr-FR" sz="2900">
                <a:solidFill>
                  <a:schemeClr val="dk1"/>
                </a:solidFill>
                <a:latin typeface="Trebuchet MS" panose="020B0603020202020204" pitchFamily="34" charset="0"/>
                <a:cs typeface="Calibri" panose="020F0502020204030204" pitchFamily="34" charset="0"/>
              </a:rPr>
              <a:t>Renforcement de l’offre de soins (maisons de santé) pour faciliter l’accès intra-communal aux soins</a:t>
            </a:r>
          </a:p>
          <a:p>
            <a:pPr marL="0" indent="0">
              <a:buNone/>
            </a:pPr>
            <a:r>
              <a:rPr lang="fr-FR" sz="2900">
                <a:solidFill>
                  <a:schemeClr val="dk1"/>
                </a:solidFill>
                <a:latin typeface="Trebuchet MS" panose="020B0603020202020204" pitchFamily="34" charset="0"/>
                <a:cs typeface="Calibri" panose="020F0502020204030204" pitchFamily="34" charset="0"/>
              </a:rPr>
              <a:t>	• Charte de construction durable en annexe du PLU : qualité de l’air, lumière naturelle, accès aux espaces verts.</a:t>
            </a:r>
          </a:p>
        </p:txBody>
      </p:sp>
      <p:pic>
        <p:nvPicPr>
          <p:cNvPr id="4" name="Image 3" descr="Une image contenant Graphique, Police, logo, symbole&#10;&#10;Description générée automatiquement">
            <a:extLst>
              <a:ext uri="{FF2B5EF4-FFF2-40B4-BE49-F238E27FC236}">
                <a16:creationId xmlns:a16="http://schemas.microsoft.com/office/drawing/2014/main" id="{315313F9-E0A6-DFA9-49F5-D5DB7ABB4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6" name="Image 5">
            <a:extLst>
              <a:ext uri="{FF2B5EF4-FFF2-40B4-BE49-F238E27FC236}">
                <a16:creationId xmlns:a16="http://schemas.microsoft.com/office/drawing/2014/main" id="{6AD7F986-C93A-05BD-9443-6EE95FE90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10" y="121574"/>
            <a:ext cx="1574031" cy="565944"/>
          </a:xfrm>
          <a:prstGeom prst="rect">
            <a:avLst/>
          </a:prstGeom>
        </p:spPr>
      </p:pic>
    </p:spTree>
    <p:extLst>
      <p:ext uri="{BB962C8B-B14F-4D97-AF65-F5344CB8AC3E}">
        <p14:creationId xmlns:p14="http://schemas.microsoft.com/office/powerpoint/2010/main" val="3239537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re 42">
            <a:extLst>
              <a:ext uri="{FF2B5EF4-FFF2-40B4-BE49-F238E27FC236}">
                <a16:creationId xmlns:a16="http://schemas.microsoft.com/office/drawing/2014/main" id="{B218AE5F-64B3-8873-99D4-12B0B636E48C}"/>
              </a:ext>
            </a:extLst>
          </p:cNvPr>
          <p:cNvSpPr>
            <a:spLocks noGrp="1"/>
          </p:cNvSpPr>
          <p:nvPr>
            <p:ph type="title"/>
          </p:nvPr>
        </p:nvSpPr>
        <p:spPr>
          <a:xfrm>
            <a:off x="428814" y="270820"/>
            <a:ext cx="10986747" cy="565944"/>
          </a:xfrm>
        </p:spPr>
        <p:txBody>
          <a:bodyPr>
            <a:normAutofit/>
          </a:bodyPr>
          <a:lstStyle/>
          <a:p>
            <a:r>
              <a:rPr lang="fr-FR"/>
              <a:t>La prise en compte de la santé dans les programmes NPNRU </a:t>
            </a:r>
          </a:p>
        </p:txBody>
      </p:sp>
      <p:sp>
        <p:nvSpPr>
          <p:cNvPr id="44" name="Espace réservé du texte 43">
            <a:extLst>
              <a:ext uri="{FF2B5EF4-FFF2-40B4-BE49-F238E27FC236}">
                <a16:creationId xmlns:a16="http://schemas.microsoft.com/office/drawing/2014/main" id="{1F2C254E-0DEB-F635-9444-427DAD784EA3}"/>
              </a:ext>
            </a:extLst>
          </p:cNvPr>
          <p:cNvSpPr>
            <a:spLocks noGrp="1"/>
          </p:cNvSpPr>
          <p:nvPr>
            <p:ph type="body" sz="quarter" idx="10"/>
          </p:nvPr>
        </p:nvSpPr>
        <p:spPr>
          <a:xfrm>
            <a:off x="695400" y="1103336"/>
            <a:ext cx="6202991" cy="504651"/>
          </a:xfrm>
        </p:spPr>
        <p:txBody>
          <a:bodyPr/>
          <a:lstStyle/>
          <a:p>
            <a:r>
              <a:rPr lang="fr-FR" sz="2000"/>
              <a:t>Le partenariat ANRU / ARS Ile de France </a:t>
            </a:r>
          </a:p>
        </p:txBody>
      </p:sp>
      <p:sp>
        <p:nvSpPr>
          <p:cNvPr id="45" name="Espace réservé du texte 44">
            <a:extLst>
              <a:ext uri="{FF2B5EF4-FFF2-40B4-BE49-F238E27FC236}">
                <a16:creationId xmlns:a16="http://schemas.microsoft.com/office/drawing/2014/main" id="{8B4E78EA-B1CA-0954-162B-B7C52A4FAD23}"/>
              </a:ext>
            </a:extLst>
          </p:cNvPr>
          <p:cNvSpPr>
            <a:spLocks noGrp="1"/>
          </p:cNvSpPr>
          <p:nvPr>
            <p:ph type="body" sz="quarter" idx="11"/>
          </p:nvPr>
        </p:nvSpPr>
        <p:spPr>
          <a:xfrm>
            <a:off x="595423" y="1607987"/>
            <a:ext cx="11185451" cy="4271818"/>
          </a:xfrm>
        </p:spPr>
        <p:txBody>
          <a:bodyPr anchor="ctr"/>
          <a:lstStyle/>
          <a:p>
            <a:r>
              <a:rPr lang="fr-FR" sz="2000" b="1">
                <a:solidFill>
                  <a:schemeClr val="tx1"/>
                </a:solidFill>
                <a:latin typeface="Trebuchet MS" panose="020B0603020202020204" pitchFamily="34" charset="0"/>
              </a:rPr>
              <a:t>2017-2019 : </a:t>
            </a:r>
            <a:r>
              <a:rPr lang="fr-FR" sz="2000">
                <a:solidFill>
                  <a:schemeClr val="tx1"/>
                </a:solidFill>
                <a:latin typeface="Trebuchet MS" panose="020B0603020202020204" pitchFamily="34" charset="0"/>
              </a:rPr>
              <a:t>premier protocole expérimental : diagnostic de la vulnérabilité des QPV NPNRU franciliens, acculturation des acteurs de la santé et du RU sur les liens entre urbanisme et santé (journées professionnelles, carnet thématique santé) </a:t>
            </a:r>
          </a:p>
          <a:p>
            <a:pPr marL="457200" lvl="1" indent="0">
              <a:buNone/>
            </a:pPr>
            <a:endParaRPr lang="fr-FR" sz="1800">
              <a:latin typeface="Trebuchet MS" panose="020B0603020202020204" pitchFamily="34" charset="0"/>
            </a:endParaRPr>
          </a:p>
          <a:p>
            <a:r>
              <a:rPr lang="fr-FR" sz="2000" b="1">
                <a:solidFill>
                  <a:schemeClr val="tx1"/>
                </a:solidFill>
                <a:latin typeface="Trebuchet MS" panose="020B0603020202020204" pitchFamily="34" charset="0"/>
              </a:rPr>
              <a:t>2021-2024 </a:t>
            </a:r>
            <a:r>
              <a:rPr lang="fr-FR" sz="1800" b="1">
                <a:solidFill>
                  <a:schemeClr val="tx1"/>
                </a:solidFill>
                <a:latin typeface="Trebuchet MS" panose="020B0603020202020204" pitchFamily="34" charset="0"/>
              </a:rPr>
              <a:t>: </a:t>
            </a:r>
            <a:r>
              <a:rPr lang="fr-FR" sz="2000" b="1">
                <a:solidFill>
                  <a:srgbClr val="353871"/>
                </a:solidFill>
                <a:latin typeface="Trebuchet MS" panose="020B0603020202020204" pitchFamily="34" charset="0"/>
              </a:rPr>
              <a:t>2</a:t>
            </a:r>
            <a:r>
              <a:rPr lang="fr-FR" sz="2000" b="1" baseline="30000">
                <a:solidFill>
                  <a:srgbClr val="353871"/>
                </a:solidFill>
                <a:latin typeface="Trebuchet MS" panose="020B0603020202020204" pitchFamily="34" charset="0"/>
              </a:rPr>
              <a:t>ème</a:t>
            </a:r>
            <a:r>
              <a:rPr lang="fr-FR" sz="2000" b="1">
                <a:solidFill>
                  <a:srgbClr val="353871"/>
                </a:solidFill>
                <a:latin typeface="Trebuchet MS" panose="020B0603020202020204" pitchFamily="34" charset="0"/>
              </a:rPr>
              <a:t> protocole visant une opérationnalité renforcée </a:t>
            </a:r>
            <a:r>
              <a:rPr lang="fr-FR" sz="2000">
                <a:solidFill>
                  <a:schemeClr val="tx1"/>
                </a:solidFill>
                <a:latin typeface="Trebuchet MS" panose="020B0603020202020204" pitchFamily="34" charset="0"/>
              </a:rPr>
              <a:t>pour inciter à l’intégration de la santé dans les QPV : échanges ARS / CMT ANRU et DDT, intégration d’opérations favorables à la santé dans 5 QPV via la démarche </a:t>
            </a:r>
            <a:r>
              <a:rPr lang="fr-FR" sz="2000" b="1">
                <a:solidFill>
                  <a:schemeClr val="tx1"/>
                </a:solidFill>
                <a:latin typeface="Trebuchet MS" panose="020B0603020202020204" pitchFamily="34" charset="0"/>
              </a:rPr>
              <a:t>quartiers résilients </a:t>
            </a:r>
            <a:r>
              <a:rPr lang="fr-FR" sz="2000">
                <a:solidFill>
                  <a:schemeClr val="tx1"/>
                </a:solidFill>
                <a:latin typeface="Trebuchet MS" panose="020B0603020202020204" pitchFamily="34" charset="0"/>
              </a:rPr>
              <a:t>(expertise et financement conjoint d’actions), </a:t>
            </a:r>
            <a:r>
              <a:rPr lang="fr-FR" sz="2000" b="1" u="sng">
                <a:solidFill>
                  <a:srgbClr val="CB513C"/>
                </a:solidFill>
                <a:latin typeface="Trebuchet MS" panose="020B0603020202020204" pitchFamily="34" charset="0"/>
              </a:rPr>
              <a:t>suivi conjoint de la charte quartiers inclusif portée par le CD93 (AMO cheminements piétons</a:t>
            </a:r>
            <a:r>
              <a:rPr lang="fr-FR" sz="2000">
                <a:solidFill>
                  <a:srgbClr val="CB513C"/>
                </a:solidFill>
                <a:latin typeface="Trebuchet MS" panose="020B0603020202020204" pitchFamily="34" charset="0"/>
              </a:rPr>
              <a:t>), </a:t>
            </a:r>
            <a:r>
              <a:rPr lang="fr-FR" sz="2000">
                <a:solidFill>
                  <a:schemeClr val="tx1"/>
                </a:solidFill>
                <a:latin typeface="Trebuchet MS" panose="020B0603020202020204" pitchFamily="34" charset="0"/>
              </a:rPr>
              <a:t>recherche d’un élargissement de la collaboration ARS-ANRU à l’échelle nationale</a:t>
            </a:r>
          </a:p>
          <a:p>
            <a:endParaRPr lang="fr-FR" sz="1800" b="1" u="sng">
              <a:solidFill>
                <a:schemeClr val="tx1"/>
              </a:solidFill>
              <a:latin typeface="Trebuchet MS" panose="020B0603020202020204" pitchFamily="34" charset="0"/>
            </a:endParaRPr>
          </a:p>
          <a:p>
            <a:r>
              <a:rPr lang="fr-FR" sz="2000" b="1">
                <a:solidFill>
                  <a:schemeClr val="tx1"/>
                </a:solidFill>
                <a:latin typeface="Trebuchet MS" panose="020B0603020202020204" pitchFamily="34" charset="0"/>
              </a:rPr>
              <a:t>2025 </a:t>
            </a:r>
            <a:r>
              <a:rPr lang="fr-FR" sz="1800" b="1">
                <a:solidFill>
                  <a:schemeClr val="tx1"/>
                </a:solidFill>
                <a:latin typeface="Trebuchet MS" panose="020B0603020202020204" pitchFamily="34" charset="0"/>
              </a:rPr>
              <a:t>: </a:t>
            </a:r>
            <a:r>
              <a:rPr lang="fr-FR" sz="2000">
                <a:solidFill>
                  <a:schemeClr val="tx1"/>
                </a:solidFill>
                <a:latin typeface="Trebuchet MS" panose="020B0603020202020204" pitchFamily="34" charset="0"/>
              </a:rPr>
              <a:t>perspectives de renouvellement (élargissement à de nouvelles ARS, poursuite de travaux communs : santé et relogement, alimentation, </a:t>
            </a:r>
            <a:r>
              <a:rPr lang="fr-FR" sz="2000" b="1">
                <a:solidFill>
                  <a:schemeClr val="tx1"/>
                </a:solidFill>
                <a:latin typeface="Trebuchet MS" panose="020B0603020202020204" pitchFamily="34" charset="0"/>
              </a:rPr>
              <a:t>mobilité, </a:t>
            </a:r>
            <a:r>
              <a:rPr lang="fr-FR" sz="2000">
                <a:solidFill>
                  <a:schemeClr val="tx1"/>
                </a:solidFill>
                <a:latin typeface="Trebuchet MS" panose="020B0603020202020204" pitchFamily="34" charset="0"/>
              </a:rPr>
              <a:t>inclusion et vieillissement, santé environnementale, offre de soin etc.)</a:t>
            </a:r>
            <a:endParaRPr lang="fr-FR" sz="1800">
              <a:latin typeface="Trebuchet MS" panose="020B0603020202020204" pitchFamily="34" charset="0"/>
            </a:endParaRPr>
          </a:p>
        </p:txBody>
      </p:sp>
      <p:pic>
        <p:nvPicPr>
          <p:cNvPr id="1026" name="Picture 2" descr="La charte graphique de l'ANRU | ANRU - Agence Nationale pour ...">
            <a:extLst>
              <a:ext uri="{FF2B5EF4-FFF2-40B4-BE49-F238E27FC236}">
                <a16:creationId xmlns:a16="http://schemas.microsoft.com/office/drawing/2014/main" id="{6C4C9691-95CF-41B7-A43C-695312AF7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2493" y="6143295"/>
            <a:ext cx="909688" cy="50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39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82934-A2E2-3B3F-9574-ACA1BB926734}"/>
            </a:ext>
          </a:extLst>
        </p:cNvPr>
        <p:cNvGrpSpPr/>
        <p:nvPr/>
      </p:nvGrpSpPr>
      <p:grpSpPr>
        <a:xfrm>
          <a:off x="0" y="0"/>
          <a:ext cx="0" cy="0"/>
          <a:chOff x="0" y="0"/>
          <a:chExt cx="0" cy="0"/>
        </a:xfrm>
      </p:grpSpPr>
      <p:sp>
        <p:nvSpPr>
          <p:cNvPr id="43" name="Titre 42">
            <a:extLst>
              <a:ext uri="{FF2B5EF4-FFF2-40B4-BE49-F238E27FC236}">
                <a16:creationId xmlns:a16="http://schemas.microsoft.com/office/drawing/2014/main" id="{78C3A024-BCC1-1C8E-9C0E-AAEC524EFE82}"/>
              </a:ext>
            </a:extLst>
          </p:cNvPr>
          <p:cNvSpPr>
            <a:spLocks noGrp="1"/>
          </p:cNvSpPr>
          <p:nvPr>
            <p:ph type="title"/>
          </p:nvPr>
        </p:nvSpPr>
        <p:spPr>
          <a:xfrm>
            <a:off x="428814" y="270820"/>
            <a:ext cx="10986747" cy="565944"/>
          </a:xfrm>
        </p:spPr>
        <p:txBody>
          <a:bodyPr>
            <a:normAutofit/>
          </a:bodyPr>
          <a:lstStyle/>
          <a:p>
            <a:r>
              <a:rPr lang="fr-FR"/>
              <a:t>La prise en compte de la santé dans les programmes NPNRU </a:t>
            </a:r>
          </a:p>
        </p:txBody>
      </p:sp>
      <p:sp>
        <p:nvSpPr>
          <p:cNvPr id="44" name="Espace réservé du texte 43">
            <a:extLst>
              <a:ext uri="{FF2B5EF4-FFF2-40B4-BE49-F238E27FC236}">
                <a16:creationId xmlns:a16="http://schemas.microsoft.com/office/drawing/2014/main" id="{5542D85C-367B-9E19-DEE5-60D64E1B725C}"/>
              </a:ext>
            </a:extLst>
          </p:cNvPr>
          <p:cNvSpPr>
            <a:spLocks noGrp="1"/>
          </p:cNvSpPr>
          <p:nvPr>
            <p:ph type="body" sz="quarter" idx="10"/>
          </p:nvPr>
        </p:nvSpPr>
        <p:spPr>
          <a:xfrm>
            <a:off x="695400" y="937054"/>
            <a:ext cx="9229650" cy="504651"/>
          </a:xfrm>
        </p:spPr>
        <p:txBody>
          <a:bodyPr/>
          <a:lstStyle/>
          <a:p>
            <a:r>
              <a:rPr lang="fr-FR" sz="2000"/>
              <a:t>Les carnets thématiques : santé et mobilité un sujet transversal</a:t>
            </a:r>
          </a:p>
        </p:txBody>
      </p:sp>
      <p:pic>
        <p:nvPicPr>
          <p:cNvPr id="58" name="Image 57">
            <a:extLst>
              <a:ext uri="{FF2B5EF4-FFF2-40B4-BE49-F238E27FC236}">
                <a16:creationId xmlns:a16="http://schemas.microsoft.com/office/drawing/2014/main" id="{641BB044-2ED9-C420-8398-0DDCA522E4D6}"/>
              </a:ext>
            </a:extLst>
          </p:cNvPr>
          <p:cNvPicPr>
            <a:picLocks noChangeAspect="1"/>
          </p:cNvPicPr>
          <p:nvPr/>
        </p:nvPicPr>
        <p:blipFill>
          <a:blip r:embed="rId2"/>
          <a:stretch>
            <a:fillRect/>
          </a:stretch>
        </p:blipFill>
        <p:spPr>
          <a:xfrm>
            <a:off x="1069851" y="1403172"/>
            <a:ext cx="2349813" cy="3166594"/>
          </a:xfrm>
          <a:prstGeom prst="rect">
            <a:avLst/>
          </a:prstGeom>
        </p:spPr>
      </p:pic>
      <p:pic>
        <p:nvPicPr>
          <p:cNvPr id="5" name="Image 4">
            <a:extLst>
              <a:ext uri="{FF2B5EF4-FFF2-40B4-BE49-F238E27FC236}">
                <a16:creationId xmlns:a16="http://schemas.microsoft.com/office/drawing/2014/main" id="{B0A66805-9E9D-1066-9F8C-4AD6D03FCC69}"/>
              </a:ext>
            </a:extLst>
          </p:cNvPr>
          <p:cNvPicPr>
            <a:picLocks noChangeAspect="1"/>
          </p:cNvPicPr>
          <p:nvPr/>
        </p:nvPicPr>
        <p:blipFill>
          <a:blip r:embed="rId3"/>
          <a:stretch>
            <a:fillRect/>
          </a:stretch>
        </p:blipFill>
        <p:spPr>
          <a:xfrm>
            <a:off x="8276520" y="1441705"/>
            <a:ext cx="2417869" cy="3230773"/>
          </a:xfrm>
          <a:prstGeom prst="rect">
            <a:avLst/>
          </a:prstGeom>
        </p:spPr>
      </p:pic>
      <p:pic>
        <p:nvPicPr>
          <p:cNvPr id="7" name="Image 6">
            <a:extLst>
              <a:ext uri="{FF2B5EF4-FFF2-40B4-BE49-F238E27FC236}">
                <a16:creationId xmlns:a16="http://schemas.microsoft.com/office/drawing/2014/main" id="{E7EC3CD1-BEB7-793D-2198-C16453CAC7B6}"/>
              </a:ext>
            </a:extLst>
          </p:cNvPr>
          <p:cNvPicPr>
            <a:picLocks noChangeAspect="1"/>
          </p:cNvPicPr>
          <p:nvPr/>
        </p:nvPicPr>
        <p:blipFill>
          <a:blip r:embed="rId4"/>
          <a:stretch>
            <a:fillRect/>
          </a:stretch>
        </p:blipFill>
        <p:spPr>
          <a:xfrm>
            <a:off x="5795864" y="1441705"/>
            <a:ext cx="2413981" cy="3230772"/>
          </a:xfrm>
          <a:prstGeom prst="rect">
            <a:avLst/>
          </a:prstGeom>
        </p:spPr>
      </p:pic>
      <p:pic>
        <p:nvPicPr>
          <p:cNvPr id="9" name="Image 8">
            <a:extLst>
              <a:ext uri="{FF2B5EF4-FFF2-40B4-BE49-F238E27FC236}">
                <a16:creationId xmlns:a16="http://schemas.microsoft.com/office/drawing/2014/main" id="{78476DE3-A53C-54BA-4080-CACCBB87BBDB}"/>
              </a:ext>
            </a:extLst>
          </p:cNvPr>
          <p:cNvPicPr>
            <a:picLocks noChangeAspect="1"/>
          </p:cNvPicPr>
          <p:nvPr/>
        </p:nvPicPr>
        <p:blipFill>
          <a:blip r:embed="rId5"/>
          <a:stretch>
            <a:fillRect/>
          </a:stretch>
        </p:blipFill>
        <p:spPr>
          <a:xfrm>
            <a:off x="3652913" y="1441705"/>
            <a:ext cx="2109614" cy="3149504"/>
          </a:xfrm>
          <a:prstGeom prst="rect">
            <a:avLst/>
          </a:prstGeom>
        </p:spPr>
      </p:pic>
      <p:sp>
        <p:nvSpPr>
          <p:cNvPr id="11" name="ZoneTexte 10">
            <a:extLst>
              <a:ext uri="{FF2B5EF4-FFF2-40B4-BE49-F238E27FC236}">
                <a16:creationId xmlns:a16="http://schemas.microsoft.com/office/drawing/2014/main" id="{B3E32881-DCE8-60AA-7F85-BC5CA7ED791E}"/>
              </a:ext>
            </a:extLst>
          </p:cNvPr>
          <p:cNvSpPr txBox="1"/>
          <p:nvPr/>
        </p:nvSpPr>
        <p:spPr>
          <a:xfrm>
            <a:off x="8184715" y="4786674"/>
            <a:ext cx="2815793" cy="2062103"/>
          </a:xfrm>
          <a:prstGeom prst="rect">
            <a:avLst/>
          </a:prstGeom>
          <a:solidFill>
            <a:schemeClr val="bg1"/>
          </a:solidFill>
        </p:spPr>
        <p:txBody>
          <a:bodyPr wrap="square">
            <a:spAutoFit/>
          </a:bodyPr>
          <a:lstStyle/>
          <a:p>
            <a:pPr marL="285750" indent="-285750">
              <a:buFont typeface="Arial" panose="020B0604020202020204" pitchFamily="34" charset="0"/>
              <a:buChar char="•"/>
            </a:pPr>
            <a:r>
              <a:rPr lang="fr-FR" sz="1600" b="1">
                <a:solidFill>
                  <a:srgbClr val="37B96A"/>
                </a:solidFill>
              </a:rPr>
              <a:t>2 types d’intervention essentielles  pour intégrer mobilité et santé  dans le logement: </a:t>
            </a:r>
            <a:endParaRPr lang="fr-FR" sz="1600">
              <a:solidFill>
                <a:srgbClr val="37B96A"/>
              </a:solidFill>
            </a:endParaRPr>
          </a:p>
          <a:p>
            <a:pPr marL="285750" indent="-285750">
              <a:buFont typeface="Arial" panose="020B0604020202020204" pitchFamily="34" charset="0"/>
              <a:buChar char="•"/>
            </a:pPr>
            <a:r>
              <a:rPr lang="fr-FR" sz="1600">
                <a:solidFill>
                  <a:srgbClr val="37B96A"/>
                </a:solidFill>
              </a:rPr>
              <a:t>Implantation  et organisation de locaux vélos</a:t>
            </a:r>
          </a:p>
          <a:p>
            <a:pPr marL="285750" indent="-285750">
              <a:buFont typeface="Arial" panose="020B0604020202020204" pitchFamily="34" charset="0"/>
              <a:buChar char="•"/>
            </a:pPr>
            <a:r>
              <a:rPr lang="fr-FR" sz="1600">
                <a:solidFill>
                  <a:srgbClr val="37B96A"/>
                </a:solidFill>
              </a:rPr>
              <a:t>Résidentialisations</a:t>
            </a:r>
          </a:p>
        </p:txBody>
      </p:sp>
      <p:sp>
        <p:nvSpPr>
          <p:cNvPr id="14" name="ZoneTexte 13">
            <a:extLst>
              <a:ext uri="{FF2B5EF4-FFF2-40B4-BE49-F238E27FC236}">
                <a16:creationId xmlns:a16="http://schemas.microsoft.com/office/drawing/2014/main" id="{970FE92E-C033-BB7E-40A1-A21EBB5D0716}"/>
              </a:ext>
            </a:extLst>
          </p:cNvPr>
          <p:cNvSpPr txBox="1"/>
          <p:nvPr/>
        </p:nvSpPr>
        <p:spPr>
          <a:xfrm>
            <a:off x="4313496" y="4795897"/>
            <a:ext cx="3732561" cy="2062103"/>
          </a:xfrm>
          <a:prstGeom prst="rect">
            <a:avLst/>
          </a:prstGeom>
          <a:solidFill>
            <a:schemeClr val="bg1"/>
          </a:solidFill>
        </p:spPr>
        <p:txBody>
          <a:bodyPr wrap="square">
            <a:spAutoFit/>
          </a:bodyPr>
          <a:lstStyle/>
          <a:p>
            <a:pPr marL="285750" indent="-285750">
              <a:buFont typeface="Arial" panose="020B0604020202020204" pitchFamily="34" charset="0"/>
              <a:buChar char="•"/>
            </a:pPr>
            <a:r>
              <a:rPr lang="fr-FR" sz="1600" b="1">
                <a:solidFill>
                  <a:srgbClr val="CB513C"/>
                </a:solidFill>
              </a:rPr>
              <a:t>2 étapes essentielles pour intégrer santé  et mobilités dans l’aménagement: </a:t>
            </a:r>
          </a:p>
          <a:p>
            <a:pPr marL="285750" indent="-285750">
              <a:buFont typeface="Arial" panose="020B0604020202020204" pitchFamily="34" charset="0"/>
              <a:buChar char="•"/>
            </a:pPr>
            <a:r>
              <a:rPr lang="fr-FR" sz="1600">
                <a:solidFill>
                  <a:srgbClr val="CB513C"/>
                </a:solidFill>
              </a:rPr>
              <a:t>la programmation et de la conception des espaces publics</a:t>
            </a:r>
          </a:p>
          <a:p>
            <a:pPr marL="285750" indent="-285750">
              <a:buFont typeface="Arial" panose="020B0604020202020204" pitchFamily="34" charset="0"/>
              <a:buChar char="•"/>
            </a:pPr>
            <a:r>
              <a:rPr lang="fr-FR" sz="1600">
                <a:solidFill>
                  <a:srgbClr val="CB513C"/>
                </a:solidFill>
              </a:rPr>
              <a:t>le plan d’aménagement, outil opérationnel pour structurer les mobilités actives</a:t>
            </a:r>
            <a:endParaRPr lang="fr-FR" sz="1600" b="1">
              <a:solidFill>
                <a:srgbClr val="CB513C"/>
              </a:solidFill>
            </a:endParaRPr>
          </a:p>
        </p:txBody>
      </p:sp>
      <p:sp>
        <p:nvSpPr>
          <p:cNvPr id="15" name="ZoneTexte 14">
            <a:extLst>
              <a:ext uri="{FF2B5EF4-FFF2-40B4-BE49-F238E27FC236}">
                <a16:creationId xmlns:a16="http://schemas.microsoft.com/office/drawing/2014/main" id="{89D878EA-314C-1618-5EFD-F3CDFA8F91B9}"/>
              </a:ext>
            </a:extLst>
          </p:cNvPr>
          <p:cNvSpPr txBox="1"/>
          <p:nvPr/>
        </p:nvSpPr>
        <p:spPr>
          <a:xfrm>
            <a:off x="541149" y="4688490"/>
            <a:ext cx="3633688" cy="2062103"/>
          </a:xfrm>
          <a:prstGeom prst="rect">
            <a:avLst/>
          </a:prstGeom>
          <a:solidFill>
            <a:schemeClr val="bg1"/>
          </a:solidFill>
        </p:spPr>
        <p:txBody>
          <a:bodyPr wrap="square">
            <a:spAutoFit/>
          </a:bodyPr>
          <a:lstStyle/>
          <a:p>
            <a:pPr marL="285750" indent="-285750" algn="ctr">
              <a:buFont typeface="Arial" panose="020B0604020202020204" pitchFamily="34" charset="0"/>
              <a:buChar char="•"/>
            </a:pPr>
            <a:r>
              <a:rPr lang="fr-FR" sz="1600">
                <a:solidFill>
                  <a:srgbClr val="F38215"/>
                </a:solidFill>
              </a:rPr>
              <a:t>Approche de </a:t>
            </a:r>
            <a:r>
              <a:rPr lang="fr-FR" sz="1600" b="1">
                <a:solidFill>
                  <a:srgbClr val="F38215"/>
                </a:solidFill>
              </a:rPr>
              <a:t>santé globale : la santé à toutes les échelles et dans toutes les opérations de RU</a:t>
            </a:r>
          </a:p>
          <a:p>
            <a:pPr marL="285750" indent="-285750" algn="ctr">
              <a:buFont typeface="Arial" panose="020B0604020202020204" pitchFamily="34" charset="0"/>
              <a:buChar char="•"/>
            </a:pPr>
            <a:endParaRPr lang="fr-FR" sz="1600">
              <a:solidFill>
                <a:srgbClr val="F38215"/>
              </a:solidFill>
            </a:endParaRPr>
          </a:p>
          <a:p>
            <a:pPr marL="285750" indent="-285750" algn="ctr">
              <a:buFont typeface="Arial" panose="020B0604020202020204" pitchFamily="34" charset="0"/>
              <a:buChar char="•"/>
            </a:pPr>
            <a:r>
              <a:rPr lang="fr-FR" sz="1600">
                <a:solidFill>
                  <a:srgbClr val="F38215"/>
                </a:solidFill>
              </a:rPr>
              <a:t>Enjeux du développement des </a:t>
            </a:r>
            <a:r>
              <a:rPr lang="fr-FR" sz="1600" b="1">
                <a:solidFill>
                  <a:srgbClr val="F38215"/>
                </a:solidFill>
              </a:rPr>
              <a:t>mobilités actives (par l’apprentissage et par l’aménagement)</a:t>
            </a:r>
          </a:p>
        </p:txBody>
      </p:sp>
      <p:pic>
        <p:nvPicPr>
          <p:cNvPr id="2" name="Picture 2" descr="La charte graphique de l'ANRU | ANRU - Agence Nationale pour ...">
            <a:extLst>
              <a:ext uri="{FF2B5EF4-FFF2-40B4-BE49-F238E27FC236}">
                <a16:creationId xmlns:a16="http://schemas.microsoft.com/office/drawing/2014/main" id="{83BC57AE-7196-7B87-0A68-6CF4976BB5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2493" y="6143295"/>
            <a:ext cx="909688" cy="50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18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0B4E5-D58A-D202-D965-5CFFDCE10411}"/>
            </a:ext>
          </a:extLst>
        </p:cNvPr>
        <p:cNvGrpSpPr/>
        <p:nvPr/>
      </p:nvGrpSpPr>
      <p:grpSpPr>
        <a:xfrm>
          <a:off x="0" y="0"/>
          <a:ext cx="0" cy="0"/>
          <a:chOff x="0" y="0"/>
          <a:chExt cx="0" cy="0"/>
        </a:xfrm>
      </p:grpSpPr>
      <p:sp>
        <p:nvSpPr>
          <p:cNvPr id="18" name="ZoneTexte 17">
            <a:extLst>
              <a:ext uri="{FF2B5EF4-FFF2-40B4-BE49-F238E27FC236}">
                <a16:creationId xmlns:a16="http://schemas.microsoft.com/office/drawing/2014/main" id="{38DE2264-8E19-12F1-92BA-DCA985CA2616}"/>
              </a:ext>
            </a:extLst>
          </p:cNvPr>
          <p:cNvSpPr txBox="1"/>
          <p:nvPr/>
        </p:nvSpPr>
        <p:spPr>
          <a:xfrm>
            <a:off x="1701086" y="4042273"/>
            <a:ext cx="391661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Cécile Le </a:t>
            </a:r>
            <a:r>
              <a:rPr lang="fr-FR" sz="2000" b="1">
                <a:solidFill>
                  <a:srgbClr val="294654"/>
                </a:solidFill>
                <a:latin typeface="Trebuchet MS" panose="020B0703020202090204" pitchFamily="34" charset="0"/>
              </a:rPr>
              <a:t>Q</a:t>
            </a:r>
            <a:r>
              <a:rPr kumimoji="0" lang="fr-FR" sz="2000" b="1" i="0" u="none" strike="noStrike" kern="1200" cap="none" spc="0" normalizeH="0" baseline="0" noProof="0" err="1">
                <a:ln>
                  <a:noFill/>
                </a:ln>
                <a:solidFill>
                  <a:srgbClr val="294654"/>
                </a:solidFill>
                <a:effectLst/>
                <a:uLnTx/>
                <a:uFillTx/>
                <a:latin typeface="Trebuchet MS" panose="020B0703020202090204" pitchFamily="34" charset="0"/>
                <a:ea typeface="+mn-ea"/>
                <a:cs typeface="+mn-cs"/>
              </a:rPr>
              <a:t>uesne</a:t>
            </a:r>
            <a:endPar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Responsable du Département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Promotion et Développement des Services de Mobilités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Ville et Eurométropole de Strasbourg</a:t>
            </a:r>
          </a:p>
        </p:txBody>
      </p:sp>
      <p:sp>
        <p:nvSpPr>
          <p:cNvPr id="4" name="Titre 3">
            <a:extLst>
              <a:ext uri="{FF2B5EF4-FFF2-40B4-BE49-F238E27FC236}">
                <a16:creationId xmlns:a16="http://schemas.microsoft.com/office/drawing/2014/main" id="{875A3D06-45B6-2712-CEC5-F83B639A96EE}"/>
              </a:ext>
            </a:extLst>
          </p:cNvPr>
          <p:cNvSpPr>
            <a:spLocks noGrp="1"/>
          </p:cNvSpPr>
          <p:nvPr>
            <p:ph type="title"/>
          </p:nvPr>
        </p:nvSpPr>
        <p:spPr>
          <a:xfrm>
            <a:off x="573193" y="764704"/>
            <a:ext cx="7329835" cy="565944"/>
          </a:xfrm>
        </p:spPr>
        <p:txBody>
          <a:bodyPr>
            <a:normAutofit fontScale="90000"/>
          </a:bodyPr>
          <a:lstStyle/>
          <a:p>
            <a:r>
              <a:rPr lang="fr-FR" b="1">
                <a:latin typeface="Poppins" pitchFamily="2" charset="77"/>
                <a:cs typeface="Poppins" pitchFamily="2" charset="77"/>
              </a:rPr>
              <a:t>Retour d’expérience local : Ville et Eurométropole de Strasbourg </a:t>
            </a:r>
          </a:p>
        </p:txBody>
      </p:sp>
      <p:sp>
        <p:nvSpPr>
          <p:cNvPr id="11" name="ZoneTexte 10">
            <a:extLst>
              <a:ext uri="{FF2B5EF4-FFF2-40B4-BE49-F238E27FC236}">
                <a16:creationId xmlns:a16="http://schemas.microsoft.com/office/drawing/2014/main" id="{89BFDAE1-66CC-6FE6-E97D-41E85BCABE87}"/>
              </a:ext>
            </a:extLst>
          </p:cNvPr>
          <p:cNvSpPr txBox="1"/>
          <p:nvPr/>
        </p:nvSpPr>
        <p:spPr>
          <a:xfrm>
            <a:off x="6096000" y="4042273"/>
            <a:ext cx="391661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François Jouan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Directeur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Maison Sport Santé de Strasbourg</a:t>
            </a:r>
          </a:p>
        </p:txBody>
      </p:sp>
      <p:pic>
        <p:nvPicPr>
          <p:cNvPr id="14" name="Image 13">
            <a:extLst>
              <a:ext uri="{FF2B5EF4-FFF2-40B4-BE49-F238E27FC236}">
                <a16:creationId xmlns:a16="http://schemas.microsoft.com/office/drawing/2014/main" id="{E621F497-48DC-6178-6B32-34B57FACD3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38306" y="1799727"/>
            <a:ext cx="2032000" cy="2032000"/>
          </a:xfrm>
          <a:prstGeom prst="rect">
            <a:avLst/>
          </a:prstGeom>
        </p:spPr>
      </p:pic>
      <p:pic>
        <p:nvPicPr>
          <p:cNvPr id="17" name="Image 16">
            <a:extLst>
              <a:ext uri="{FF2B5EF4-FFF2-40B4-BE49-F238E27FC236}">
                <a16:creationId xmlns:a16="http://schemas.microsoft.com/office/drawing/2014/main" id="{E767ACC0-AF38-5418-1BF3-8AE45971EE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83197" y="1799727"/>
            <a:ext cx="1352389" cy="2032000"/>
          </a:xfrm>
          <a:prstGeom prst="rect">
            <a:avLst/>
          </a:prstGeom>
        </p:spPr>
      </p:pic>
    </p:spTree>
    <p:extLst>
      <p:ext uri="{BB962C8B-B14F-4D97-AF65-F5344CB8AC3E}">
        <p14:creationId xmlns:p14="http://schemas.microsoft.com/office/powerpoint/2010/main" val="2849074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8" descr="Afficher l'image d'origine"/>
          <p:cNvSpPr>
            <a:spLocks noChangeAspect="1" noChangeArrowheads="1"/>
          </p:cNvSpPr>
          <p:nvPr/>
        </p:nvSpPr>
        <p:spPr bwMode="auto">
          <a:xfrm>
            <a:off x="5794880" y="3321844"/>
            <a:ext cx="2143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400">
                <a:solidFill>
                  <a:srgbClr val="000000"/>
                </a:solidFill>
                <a:latin typeface="Helvetica Light"/>
                <a:ea typeface="Helvetica Light"/>
                <a:cs typeface="Helvetica Light"/>
                <a:sym typeface="Helvetica Light"/>
              </a:defRPr>
            </a:lvl1pPr>
            <a:lvl2pPr marL="742950" indent="-285750" algn="ctr">
              <a:defRPr sz="3400">
                <a:solidFill>
                  <a:srgbClr val="000000"/>
                </a:solidFill>
                <a:latin typeface="Helvetica Light"/>
                <a:ea typeface="Helvetica Light"/>
                <a:cs typeface="Helvetica Light"/>
                <a:sym typeface="Helvetica Light"/>
              </a:defRPr>
            </a:lvl2pPr>
            <a:lvl3pPr marL="1143000" indent="-228600" algn="ctr">
              <a:defRPr sz="3400">
                <a:solidFill>
                  <a:srgbClr val="000000"/>
                </a:solidFill>
                <a:latin typeface="Helvetica Light"/>
                <a:ea typeface="Helvetica Light"/>
                <a:cs typeface="Helvetica Light"/>
                <a:sym typeface="Helvetica Light"/>
              </a:defRPr>
            </a:lvl3pPr>
            <a:lvl4pPr marL="1600200" indent="-228600" algn="ctr">
              <a:defRPr sz="3400">
                <a:solidFill>
                  <a:srgbClr val="000000"/>
                </a:solidFill>
                <a:latin typeface="Helvetica Light"/>
                <a:ea typeface="Helvetica Light"/>
                <a:cs typeface="Helvetica Light"/>
                <a:sym typeface="Helvetica Light"/>
              </a:defRPr>
            </a:lvl4pPr>
            <a:lvl5pPr marL="2057400" indent="-228600" algn="ctr">
              <a:defRPr sz="3400">
                <a:solidFill>
                  <a:srgbClr val="000000"/>
                </a:solidFill>
                <a:latin typeface="Helvetica Light"/>
                <a:ea typeface="Helvetica Light"/>
                <a:cs typeface="Helvetica Light"/>
                <a:sym typeface="Helvetica Light"/>
              </a:defRPr>
            </a:lvl5pPr>
            <a:lvl6pPr marL="25146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6pPr>
            <a:lvl7pPr marL="29718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7pPr>
            <a:lvl8pPr marL="34290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8pPr>
            <a:lvl9pPr marL="38862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9pPr>
          </a:lstStyle>
          <a:p>
            <a:pPr eaLnBrk="1"/>
            <a:endParaRPr lang="fr-FR" altLang="fr-FR" sz="2391"/>
          </a:p>
        </p:txBody>
      </p:sp>
      <p:sp>
        <p:nvSpPr>
          <p:cNvPr id="18" name="AutoShape 30" descr="Afficher l'image d'origine"/>
          <p:cNvSpPr>
            <a:spLocks noChangeAspect="1" noChangeArrowheads="1"/>
          </p:cNvSpPr>
          <p:nvPr/>
        </p:nvSpPr>
        <p:spPr bwMode="auto">
          <a:xfrm>
            <a:off x="5794880" y="3321844"/>
            <a:ext cx="2143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400">
                <a:solidFill>
                  <a:srgbClr val="000000"/>
                </a:solidFill>
                <a:latin typeface="Helvetica Light"/>
                <a:ea typeface="Helvetica Light"/>
                <a:cs typeface="Helvetica Light"/>
                <a:sym typeface="Helvetica Light"/>
              </a:defRPr>
            </a:lvl1pPr>
            <a:lvl2pPr marL="742950" indent="-285750" algn="ctr">
              <a:defRPr sz="3400">
                <a:solidFill>
                  <a:srgbClr val="000000"/>
                </a:solidFill>
                <a:latin typeface="Helvetica Light"/>
                <a:ea typeface="Helvetica Light"/>
                <a:cs typeface="Helvetica Light"/>
                <a:sym typeface="Helvetica Light"/>
              </a:defRPr>
            </a:lvl2pPr>
            <a:lvl3pPr marL="1143000" indent="-228600" algn="ctr">
              <a:defRPr sz="3400">
                <a:solidFill>
                  <a:srgbClr val="000000"/>
                </a:solidFill>
                <a:latin typeface="Helvetica Light"/>
                <a:ea typeface="Helvetica Light"/>
                <a:cs typeface="Helvetica Light"/>
                <a:sym typeface="Helvetica Light"/>
              </a:defRPr>
            </a:lvl3pPr>
            <a:lvl4pPr marL="1600200" indent="-228600" algn="ctr">
              <a:defRPr sz="3400">
                <a:solidFill>
                  <a:srgbClr val="000000"/>
                </a:solidFill>
                <a:latin typeface="Helvetica Light"/>
                <a:ea typeface="Helvetica Light"/>
                <a:cs typeface="Helvetica Light"/>
                <a:sym typeface="Helvetica Light"/>
              </a:defRPr>
            </a:lvl4pPr>
            <a:lvl5pPr marL="2057400" indent="-228600" algn="ctr">
              <a:defRPr sz="3400">
                <a:solidFill>
                  <a:srgbClr val="000000"/>
                </a:solidFill>
                <a:latin typeface="Helvetica Light"/>
                <a:ea typeface="Helvetica Light"/>
                <a:cs typeface="Helvetica Light"/>
                <a:sym typeface="Helvetica Light"/>
              </a:defRPr>
            </a:lvl5pPr>
            <a:lvl6pPr marL="25146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6pPr>
            <a:lvl7pPr marL="29718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7pPr>
            <a:lvl8pPr marL="34290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8pPr>
            <a:lvl9pPr marL="38862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9pPr>
          </a:lstStyle>
          <a:p>
            <a:pPr eaLnBrk="1"/>
            <a:endParaRPr lang="fr-FR" altLang="fr-FR" sz="2391"/>
          </a:p>
        </p:txBody>
      </p:sp>
      <p:sp>
        <p:nvSpPr>
          <p:cNvPr id="19" name="AutoShape 32" descr="Afficher l'image d'origine"/>
          <p:cNvSpPr>
            <a:spLocks noChangeAspect="1" noChangeArrowheads="1"/>
          </p:cNvSpPr>
          <p:nvPr/>
        </p:nvSpPr>
        <p:spPr bwMode="auto">
          <a:xfrm>
            <a:off x="5794880" y="3321844"/>
            <a:ext cx="2143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400">
                <a:solidFill>
                  <a:srgbClr val="000000"/>
                </a:solidFill>
                <a:latin typeface="Helvetica Light"/>
                <a:ea typeface="Helvetica Light"/>
                <a:cs typeface="Helvetica Light"/>
                <a:sym typeface="Helvetica Light"/>
              </a:defRPr>
            </a:lvl1pPr>
            <a:lvl2pPr marL="742950" indent="-285750" algn="ctr">
              <a:defRPr sz="3400">
                <a:solidFill>
                  <a:srgbClr val="000000"/>
                </a:solidFill>
                <a:latin typeface="Helvetica Light"/>
                <a:ea typeface="Helvetica Light"/>
                <a:cs typeface="Helvetica Light"/>
                <a:sym typeface="Helvetica Light"/>
              </a:defRPr>
            </a:lvl2pPr>
            <a:lvl3pPr marL="1143000" indent="-228600" algn="ctr">
              <a:defRPr sz="3400">
                <a:solidFill>
                  <a:srgbClr val="000000"/>
                </a:solidFill>
                <a:latin typeface="Helvetica Light"/>
                <a:ea typeface="Helvetica Light"/>
                <a:cs typeface="Helvetica Light"/>
                <a:sym typeface="Helvetica Light"/>
              </a:defRPr>
            </a:lvl3pPr>
            <a:lvl4pPr marL="1600200" indent="-228600" algn="ctr">
              <a:defRPr sz="3400">
                <a:solidFill>
                  <a:srgbClr val="000000"/>
                </a:solidFill>
                <a:latin typeface="Helvetica Light"/>
                <a:ea typeface="Helvetica Light"/>
                <a:cs typeface="Helvetica Light"/>
                <a:sym typeface="Helvetica Light"/>
              </a:defRPr>
            </a:lvl4pPr>
            <a:lvl5pPr marL="2057400" indent="-228600" algn="ctr">
              <a:defRPr sz="3400">
                <a:solidFill>
                  <a:srgbClr val="000000"/>
                </a:solidFill>
                <a:latin typeface="Helvetica Light"/>
                <a:ea typeface="Helvetica Light"/>
                <a:cs typeface="Helvetica Light"/>
                <a:sym typeface="Helvetica Light"/>
              </a:defRPr>
            </a:lvl5pPr>
            <a:lvl6pPr marL="25146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6pPr>
            <a:lvl7pPr marL="29718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7pPr>
            <a:lvl8pPr marL="34290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8pPr>
            <a:lvl9pPr marL="3886200" indent="-228600" algn="ctr" defTabSz="584200" eaLnBrk="0" fontAlgn="base" hangingPunct="0">
              <a:spcBef>
                <a:spcPct val="0"/>
              </a:spcBef>
              <a:spcAft>
                <a:spcPct val="0"/>
              </a:spcAft>
              <a:defRPr sz="3400">
                <a:solidFill>
                  <a:srgbClr val="000000"/>
                </a:solidFill>
                <a:latin typeface="Helvetica Light"/>
                <a:ea typeface="Helvetica Light"/>
                <a:cs typeface="Helvetica Light"/>
                <a:sym typeface="Helvetica Light"/>
              </a:defRPr>
            </a:lvl9pPr>
          </a:lstStyle>
          <a:p>
            <a:pPr eaLnBrk="1"/>
            <a:endParaRPr lang="fr-FR" altLang="fr-FR" sz="2391"/>
          </a:p>
        </p:txBody>
      </p:sp>
      <p:sp>
        <p:nvSpPr>
          <p:cNvPr id="21" name="Text Box 5"/>
          <p:cNvSpPr txBox="1">
            <a:spLocks noChangeArrowheads="1"/>
          </p:cNvSpPr>
          <p:nvPr/>
        </p:nvSpPr>
        <p:spPr bwMode="auto">
          <a:xfrm>
            <a:off x="6210735" y="762685"/>
            <a:ext cx="5397496" cy="5170646"/>
          </a:xfrm>
          <a:prstGeom prst="rect">
            <a:avLst/>
          </a:prstGeom>
          <a:solidFill>
            <a:schemeClr val="bg1"/>
          </a:solidFill>
          <a:ln>
            <a:noFill/>
          </a:ln>
          <a:effectLst/>
        </p:spPr>
        <p:txBody>
          <a:bodyPr wrap="square">
            <a:spAutoFit/>
          </a:bodyPr>
          <a:lstStyle>
            <a:lvl1pPr marL="541338" indent="-360363">
              <a:spcBef>
                <a:spcPct val="20000"/>
              </a:spcBef>
              <a:buFont typeface="Arial" panose="020B0604020202020204" pitchFamily="34" charset="0"/>
              <a:buChar char="•"/>
              <a:defRPr sz="3200">
                <a:solidFill>
                  <a:schemeClr val="tx1"/>
                </a:solidFill>
                <a:latin typeface="Calibri" panose="020F0502020204030204" pitchFamily="34" charset="0"/>
                <a:ea typeface="Geneva" charset="-128"/>
              </a:defRPr>
            </a:lvl1pPr>
            <a:lvl2pPr marL="811213" indent="-285750">
              <a:spcBef>
                <a:spcPct val="20000"/>
              </a:spcBef>
              <a:buFont typeface="Arial" panose="020B0604020202020204" pitchFamily="34" charset="0"/>
              <a:buChar char="–"/>
              <a:defRPr sz="2800">
                <a:solidFill>
                  <a:schemeClr val="tx1"/>
                </a:solidFill>
                <a:latin typeface="Calibri" panose="020F0502020204030204" pitchFamily="34" charset="0"/>
                <a:ea typeface="Geneva" charset="-128"/>
              </a:defRPr>
            </a:lvl2pPr>
            <a:lvl3pPr marL="9906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charset="-128"/>
              </a:defRPr>
            </a:lvl9pPr>
          </a:lstStyle>
          <a:p>
            <a:pPr>
              <a:spcBef>
                <a:spcPct val="50000"/>
              </a:spcBef>
              <a:buFont typeface="Wingdings" panose="05000000000000000000" pitchFamily="2" charset="2"/>
              <a:buChar char="à"/>
              <a:defRPr/>
            </a:pPr>
            <a:r>
              <a:rPr lang="fr-FR" altLang="fr-FR" sz="2000" b="1">
                <a:latin typeface="+mn-lt"/>
              </a:rPr>
              <a:t>Eurométropole de Strasbourg  :</a:t>
            </a:r>
          </a:p>
          <a:p>
            <a:pPr>
              <a:defRPr/>
            </a:pPr>
            <a:r>
              <a:rPr lang="fr-FR" sz="2000">
                <a:latin typeface="+mn-lt"/>
              </a:rPr>
              <a:t>33 communes</a:t>
            </a:r>
          </a:p>
          <a:p>
            <a:pPr>
              <a:defRPr/>
            </a:pPr>
            <a:r>
              <a:rPr lang="fr-FR" sz="2000">
                <a:latin typeface="+mn-lt"/>
              </a:rPr>
              <a:t>500 000 habitants</a:t>
            </a:r>
          </a:p>
          <a:p>
            <a:pPr>
              <a:defRPr/>
            </a:pPr>
            <a:r>
              <a:rPr lang="fr-FR" sz="2000">
                <a:latin typeface="+mn-lt"/>
              </a:rPr>
              <a:t>337,6 km²</a:t>
            </a:r>
            <a:endParaRPr lang="fr-FR" sz="2000" b="1">
              <a:latin typeface="+mn-lt"/>
            </a:endParaRPr>
          </a:p>
          <a:p>
            <a:pPr>
              <a:spcBef>
                <a:spcPct val="50000"/>
              </a:spcBef>
              <a:buFont typeface="Wingdings" panose="05000000000000000000" pitchFamily="2" charset="2"/>
              <a:buChar char="à"/>
              <a:defRPr/>
            </a:pPr>
            <a:r>
              <a:rPr lang="fr-FR" altLang="fr-FR" sz="2000" b="1">
                <a:latin typeface="+mn-lt"/>
              </a:rPr>
              <a:t>Ville de Strasbourg :</a:t>
            </a:r>
          </a:p>
          <a:p>
            <a:pPr>
              <a:defRPr/>
            </a:pPr>
            <a:r>
              <a:rPr lang="fr-FR" sz="2000">
                <a:latin typeface="+mn-lt"/>
              </a:rPr>
              <a:t>290 106 habitants</a:t>
            </a:r>
          </a:p>
          <a:p>
            <a:pPr>
              <a:defRPr/>
            </a:pPr>
            <a:r>
              <a:rPr lang="fr-FR" sz="2000">
                <a:latin typeface="+mn-lt"/>
              </a:rPr>
              <a:t>78,3 km²</a:t>
            </a:r>
          </a:p>
          <a:p>
            <a:pPr>
              <a:defRPr/>
            </a:pPr>
            <a:r>
              <a:rPr lang="fr-FR" altLang="fr-FR" sz="2000"/>
              <a:t>Plus de 50 000 étudiants</a:t>
            </a:r>
          </a:p>
          <a:p>
            <a:pPr>
              <a:defRPr/>
            </a:pPr>
            <a:r>
              <a:rPr lang="fr-FR" altLang="fr-FR" sz="2000"/>
              <a:t>Siège du Parlement européen</a:t>
            </a:r>
          </a:p>
          <a:p>
            <a:pPr>
              <a:defRPr/>
            </a:pPr>
            <a:endParaRPr lang="fr-FR" altLang="fr-FR" sz="2000"/>
          </a:p>
          <a:p>
            <a:pPr>
              <a:buFont typeface="Wingdings" panose="05000000000000000000" pitchFamily="2" charset="2"/>
              <a:buChar char="ü"/>
              <a:defRPr/>
            </a:pPr>
            <a:r>
              <a:rPr lang="fr-FR" altLang="fr-FR" sz="2000" b="1"/>
              <a:t>21 QPV sur 6 communes </a:t>
            </a:r>
            <a:r>
              <a:rPr lang="fr-FR" altLang="fr-FR" sz="2000"/>
              <a:t>définis pour le territoire de l'Eurométropole de Strasbourg pour la période 2024-2030.</a:t>
            </a:r>
          </a:p>
          <a:p>
            <a:pPr marL="180975" indent="0">
              <a:buNone/>
              <a:defRPr/>
            </a:pPr>
            <a:endParaRPr lang="fr-FR" sz="2000">
              <a:latin typeface="+mn-lt"/>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 y="762685"/>
            <a:ext cx="6095315" cy="6095315"/>
          </a:xfrm>
          <a:prstGeom prst="rect">
            <a:avLst/>
          </a:prstGeom>
        </p:spPr>
      </p:pic>
      <p:pic>
        <p:nvPicPr>
          <p:cNvPr id="11" name="Image 3"/>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89231" y="5657089"/>
            <a:ext cx="3672696" cy="73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p:cNvSpPr txBox="1">
            <a:spLocks/>
          </p:cNvSpPr>
          <p:nvPr/>
        </p:nvSpPr>
        <p:spPr>
          <a:xfrm>
            <a:off x="310538" y="206185"/>
            <a:ext cx="8659906" cy="977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altLang="fr-FR" sz="2400" b="1">
                <a:latin typeface="+mn-lt"/>
              </a:rPr>
              <a:t>Introduction</a:t>
            </a:r>
          </a:p>
          <a:p>
            <a:pPr algn="l"/>
            <a:endParaRPr lang="fr-FR" altLang="fr-FR" sz="2400" b="1">
              <a:latin typeface="+mn-lt"/>
            </a:endParaRPr>
          </a:p>
        </p:txBody>
      </p:sp>
    </p:spTree>
    <p:extLst>
      <p:ext uri="{BB962C8B-B14F-4D97-AF65-F5344CB8AC3E}">
        <p14:creationId xmlns:p14="http://schemas.microsoft.com/office/powerpoint/2010/main" val="251157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12"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1836" y="955952"/>
            <a:ext cx="4313228" cy="54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re 1"/>
          <p:cNvSpPr>
            <a:spLocks noGrp="1"/>
          </p:cNvSpPr>
          <p:nvPr>
            <p:ph type="title"/>
          </p:nvPr>
        </p:nvSpPr>
        <p:spPr>
          <a:xfrm>
            <a:off x="310538" y="206185"/>
            <a:ext cx="8659906" cy="977900"/>
          </a:xfrm>
        </p:spPr>
        <p:txBody>
          <a:bodyPr>
            <a:normAutofit/>
          </a:bodyPr>
          <a:lstStyle/>
          <a:p>
            <a:pPr eaLnBrk="1" hangingPunct="1"/>
            <a:r>
              <a:rPr lang="fr-FR" altLang="fr-FR" sz="2400" b="1">
                <a:latin typeface="+mn-lt"/>
              </a:rPr>
              <a:t>Un contexte favorable aux modes actifs</a:t>
            </a:r>
          </a:p>
        </p:txBody>
      </p:sp>
      <p:sp>
        <p:nvSpPr>
          <p:cNvPr id="2" name="Espace réservé du pied de page 1"/>
          <p:cNvSpPr>
            <a:spLocks noGrp="1"/>
          </p:cNvSpPr>
          <p:nvPr>
            <p:ph type="ftr" sz="quarter" idx="11"/>
          </p:nvPr>
        </p:nvSpPr>
        <p:spPr>
          <a:xfrm>
            <a:off x="7343363" y="6216601"/>
            <a:ext cx="4649787" cy="365125"/>
          </a:xfrm>
        </p:spPr>
        <p:txBody>
          <a:bodyPr/>
          <a:lstStyle/>
          <a:p>
            <a:pPr>
              <a:defRPr/>
            </a:pPr>
            <a:r>
              <a:rPr lang="fr-FR"/>
              <a:t>Source : Enquête Mobilité 2019, exploitation ADEUS </a:t>
            </a:r>
          </a:p>
        </p:txBody>
      </p:sp>
      <p:sp>
        <p:nvSpPr>
          <p:cNvPr id="13" name="ZoneTexte 12"/>
          <p:cNvSpPr txBox="1"/>
          <p:nvPr/>
        </p:nvSpPr>
        <p:spPr>
          <a:xfrm>
            <a:off x="310538" y="955952"/>
            <a:ext cx="6298697" cy="5909310"/>
          </a:xfrm>
          <a:prstGeom prst="rect">
            <a:avLst/>
          </a:prstGeom>
          <a:noFill/>
        </p:spPr>
        <p:txBody>
          <a:bodyPr wrap="square" rtlCol="0">
            <a:spAutoFit/>
          </a:bodyPr>
          <a:lstStyle/>
          <a:p>
            <a:pPr marL="285750" indent="-285750">
              <a:buFont typeface="Arial" panose="020B0604020202020204" pitchFamily="34" charset="0"/>
              <a:buChar char="•"/>
            </a:pPr>
            <a:r>
              <a:rPr lang="fr-FR" b="1">
                <a:latin typeface="Trebuchet MS" panose="020B0603020202020204" pitchFamily="34" charset="0"/>
              </a:rPr>
              <a:t>Un plan vélo ambitieux</a:t>
            </a:r>
            <a:r>
              <a:rPr lang="fr-FR">
                <a:latin typeface="Trebuchet MS" panose="020B0603020202020204" pitchFamily="34" charset="0"/>
              </a:rPr>
              <a:t>  pour la métropole </a:t>
            </a:r>
          </a:p>
          <a:p>
            <a:r>
              <a:rPr lang="fr-FR">
                <a:latin typeface="Trebuchet MS" panose="020B0603020202020204" pitchFamily="34" charset="0"/>
              </a:rPr>
              <a:t>doté de 100 millions d’euros : 52 opérations ont été réalisées à fin 2024 sur le territoire</a:t>
            </a:r>
          </a:p>
          <a:p>
            <a:endParaRPr lang="fr-FR">
              <a:latin typeface="Trebuchet MS" panose="020B0603020202020204" pitchFamily="34" charset="0"/>
            </a:endParaRPr>
          </a:p>
          <a:p>
            <a:pPr marL="285750" indent="-285750">
              <a:buFont typeface="Arial" panose="020B0604020202020204" pitchFamily="34" charset="0"/>
              <a:buChar char="•"/>
            </a:pPr>
            <a:r>
              <a:rPr lang="fr-FR">
                <a:latin typeface="Trebuchet MS" panose="020B0603020202020204" pitchFamily="34" charset="0"/>
              </a:rPr>
              <a:t>Un </a:t>
            </a:r>
            <a:r>
              <a:rPr lang="fr-FR" b="1">
                <a:latin typeface="Trebuchet MS" panose="020B0603020202020204" pitchFamily="34" charset="0"/>
              </a:rPr>
              <a:t>plan piéton </a:t>
            </a:r>
            <a:r>
              <a:rPr lang="fr-FR">
                <a:latin typeface="Trebuchet MS" panose="020B0603020202020204" pitchFamily="34" charset="0"/>
              </a:rPr>
              <a:t>pour la ville de Strasbourg</a:t>
            </a:r>
          </a:p>
          <a:p>
            <a:pPr marL="285750" indent="-285750">
              <a:buFont typeface="Arial" panose="020B0604020202020204" pitchFamily="34" charset="0"/>
              <a:buChar char="•"/>
            </a:pPr>
            <a:endParaRPr lang="fr-FR">
              <a:latin typeface="Trebuchet MS" panose="020B0603020202020204" pitchFamily="34" charset="0"/>
            </a:endParaRPr>
          </a:p>
          <a:p>
            <a:pPr marL="285750" indent="-285750">
              <a:buFont typeface="Arial" panose="020B0604020202020204" pitchFamily="34" charset="0"/>
              <a:buChar char="•"/>
            </a:pPr>
            <a:r>
              <a:rPr lang="fr-FR">
                <a:latin typeface="Trebuchet MS" panose="020B0603020202020204" pitchFamily="34" charset="0"/>
              </a:rPr>
              <a:t>Des </a:t>
            </a:r>
            <a:r>
              <a:rPr lang="fr-FR" b="1">
                <a:latin typeface="Trebuchet MS" panose="020B0603020202020204" pitchFamily="34" charset="0"/>
              </a:rPr>
              <a:t>parts modales </a:t>
            </a:r>
            <a:r>
              <a:rPr lang="fr-FR">
                <a:latin typeface="Trebuchet MS" panose="020B0603020202020204" pitchFamily="34" charset="0"/>
              </a:rPr>
              <a:t>très élevées sur les modes actifs</a:t>
            </a:r>
          </a:p>
          <a:p>
            <a:endParaRPr lang="fr-FR">
              <a:latin typeface="Trebuchet MS" panose="020B0603020202020204" pitchFamily="34" charset="0"/>
            </a:endParaRPr>
          </a:p>
          <a:p>
            <a:pPr marL="285750" indent="-285750">
              <a:buFont typeface="Arial" panose="020B0604020202020204" pitchFamily="34" charset="0"/>
              <a:buChar char="•"/>
            </a:pPr>
            <a:r>
              <a:rPr lang="fr-FR">
                <a:latin typeface="Trebuchet MS" panose="020B0603020202020204" pitchFamily="34" charset="0"/>
              </a:rPr>
              <a:t>+ de 700 kms de </a:t>
            </a:r>
            <a:r>
              <a:rPr lang="fr-FR" b="1">
                <a:latin typeface="Trebuchet MS" panose="020B0603020202020204" pitchFamily="34" charset="0"/>
              </a:rPr>
              <a:t>pistes cyclables</a:t>
            </a:r>
          </a:p>
          <a:p>
            <a:pPr marL="285750" indent="-285750">
              <a:buFont typeface="Arial" panose="020B0604020202020204" pitchFamily="34" charset="0"/>
              <a:buChar char="•"/>
            </a:pPr>
            <a:endParaRPr lang="fr-FR">
              <a:latin typeface="Trebuchet MS" panose="020B0603020202020204" pitchFamily="34" charset="0"/>
            </a:endParaRPr>
          </a:p>
          <a:p>
            <a:pPr marL="285750" indent="-285750">
              <a:buFont typeface="Arial" panose="020B0604020202020204" pitchFamily="34" charset="0"/>
              <a:buChar char="•"/>
            </a:pPr>
            <a:r>
              <a:rPr lang="fr-FR">
                <a:latin typeface="Trebuchet MS" panose="020B0603020202020204" pitchFamily="34" charset="0"/>
              </a:rPr>
              <a:t>Un cœur d’agglo dédié aux </a:t>
            </a:r>
            <a:r>
              <a:rPr lang="fr-FR" b="1">
                <a:latin typeface="Trebuchet MS" panose="020B0603020202020204" pitchFamily="34" charset="0"/>
              </a:rPr>
              <a:t>piétons</a:t>
            </a:r>
          </a:p>
          <a:p>
            <a:endParaRPr lang="fr-FR">
              <a:latin typeface="Trebuchet MS" panose="020B0603020202020204" pitchFamily="34" charset="0"/>
            </a:endParaRPr>
          </a:p>
          <a:p>
            <a:pPr marL="285750" indent="-285750">
              <a:buFont typeface="Arial" panose="020B0604020202020204" pitchFamily="34" charset="0"/>
              <a:buChar char="•"/>
            </a:pPr>
            <a:r>
              <a:rPr lang="fr-FR">
                <a:latin typeface="Trebuchet MS" panose="020B0603020202020204" pitchFamily="34" charset="0"/>
              </a:rPr>
              <a:t>22 </a:t>
            </a:r>
            <a:r>
              <a:rPr lang="fr-FR" b="1">
                <a:latin typeface="Trebuchet MS" panose="020B0603020202020204" pitchFamily="34" charset="0"/>
              </a:rPr>
              <a:t>rues scolaires </a:t>
            </a:r>
            <a:r>
              <a:rPr lang="fr-FR">
                <a:latin typeface="Trebuchet MS" panose="020B0603020202020204" pitchFamily="34" charset="0"/>
              </a:rPr>
              <a:t>créées à Strasbourg </a:t>
            </a:r>
          </a:p>
          <a:p>
            <a:endParaRPr lang="fr-FR">
              <a:latin typeface="Trebuchet MS" panose="020B0603020202020204" pitchFamily="34" charset="0"/>
            </a:endParaRPr>
          </a:p>
          <a:p>
            <a:r>
              <a:rPr lang="fr-FR" b="1">
                <a:latin typeface="Trebuchet MS" panose="020B0603020202020204" pitchFamily="34" charset="0"/>
              </a:rPr>
              <a:t>Mais des freins à lever :</a:t>
            </a:r>
          </a:p>
          <a:p>
            <a:endParaRPr lang="fr-FR">
              <a:latin typeface="Trebuchet MS" panose="020B0603020202020204" pitchFamily="34" charset="0"/>
            </a:endParaRPr>
          </a:p>
          <a:p>
            <a:pPr marL="285750" indent="-285750">
              <a:buFont typeface="Wingdings" panose="05000000000000000000" pitchFamily="2" charset="2"/>
              <a:buChar char="q"/>
            </a:pPr>
            <a:r>
              <a:rPr lang="fr-FR" b="1">
                <a:latin typeface="Trebuchet MS" panose="020B0603020202020204" pitchFamily="34" charset="0"/>
              </a:rPr>
              <a:t>Convaincre</a:t>
            </a:r>
            <a:r>
              <a:rPr lang="fr-FR">
                <a:latin typeface="Trebuchet MS" panose="020B0603020202020204" pitchFamily="34" charset="0"/>
              </a:rPr>
              <a:t> les publics éloignés de la pratique</a:t>
            </a:r>
          </a:p>
          <a:p>
            <a:pPr marL="285750" indent="-285750">
              <a:buFont typeface="Wingdings" panose="05000000000000000000" pitchFamily="2" charset="2"/>
              <a:buChar char="q"/>
            </a:pPr>
            <a:r>
              <a:rPr lang="fr-FR">
                <a:latin typeface="Trebuchet MS" panose="020B0603020202020204" pitchFamily="34" charset="0"/>
              </a:rPr>
              <a:t>Aller plus loin en matière </a:t>
            </a:r>
            <a:r>
              <a:rPr lang="fr-FR" b="1">
                <a:latin typeface="Trebuchet MS" panose="020B0603020202020204" pitchFamily="34" charset="0"/>
              </a:rPr>
              <a:t>d’accompagnement individualisé</a:t>
            </a:r>
          </a:p>
          <a:p>
            <a:pPr marL="285750" indent="-285750">
              <a:buFont typeface="Wingdings" panose="05000000000000000000" pitchFamily="2" charset="2"/>
              <a:buChar char="q"/>
            </a:pPr>
            <a:r>
              <a:rPr lang="fr-FR">
                <a:latin typeface="Trebuchet MS" panose="020B0603020202020204" pitchFamily="34" charset="0"/>
              </a:rPr>
              <a:t>Faire plus de lien avec toutes les </a:t>
            </a:r>
            <a:r>
              <a:rPr lang="fr-FR" b="1">
                <a:latin typeface="Trebuchet MS" panose="020B0603020202020204" pitchFamily="34" charset="0"/>
              </a:rPr>
              <a:t>politiques publiques </a:t>
            </a:r>
            <a:endParaRPr lang="fr-FR">
              <a:latin typeface="Trebuchet MS" panose="020B0603020202020204" pitchFamily="34" charset="0"/>
            </a:endParaRPr>
          </a:p>
          <a:p>
            <a:r>
              <a:rPr lang="fr-FR">
                <a:latin typeface="Trebuchet MS" panose="020B0603020202020204" pitchFamily="34" charset="0"/>
              </a:rPr>
              <a:t>… dont la santé</a:t>
            </a:r>
          </a:p>
        </p:txBody>
      </p:sp>
    </p:spTree>
    <p:extLst>
      <p:ext uri="{BB962C8B-B14F-4D97-AF65-F5344CB8AC3E}">
        <p14:creationId xmlns:p14="http://schemas.microsoft.com/office/powerpoint/2010/main" val="80457882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310538" y="206185"/>
            <a:ext cx="8659906" cy="977900"/>
          </a:xfrm>
        </p:spPr>
        <p:txBody>
          <a:bodyPr>
            <a:normAutofit/>
          </a:bodyPr>
          <a:lstStyle/>
          <a:p>
            <a:pPr eaLnBrk="1" hangingPunct="1"/>
            <a:r>
              <a:rPr lang="fr-FR" altLang="fr-FR" sz="2400" b="1">
                <a:latin typeface="+mn-lt"/>
              </a:rPr>
              <a:t>Enjeu 1 - S’intéresser à la mobilité sous l’angle de la santé</a:t>
            </a:r>
          </a:p>
        </p:txBody>
      </p:sp>
      <p:sp>
        <p:nvSpPr>
          <p:cNvPr id="3" name="Rectangle 2"/>
          <p:cNvSpPr/>
          <p:nvPr/>
        </p:nvSpPr>
        <p:spPr>
          <a:xfrm>
            <a:off x="310538" y="1011193"/>
            <a:ext cx="10168128" cy="1200329"/>
          </a:xfrm>
          <a:prstGeom prst="rect">
            <a:avLst/>
          </a:prstGeom>
        </p:spPr>
        <p:txBody>
          <a:bodyPr wrap="square">
            <a:spAutoFit/>
          </a:bodyPr>
          <a:lstStyle/>
          <a:p>
            <a:r>
              <a:rPr lang="fr-FR" b="1">
                <a:latin typeface="Trebuchet MS" panose="020B0603020202020204" pitchFamily="34" charset="0"/>
              </a:rPr>
              <a:t>SANUM : </a:t>
            </a:r>
            <a:r>
              <a:rPr lang="fr-FR">
                <a:latin typeface="Trebuchet MS" panose="020B0603020202020204" pitchFamily="34" charset="0"/>
              </a:rPr>
              <a:t>un Outil de diagnostic « santé-mobilités » adossé au protocole d’enquête de mobilité EMC² Alsace - Eurométropole réalisé en 2024 par le </a:t>
            </a:r>
            <a:r>
              <a:rPr lang="fr-FR" err="1">
                <a:latin typeface="Trebuchet MS" panose="020B0603020202020204" pitchFamily="34" charset="0"/>
              </a:rPr>
              <a:t>Cerema</a:t>
            </a:r>
            <a:r>
              <a:rPr lang="fr-FR">
                <a:latin typeface="Trebuchet MS" panose="020B0603020202020204" pitchFamily="34" charset="0"/>
              </a:rPr>
              <a:t> pour mieux appréhender le lien individuel entre santé physique et mentale et modes de transports, au cœur du quotidien des personnes</a:t>
            </a:r>
          </a:p>
        </p:txBody>
      </p:sp>
      <p:pic>
        <p:nvPicPr>
          <p:cNvPr id="8" name="Image 7"/>
          <p:cNvPicPr>
            <a:picLocks noChangeAspect="1"/>
          </p:cNvPicPr>
          <p:nvPr/>
        </p:nvPicPr>
        <p:blipFill>
          <a:blip r:embed="rId3"/>
          <a:stretch>
            <a:fillRect/>
          </a:stretch>
        </p:blipFill>
        <p:spPr>
          <a:xfrm>
            <a:off x="2218944" y="1989093"/>
            <a:ext cx="7754112" cy="4833396"/>
          </a:xfrm>
          <a:prstGeom prst="rect">
            <a:avLst/>
          </a:prstGeom>
        </p:spPr>
      </p:pic>
      <p:sp>
        <p:nvSpPr>
          <p:cNvPr id="10" name="Rectangle 9"/>
          <p:cNvSpPr/>
          <p:nvPr/>
        </p:nvSpPr>
        <p:spPr>
          <a:xfrm>
            <a:off x="6821066" y="6101888"/>
            <a:ext cx="5370934" cy="646331"/>
          </a:xfrm>
          <a:prstGeom prst="rect">
            <a:avLst/>
          </a:prstGeom>
        </p:spPr>
        <p:txBody>
          <a:bodyPr wrap="square">
            <a:spAutoFit/>
          </a:bodyPr>
          <a:lstStyle/>
          <a:p>
            <a:r>
              <a:rPr lang="fr-FR" sz="1200" i="1">
                <a:solidFill>
                  <a:srgbClr val="9D9D9D"/>
                </a:solidFill>
                <a:latin typeface="Marianne"/>
              </a:rPr>
              <a:t>Extrait du Projet SANUM – Outil de diagnostic santé et mobilité, </a:t>
            </a:r>
            <a:r>
              <a:rPr lang="fr-FR" sz="1200" i="1" err="1">
                <a:solidFill>
                  <a:srgbClr val="9D9D9D"/>
                </a:solidFill>
                <a:latin typeface="Marianne"/>
              </a:rPr>
              <a:t>A.Zoubir</a:t>
            </a:r>
            <a:r>
              <a:rPr lang="fr-FR" sz="1200" i="1">
                <a:solidFill>
                  <a:srgbClr val="9D9D9D"/>
                </a:solidFill>
                <a:latin typeface="Marianne"/>
              </a:rPr>
              <a:t> : Les déterminants santé-mobilité </a:t>
            </a:r>
            <a:r>
              <a:rPr lang="fr-FR" sz="1200" i="1">
                <a:solidFill>
                  <a:srgbClr val="9D9D9D"/>
                </a:solidFill>
                <a:latin typeface="Marianne"/>
                <a:hlinkClick r:id="rId4"/>
              </a:rPr>
              <a:t>https://www.cerema.fr/</a:t>
            </a:r>
            <a:r>
              <a:rPr lang="fr-FR" sz="1200" i="1">
                <a:solidFill>
                  <a:srgbClr val="9D9D9D"/>
                </a:solidFill>
                <a:latin typeface="Marianne"/>
              </a:rPr>
              <a:t> </a:t>
            </a:r>
          </a:p>
          <a:p>
            <a:endParaRPr lang="fr-FR" sz="1200"/>
          </a:p>
        </p:txBody>
      </p:sp>
    </p:spTree>
    <p:extLst>
      <p:ext uri="{BB962C8B-B14F-4D97-AF65-F5344CB8AC3E}">
        <p14:creationId xmlns:p14="http://schemas.microsoft.com/office/powerpoint/2010/main" val="348882265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310538" y="206185"/>
            <a:ext cx="8659906" cy="977900"/>
          </a:xfrm>
        </p:spPr>
        <p:txBody>
          <a:bodyPr>
            <a:normAutofit/>
          </a:bodyPr>
          <a:lstStyle/>
          <a:p>
            <a:pPr eaLnBrk="1" hangingPunct="1"/>
            <a:r>
              <a:rPr lang="fr-FR" altLang="fr-FR" sz="2400" b="1">
                <a:latin typeface="+mn-lt"/>
              </a:rPr>
              <a:t>Enjeu 1 - S’intéresser à la mobilité sous l’angle de la santé</a:t>
            </a:r>
          </a:p>
        </p:txBody>
      </p:sp>
      <p:sp>
        <p:nvSpPr>
          <p:cNvPr id="3" name="Rectangle 2"/>
          <p:cNvSpPr/>
          <p:nvPr/>
        </p:nvSpPr>
        <p:spPr>
          <a:xfrm>
            <a:off x="451104" y="935659"/>
            <a:ext cx="10168128" cy="1477328"/>
          </a:xfrm>
          <a:prstGeom prst="rect">
            <a:avLst/>
          </a:prstGeom>
        </p:spPr>
        <p:txBody>
          <a:bodyPr wrap="square">
            <a:spAutoFit/>
          </a:bodyPr>
          <a:lstStyle/>
          <a:p>
            <a:r>
              <a:rPr lang="fr-FR" b="1">
                <a:latin typeface="Trebuchet MS" panose="020B0603020202020204" pitchFamily="34" charset="0"/>
              </a:rPr>
              <a:t>Le Plan climat, le Plan de protection de l’atmosphère, la Zone à faibles émissions-mobilité : </a:t>
            </a:r>
            <a:r>
              <a:rPr lang="fr-FR">
                <a:latin typeface="Trebuchet MS" panose="020B0603020202020204" pitchFamily="34" charset="0"/>
              </a:rPr>
              <a:t>des outils de planification, de régulation et de programmation au cœur desquels les mobilités et les modes de déplacements des individus sont essentiels pour faire levier sur la qualité de l’air et le climat, et leurs effets directs ou indirects sur la santé.</a:t>
            </a:r>
          </a:p>
          <a:p>
            <a:endParaRPr lang="fr-FR">
              <a:latin typeface="Trebuchet MS" panose="020B0603020202020204" pitchFamily="34" charset="0"/>
            </a:endParaRPr>
          </a:p>
        </p:txBody>
      </p:sp>
      <p:pic>
        <p:nvPicPr>
          <p:cNvPr id="4" name="Image 3"/>
          <p:cNvPicPr>
            <a:picLocks noChangeAspect="1"/>
          </p:cNvPicPr>
          <p:nvPr/>
        </p:nvPicPr>
        <p:blipFill>
          <a:blip r:embed="rId3"/>
          <a:stretch>
            <a:fillRect/>
          </a:stretch>
        </p:blipFill>
        <p:spPr>
          <a:xfrm>
            <a:off x="597816" y="2135988"/>
            <a:ext cx="3007777" cy="4197667"/>
          </a:xfrm>
          <a:prstGeom prst="rect">
            <a:avLst/>
          </a:prstGeom>
        </p:spPr>
      </p:pic>
      <p:pic>
        <p:nvPicPr>
          <p:cNvPr id="5" name="Image 4"/>
          <p:cNvPicPr>
            <a:picLocks noChangeAspect="1"/>
          </p:cNvPicPr>
          <p:nvPr/>
        </p:nvPicPr>
        <p:blipFill>
          <a:blip r:embed="rId4"/>
          <a:stretch>
            <a:fillRect/>
          </a:stretch>
        </p:blipFill>
        <p:spPr>
          <a:xfrm>
            <a:off x="6766586" y="4340352"/>
            <a:ext cx="1473536" cy="1122050"/>
          </a:xfrm>
          <a:prstGeom prst="rect">
            <a:avLst/>
          </a:prstGeom>
        </p:spPr>
      </p:pic>
      <p:sp>
        <p:nvSpPr>
          <p:cNvPr id="6" name="Rectangle 5"/>
          <p:cNvSpPr/>
          <p:nvPr/>
        </p:nvSpPr>
        <p:spPr>
          <a:xfrm>
            <a:off x="7134686" y="2188120"/>
            <a:ext cx="3301666" cy="1200329"/>
          </a:xfrm>
          <a:prstGeom prst="rect">
            <a:avLst/>
          </a:prstGeom>
        </p:spPr>
        <p:txBody>
          <a:bodyPr wrap="square">
            <a:spAutoFit/>
          </a:bodyPr>
          <a:lstStyle/>
          <a:p>
            <a:pPr marL="285750" indent="-285750">
              <a:buFont typeface="Arial" panose="020B0604020202020204" pitchFamily="34" charset="0"/>
              <a:buChar char="•"/>
            </a:pPr>
            <a:r>
              <a:rPr lang="fr-FR"/>
              <a:t>La </a:t>
            </a:r>
            <a:r>
              <a:rPr lang="fr-FR" b="1"/>
              <a:t>pollution atmosphérique</a:t>
            </a:r>
            <a:r>
              <a:rPr lang="fr-FR"/>
              <a:t>, un enjeu prioritaire de santé publique</a:t>
            </a:r>
          </a:p>
          <a:p>
            <a:endParaRPr lang="fr-FR"/>
          </a:p>
        </p:txBody>
      </p:sp>
      <p:pic>
        <p:nvPicPr>
          <p:cNvPr id="7" name="Image 6"/>
          <p:cNvPicPr>
            <a:picLocks noChangeAspect="1"/>
          </p:cNvPicPr>
          <p:nvPr/>
        </p:nvPicPr>
        <p:blipFill>
          <a:blip r:embed="rId5"/>
          <a:stretch>
            <a:fillRect/>
          </a:stretch>
        </p:blipFill>
        <p:spPr>
          <a:xfrm>
            <a:off x="3605593" y="2250763"/>
            <a:ext cx="3265298" cy="3968115"/>
          </a:xfrm>
          <a:prstGeom prst="rect">
            <a:avLst/>
          </a:prstGeom>
        </p:spPr>
      </p:pic>
      <p:sp>
        <p:nvSpPr>
          <p:cNvPr id="9" name="Rectangle 8"/>
          <p:cNvSpPr/>
          <p:nvPr/>
        </p:nvSpPr>
        <p:spPr>
          <a:xfrm>
            <a:off x="7621596" y="3122211"/>
            <a:ext cx="3779520" cy="923330"/>
          </a:xfrm>
          <a:prstGeom prst="rect">
            <a:avLst/>
          </a:prstGeom>
        </p:spPr>
        <p:txBody>
          <a:bodyPr wrap="square">
            <a:spAutoFit/>
          </a:bodyPr>
          <a:lstStyle/>
          <a:p>
            <a:pPr marL="285750" indent="-285750">
              <a:buFont typeface="Arial" panose="020B0604020202020204" pitchFamily="34" charset="0"/>
              <a:buChar char="•"/>
            </a:pPr>
            <a:r>
              <a:rPr lang="fr-FR"/>
              <a:t>Mettre la </a:t>
            </a:r>
            <a:r>
              <a:rPr lang="fr-FR" b="1"/>
              <a:t>santé environnementale </a:t>
            </a:r>
            <a:r>
              <a:rPr lang="fr-FR"/>
              <a:t>au cœur du contrat local de santé de l'Eurométropole</a:t>
            </a:r>
          </a:p>
        </p:txBody>
      </p:sp>
      <p:sp>
        <p:nvSpPr>
          <p:cNvPr id="11" name="Rectangle 10"/>
          <p:cNvSpPr/>
          <p:nvPr/>
        </p:nvSpPr>
        <p:spPr>
          <a:xfrm>
            <a:off x="8140658" y="4097672"/>
            <a:ext cx="3441741" cy="646331"/>
          </a:xfrm>
          <a:prstGeom prst="rect">
            <a:avLst/>
          </a:prstGeom>
        </p:spPr>
        <p:txBody>
          <a:bodyPr wrap="square">
            <a:spAutoFit/>
          </a:bodyPr>
          <a:lstStyle/>
          <a:p>
            <a:pPr marL="285750" indent="-285750">
              <a:buFont typeface="Arial" panose="020B0604020202020204" pitchFamily="34" charset="0"/>
              <a:buChar char="•"/>
            </a:pPr>
            <a:r>
              <a:rPr lang="fr-FR"/>
              <a:t>Favoriser un </a:t>
            </a:r>
            <a:r>
              <a:rPr lang="fr-FR" b="1"/>
              <a:t>urbanisme favorable à la santé </a:t>
            </a:r>
          </a:p>
        </p:txBody>
      </p:sp>
      <p:sp>
        <p:nvSpPr>
          <p:cNvPr id="2" name="Rectangle 1"/>
          <p:cNvSpPr/>
          <p:nvPr/>
        </p:nvSpPr>
        <p:spPr>
          <a:xfrm>
            <a:off x="8140658" y="4812777"/>
            <a:ext cx="3697774" cy="646331"/>
          </a:xfrm>
          <a:prstGeom prst="rect">
            <a:avLst/>
          </a:prstGeom>
        </p:spPr>
        <p:txBody>
          <a:bodyPr wrap="square">
            <a:spAutoFit/>
          </a:bodyPr>
          <a:lstStyle/>
          <a:p>
            <a:pPr marL="742950" lvl="1" indent="-285750">
              <a:buFont typeface="Arial" panose="020B0604020202020204" pitchFamily="34" charset="0"/>
              <a:buChar char="•"/>
            </a:pPr>
            <a:r>
              <a:rPr lang="fr-FR" b="1"/>
              <a:t>Faire le lien </a:t>
            </a:r>
            <a:r>
              <a:rPr lang="fr-FR"/>
              <a:t>entre urbanisme, santé et mobilité</a:t>
            </a:r>
          </a:p>
        </p:txBody>
      </p:sp>
    </p:spTree>
    <p:extLst>
      <p:ext uri="{BB962C8B-B14F-4D97-AF65-F5344CB8AC3E}">
        <p14:creationId xmlns:p14="http://schemas.microsoft.com/office/powerpoint/2010/main" val="56807092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7F60CD-7B12-BA5A-BF70-1477A3777F4D}"/>
              </a:ext>
            </a:extLst>
          </p:cNvPr>
          <p:cNvSpPr>
            <a:spLocks noGrp="1"/>
          </p:cNvSpPr>
          <p:nvPr>
            <p:ph type="title"/>
          </p:nvPr>
        </p:nvSpPr>
        <p:spPr>
          <a:xfrm>
            <a:off x="573194" y="390855"/>
            <a:ext cx="6337920" cy="565944"/>
          </a:xfrm>
        </p:spPr>
        <p:txBody>
          <a:bodyPr>
            <a:normAutofit/>
          </a:bodyPr>
          <a:lstStyle/>
          <a:p>
            <a:r>
              <a:rPr lang="fr-FR">
                <a:latin typeface="Trebuchet MS" panose="020B0603020202020204" pitchFamily="34" charset="0"/>
              </a:rPr>
              <a:t>Sommaire (1h30)</a:t>
            </a:r>
          </a:p>
        </p:txBody>
      </p:sp>
      <p:sp>
        <p:nvSpPr>
          <p:cNvPr id="36" name="ZoneTexte 35">
            <a:extLst>
              <a:ext uri="{FF2B5EF4-FFF2-40B4-BE49-F238E27FC236}">
                <a16:creationId xmlns:a16="http://schemas.microsoft.com/office/drawing/2014/main" id="{629C24D7-9719-FAE1-F6F4-2C1B76D44D25}"/>
              </a:ext>
            </a:extLst>
          </p:cNvPr>
          <p:cNvSpPr txBox="1"/>
          <p:nvPr/>
        </p:nvSpPr>
        <p:spPr>
          <a:xfrm>
            <a:off x="691097" y="1067145"/>
            <a:ext cx="10809806" cy="5400000"/>
          </a:xfrm>
          <a:prstGeom prst="rect">
            <a:avLst/>
          </a:prstGeom>
          <a:noFill/>
        </p:spPr>
        <p:txBody>
          <a:bodyPr wrap="square" lIns="91440" tIns="45720" rIns="91440" bIns="45720" numCol="1" rtlCol="0" anchor="ctr">
            <a:noAutofit/>
          </a:bodyPr>
          <a:lstStyle/>
          <a:p>
            <a:pPr fontAlgn="base"/>
            <a:r>
              <a:rPr lang="fr-FR" b="1">
                <a:solidFill>
                  <a:srgbClr val="E94F35"/>
                </a:solidFill>
                <a:latin typeface="Trebuchet MS" panose="020B0603020202020204" pitchFamily="34" charset="0"/>
              </a:rPr>
              <a:t>1. Introduction et présentation du LABSPORT</a:t>
            </a:r>
            <a:endParaRPr lang="fr-FR">
              <a:solidFill>
                <a:srgbClr val="000000"/>
              </a:solidFill>
              <a:latin typeface="Trebuchet MS" panose="020B0603020202020204" pitchFamily="34" charset="0"/>
            </a:endParaRPr>
          </a:p>
          <a:p>
            <a:pPr marL="285750" indent="-285750">
              <a:buFont typeface="Arial" panose="020B0604020202020204" pitchFamily="34" charset="0"/>
              <a:buChar char="•"/>
            </a:pPr>
            <a:r>
              <a:rPr lang="fr-FR" b="1">
                <a:solidFill>
                  <a:srgbClr val="35515D"/>
                </a:solidFill>
                <a:latin typeface="Trebuchet MS" panose="020B0603020202020204" pitchFamily="34" charset="0"/>
              </a:rPr>
              <a:t>Mathieu Failler</a:t>
            </a:r>
            <a:r>
              <a:rPr lang="fr-FR">
                <a:solidFill>
                  <a:srgbClr val="35515D"/>
                </a:solidFill>
                <a:latin typeface="Trebuchet MS" panose="020B0603020202020204" pitchFamily="34" charset="0"/>
              </a:rPr>
              <a:t>, élu Politique de la Ville et des Déplacements doux – </a:t>
            </a:r>
            <a:r>
              <a:rPr lang="fr-FR" i="1">
                <a:solidFill>
                  <a:srgbClr val="35515D"/>
                </a:solidFill>
                <a:latin typeface="Trebuchet MS" panose="020B0603020202020204" pitchFamily="34" charset="0"/>
              </a:rPr>
              <a:t>Ville de Saint-Nazaire</a:t>
            </a:r>
            <a:r>
              <a:rPr lang="fr-FR">
                <a:solidFill>
                  <a:srgbClr val="35515D"/>
                </a:solidFill>
                <a:latin typeface="Trebuchet MS" panose="020B0603020202020204" pitchFamily="34" charset="0"/>
              </a:rPr>
              <a:t>, administrateur du </a:t>
            </a:r>
            <a:r>
              <a:rPr lang="fr-FR" i="1">
                <a:solidFill>
                  <a:srgbClr val="35515D"/>
                </a:solidFill>
                <a:latin typeface="Trebuchet MS" panose="020B0603020202020204" pitchFamily="34" charset="0"/>
              </a:rPr>
              <a:t>Réseau vélo et marche </a:t>
            </a:r>
            <a:endParaRPr lang="fr-FR" i="1">
              <a:latin typeface="Trebuchet MS" panose="020B0603020202020204" pitchFamily="34" charset="0"/>
            </a:endParaRPr>
          </a:p>
          <a:p>
            <a:pPr marL="285750" indent="-285750" fontAlgn="base">
              <a:buFont typeface="Arial" panose="020B0604020202020204" pitchFamily="34" charset="0"/>
              <a:buChar char="•"/>
            </a:pPr>
            <a:r>
              <a:rPr lang="fr-FR" b="1">
                <a:solidFill>
                  <a:srgbClr val="35515D"/>
                </a:solidFill>
                <a:latin typeface="Trebuchet MS" panose="020B0603020202020204" pitchFamily="34" charset="0"/>
              </a:rPr>
              <a:t>Léa Belloc, </a:t>
            </a:r>
            <a:r>
              <a:rPr lang="fr-FR">
                <a:solidFill>
                  <a:srgbClr val="35515D"/>
                </a:solidFill>
                <a:latin typeface="Trebuchet MS" panose="020B0603020202020204" pitchFamily="34" charset="0"/>
              </a:rPr>
              <a:t>Enseignante en Activité physique adaptée et coordinatrice - </a:t>
            </a:r>
            <a:r>
              <a:rPr lang="fr-FR" i="1">
                <a:solidFill>
                  <a:srgbClr val="35515D"/>
                </a:solidFill>
                <a:latin typeface="Trebuchet MS" panose="020B0603020202020204" pitchFamily="34" charset="0"/>
              </a:rPr>
              <a:t>LABSPORT</a:t>
            </a:r>
          </a:p>
          <a:p>
            <a:pPr fontAlgn="base"/>
            <a:endParaRPr lang="fr-FR">
              <a:latin typeface="Trebuchet MS" panose="020B0603020202020204" pitchFamily="34" charset="0"/>
            </a:endParaRPr>
          </a:p>
          <a:p>
            <a:pPr fontAlgn="base"/>
            <a:r>
              <a:rPr lang="fr-FR" b="1">
                <a:solidFill>
                  <a:srgbClr val="E94F35"/>
                </a:solidFill>
                <a:latin typeface="Trebuchet MS" panose="020B0603020202020204" pitchFamily="34" charset="0"/>
              </a:rPr>
              <a:t>2. Le rôle des ARS dans le développement des mobilités actives </a:t>
            </a:r>
          </a:p>
          <a:p>
            <a:pPr marL="285750" indent="-285750" fontAlgn="base">
              <a:buFont typeface="Arial" panose="020B0604020202020204" pitchFamily="34" charset="0"/>
              <a:buChar char="•"/>
            </a:pPr>
            <a:r>
              <a:rPr lang="fr-FR" b="1">
                <a:solidFill>
                  <a:srgbClr val="35515D"/>
                </a:solidFill>
                <a:latin typeface="Trebuchet MS" panose="020B0603020202020204" pitchFamily="34" charset="0"/>
              </a:rPr>
              <a:t>Alice Collet</a:t>
            </a:r>
            <a:r>
              <a:rPr lang="fr-FR">
                <a:solidFill>
                  <a:srgbClr val="35515D"/>
                </a:solidFill>
                <a:latin typeface="Trebuchet MS" panose="020B0603020202020204" pitchFamily="34" charset="0"/>
              </a:rPr>
              <a:t>, Responsable de projets « Cohésions sociale » et </a:t>
            </a:r>
            <a:r>
              <a:rPr lang="fr-FR" b="1">
                <a:solidFill>
                  <a:srgbClr val="35515D"/>
                </a:solidFill>
                <a:latin typeface="Trebuchet MS" panose="020B0603020202020204" pitchFamily="34" charset="0"/>
              </a:rPr>
              <a:t>Véronique Tirant</a:t>
            </a:r>
            <a:r>
              <a:rPr lang="fr-FR">
                <a:solidFill>
                  <a:srgbClr val="35515D"/>
                </a:solidFill>
                <a:latin typeface="Trebuchet MS" panose="020B0603020202020204" pitchFamily="34" charset="0"/>
              </a:rPr>
              <a:t>, Responsable de pôle Aménagement-Habitat-Transition écologique - </a:t>
            </a:r>
            <a:r>
              <a:rPr lang="fr-FR" i="1">
                <a:solidFill>
                  <a:srgbClr val="35515D"/>
                </a:solidFill>
                <a:latin typeface="Trebuchet MS" panose="020B0603020202020204" pitchFamily="34" charset="0"/>
              </a:rPr>
              <a:t>ANRU</a:t>
            </a:r>
          </a:p>
          <a:p>
            <a:pPr marL="285750" indent="-285750" fontAlgn="base">
              <a:buFont typeface="Arial" panose="020B0604020202020204" pitchFamily="34" charset="0"/>
              <a:buChar char="•"/>
            </a:pPr>
            <a:r>
              <a:rPr lang="fr-FR" b="1">
                <a:solidFill>
                  <a:srgbClr val="35515D"/>
                </a:solidFill>
                <a:latin typeface="Trebuchet MS" panose="020B0603020202020204" pitchFamily="34" charset="0"/>
              </a:rPr>
              <a:t>Roberta </a:t>
            </a:r>
            <a:r>
              <a:rPr lang="fr-FR" b="1" err="1">
                <a:solidFill>
                  <a:srgbClr val="35515D"/>
                </a:solidFill>
                <a:latin typeface="Trebuchet MS" panose="020B0603020202020204" pitchFamily="34" charset="0"/>
              </a:rPr>
              <a:t>Zanchi</a:t>
            </a:r>
            <a:r>
              <a:rPr lang="fr-FR">
                <a:solidFill>
                  <a:srgbClr val="35515D"/>
                </a:solidFill>
                <a:latin typeface="Trebuchet MS" panose="020B0603020202020204" pitchFamily="34" charset="0"/>
              </a:rPr>
              <a:t>, Médecin Référent Prévention Maladies Chroniques et Sport Santé – </a:t>
            </a:r>
            <a:r>
              <a:rPr lang="fr-FR" i="1">
                <a:solidFill>
                  <a:srgbClr val="35515D"/>
                </a:solidFill>
                <a:latin typeface="Trebuchet MS" panose="020B0603020202020204" pitchFamily="34" charset="0"/>
              </a:rPr>
              <a:t>ARS Île-de-France </a:t>
            </a:r>
          </a:p>
          <a:p>
            <a:pPr fontAlgn="base"/>
            <a:endParaRPr lang="fr-FR">
              <a:latin typeface="Trebuchet MS" panose="020B0603020202020204" pitchFamily="34" charset="0"/>
            </a:endParaRPr>
          </a:p>
          <a:p>
            <a:pPr fontAlgn="base"/>
            <a:r>
              <a:rPr lang="fr-FR" b="1">
                <a:solidFill>
                  <a:srgbClr val="E94F35"/>
                </a:solidFill>
                <a:latin typeface="Trebuchet MS" panose="020B0603020202020204" pitchFamily="34" charset="0"/>
              </a:rPr>
              <a:t>3. Retour d’expérience local : Ville et Eurométropole de Strasbourg </a:t>
            </a:r>
          </a:p>
          <a:p>
            <a:pPr marL="285750" indent="-285750" fontAlgn="base">
              <a:buFont typeface="Arial" panose="020B0604020202020204" pitchFamily="34" charset="0"/>
              <a:buChar char="•"/>
            </a:pPr>
            <a:r>
              <a:rPr lang="fr-FR" b="1">
                <a:solidFill>
                  <a:srgbClr val="35515D"/>
                </a:solidFill>
                <a:latin typeface="Trebuchet MS" panose="020B0603020202020204" pitchFamily="34" charset="0"/>
              </a:rPr>
              <a:t>Cécile Le Quesne</a:t>
            </a:r>
            <a:r>
              <a:rPr lang="fr-FR">
                <a:solidFill>
                  <a:srgbClr val="35515D"/>
                </a:solidFill>
                <a:latin typeface="Trebuchet MS" panose="020B0603020202020204" pitchFamily="34" charset="0"/>
              </a:rPr>
              <a:t>, Responsable du Département Promotion et Développement des Services de Mobilités - </a:t>
            </a:r>
            <a:r>
              <a:rPr lang="fr-FR" i="1">
                <a:solidFill>
                  <a:srgbClr val="35515D"/>
                </a:solidFill>
                <a:latin typeface="Trebuchet MS" panose="020B0603020202020204" pitchFamily="34" charset="0"/>
              </a:rPr>
              <a:t>Eurométropole de Strasbourg </a:t>
            </a:r>
          </a:p>
          <a:p>
            <a:pPr marL="285750" indent="-285750" fontAlgn="base">
              <a:buFont typeface="Arial" panose="020B0604020202020204" pitchFamily="34" charset="0"/>
              <a:buChar char="•"/>
            </a:pPr>
            <a:r>
              <a:rPr lang="fr-FR" b="1">
                <a:solidFill>
                  <a:srgbClr val="35515D"/>
                </a:solidFill>
                <a:latin typeface="Trebuchet MS" panose="020B0603020202020204" pitchFamily="34" charset="0"/>
              </a:rPr>
              <a:t>François Jouan</a:t>
            </a:r>
            <a:r>
              <a:rPr lang="fr-FR">
                <a:solidFill>
                  <a:srgbClr val="35515D"/>
                </a:solidFill>
                <a:latin typeface="Trebuchet MS" panose="020B0603020202020204" pitchFamily="34" charset="0"/>
              </a:rPr>
              <a:t>, Directeur de la Maison Sport Santé de Strasbourg</a:t>
            </a:r>
          </a:p>
          <a:p>
            <a:pPr fontAlgn="base"/>
            <a:endParaRPr lang="fr-FR">
              <a:latin typeface="Trebuchet MS" panose="020B0603020202020204" pitchFamily="34" charset="0"/>
            </a:endParaRPr>
          </a:p>
          <a:p>
            <a:pPr fontAlgn="base"/>
            <a:r>
              <a:rPr lang="fr-FR" b="1">
                <a:solidFill>
                  <a:srgbClr val="E94F35"/>
                </a:solidFill>
                <a:latin typeface="Trebuchet MS" panose="020B0603020202020204" pitchFamily="34" charset="0"/>
              </a:rPr>
              <a:t>4. Éclairage final : Femmes, mobilités actives et santé dans les QPV</a:t>
            </a:r>
          </a:p>
          <a:p>
            <a:pPr marL="285750" indent="-285750" fontAlgn="base">
              <a:buFont typeface="Arial" panose="020B0604020202020204" pitchFamily="34" charset="0"/>
              <a:buChar char="•"/>
            </a:pPr>
            <a:r>
              <a:rPr lang="fr-FR" b="1">
                <a:solidFill>
                  <a:srgbClr val="35515D"/>
                </a:solidFill>
                <a:latin typeface="Trebuchet MS" panose="020B0603020202020204" pitchFamily="34" charset="0"/>
              </a:rPr>
              <a:t>Maryline </a:t>
            </a:r>
            <a:r>
              <a:rPr lang="fr-FR" b="1" err="1">
                <a:solidFill>
                  <a:srgbClr val="35515D"/>
                </a:solidFill>
                <a:latin typeface="Trebuchet MS" panose="020B0603020202020204" pitchFamily="34" charset="0"/>
              </a:rPr>
              <a:t>Robalo</a:t>
            </a:r>
            <a:r>
              <a:rPr lang="fr-FR">
                <a:solidFill>
                  <a:srgbClr val="35515D"/>
                </a:solidFill>
                <a:latin typeface="Trebuchet MS" panose="020B0603020202020204" pitchFamily="34" charset="0"/>
              </a:rPr>
              <a:t>, Directrice de l’association </a:t>
            </a:r>
            <a:r>
              <a:rPr lang="fr-FR" i="1" err="1">
                <a:solidFill>
                  <a:srgbClr val="35515D"/>
                </a:solidFill>
                <a:latin typeface="Trebuchet MS" panose="020B0603020202020204" pitchFamily="34" charset="0"/>
              </a:rPr>
              <a:t>CyclAvenir</a:t>
            </a:r>
            <a:r>
              <a:rPr lang="fr-FR" i="1">
                <a:solidFill>
                  <a:srgbClr val="35515D"/>
                </a:solidFill>
                <a:latin typeface="Trebuchet MS" panose="020B0603020202020204" pitchFamily="34" charset="0"/>
              </a:rPr>
              <a:t> </a:t>
            </a:r>
          </a:p>
          <a:p>
            <a:pPr fontAlgn="base"/>
            <a:endParaRPr lang="fr-FR">
              <a:latin typeface="Trebuchet MS" panose="020B0603020202020204" pitchFamily="34" charset="0"/>
            </a:endParaRPr>
          </a:p>
          <a:p>
            <a:pPr fontAlgn="base"/>
            <a:r>
              <a:rPr lang="fr-FR" b="1">
                <a:solidFill>
                  <a:srgbClr val="35515D"/>
                </a:solidFill>
                <a:latin typeface="Trebuchet MS" panose="020B0603020202020204" pitchFamily="34" charset="0"/>
              </a:rPr>
              <a:t>5. Conclusion </a:t>
            </a:r>
            <a:r>
              <a:rPr lang="fr-FR" b="1">
                <a:solidFill>
                  <a:srgbClr val="002060"/>
                </a:solidFill>
                <a:latin typeface="Trebuchet MS" panose="020B0603020202020204" pitchFamily="34" charset="0"/>
              </a:rPr>
              <a:t>: </a:t>
            </a:r>
            <a:r>
              <a:rPr lang="fr-FR" b="1">
                <a:solidFill>
                  <a:srgbClr val="E94F35"/>
                </a:solidFill>
                <a:latin typeface="Trebuchet MS" panose="020B0603020202020204" pitchFamily="34" charset="0"/>
              </a:rPr>
              <a:t>Mathieu Failler</a:t>
            </a:r>
          </a:p>
        </p:txBody>
      </p:sp>
    </p:spTree>
    <p:extLst>
      <p:ext uri="{BB962C8B-B14F-4D97-AF65-F5344CB8AC3E}">
        <p14:creationId xmlns:p14="http://schemas.microsoft.com/office/powerpoint/2010/main" val="1798901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310538" y="206185"/>
            <a:ext cx="10308694" cy="977900"/>
          </a:xfrm>
        </p:spPr>
        <p:txBody>
          <a:bodyPr>
            <a:normAutofit/>
          </a:bodyPr>
          <a:lstStyle/>
          <a:p>
            <a:pPr eaLnBrk="1" hangingPunct="1"/>
            <a:r>
              <a:rPr lang="fr-FR" altLang="fr-FR" sz="2400" b="1">
                <a:latin typeface="+mn-lt"/>
              </a:rPr>
              <a:t>Enjeu 2 – Expérimenter et développer des actions auprès des publics prioritaires</a:t>
            </a:r>
          </a:p>
        </p:txBody>
      </p:sp>
      <p:sp>
        <p:nvSpPr>
          <p:cNvPr id="3" name="Rectangle 2"/>
          <p:cNvSpPr/>
          <p:nvPr/>
        </p:nvSpPr>
        <p:spPr>
          <a:xfrm>
            <a:off x="310538" y="1605753"/>
            <a:ext cx="5084064" cy="4801314"/>
          </a:xfrm>
          <a:prstGeom prst="rect">
            <a:avLst/>
          </a:prstGeom>
        </p:spPr>
        <p:txBody>
          <a:bodyPr wrap="square">
            <a:spAutoFit/>
          </a:bodyPr>
          <a:lstStyle/>
          <a:p>
            <a:r>
              <a:rPr lang="fr-FR" b="1">
                <a:latin typeface="Trebuchet MS" panose="020B0603020202020204" pitchFamily="34" charset="0"/>
              </a:rPr>
              <a:t>La collectivité agit concrètement et développe des projets et programmes imbriquant ces enjeux, notamment en quartiers prioritaires, dans une approche d ’ « aller-vers » et de « mobilité inclusive » pour une meilleure prise en compte des parcours individuels</a:t>
            </a:r>
          </a:p>
          <a:p>
            <a:endParaRPr lang="fr-FR" b="1">
              <a:latin typeface="Trebuchet MS" panose="020B0603020202020204" pitchFamily="34" charset="0"/>
            </a:endParaRPr>
          </a:p>
          <a:p>
            <a:pPr marL="285750" indent="-285750">
              <a:buFontTx/>
              <a:buChar char="-"/>
            </a:pPr>
            <a:r>
              <a:rPr lang="fr-FR">
                <a:latin typeface="Trebuchet MS" panose="020B0603020202020204" pitchFamily="34" charset="0"/>
              </a:rPr>
              <a:t>Mise en place d’aides financières ou de tarifications solidaires dédiées à la mobilité</a:t>
            </a:r>
          </a:p>
          <a:p>
            <a:pPr marL="285750" indent="-285750">
              <a:buFontTx/>
              <a:buChar char="-"/>
            </a:pPr>
            <a:r>
              <a:rPr lang="fr-FR">
                <a:latin typeface="Trebuchet MS" panose="020B0603020202020204" pitchFamily="34" charset="0"/>
              </a:rPr>
              <a:t>Développement de partenariats avec des acteurs de terrain</a:t>
            </a:r>
          </a:p>
          <a:p>
            <a:pPr marL="285750" indent="-285750">
              <a:buFontTx/>
              <a:buChar char="-"/>
            </a:pPr>
            <a:r>
              <a:rPr lang="fr-FR">
                <a:latin typeface="Trebuchet MS" panose="020B0603020202020204" pitchFamily="34" charset="0"/>
              </a:rPr>
              <a:t>Ciblage des quartiers prioritaires pour l’action</a:t>
            </a:r>
          </a:p>
          <a:p>
            <a:pPr marL="285750" indent="-285750">
              <a:buFontTx/>
              <a:buChar char="-"/>
            </a:pPr>
            <a:r>
              <a:rPr lang="fr-FR">
                <a:latin typeface="Trebuchet MS" panose="020B0603020202020204" pitchFamily="34" charset="0"/>
              </a:rPr>
              <a:t>Promotion et formation des publics</a:t>
            </a:r>
          </a:p>
          <a:p>
            <a:pPr marL="285750" indent="-285750">
              <a:buFontTx/>
              <a:buChar char="-"/>
            </a:pPr>
            <a:r>
              <a:rPr lang="fr-FR">
                <a:latin typeface="Trebuchet MS" panose="020B0603020202020204" pitchFamily="34" charset="0"/>
              </a:rPr>
              <a:t>Diversification des profils accompagnés : jeunes, femmes, précaires,…</a:t>
            </a:r>
          </a:p>
        </p:txBody>
      </p:sp>
      <p:pic>
        <p:nvPicPr>
          <p:cNvPr id="2" name="Image 1"/>
          <p:cNvPicPr>
            <a:picLocks noChangeAspect="1"/>
          </p:cNvPicPr>
          <p:nvPr/>
        </p:nvPicPr>
        <p:blipFill>
          <a:blip r:embed="rId3"/>
          <a:stretch>
            <a:fillRect/>
          </a:stretch>
        </p:blipFill>
        <p:spPr>
          <a:xfrm>
            <a:off x="5823013" y="1043749"/>
            <a:ext cx="6105525" cy="5648325"/>
          </a:xfrm>
          <a:prstGeom prst="rect">
            <a:avLst/>
          </a:prstGeom>
        </p:spPr>
      </p:pic>
    </p:spTree>
    <p:extLst>
      <p:ext uri="{BB962C8B-B14F-4D97-AF65-F5344CB8AC3E}">
        <p14:creationId xmlns:p14="http://schemas.microsoft.com/office/powerpoint/2010/main" val="2606018261"/>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310538" y="206185"/>
            <a:ext cx="10308694" cy="977900"/>
          </a:xfrm>
        </p:spPr>
        <p:txBody>
          <a:bodyPr>
            <a:normAutofit/>
          </a:bodyPr>
          <a:lstStyle/>
          <a:p>
            <a:pPr eaLnBrk="1" hangingPunct="1"/>
            <a:r>
              <a:rPr lang="fr-FR" altLang="fr-FR" sz="2400" b="1">
                <a:latin typeface="+mn-lt"/>
              </a:rPr>
              <a:t>Enjeu 2 – Expérimenter et développer des actions auprès des publics prioritaires</a:t>
            </a:r>
          </a:p>
        </p:txBody>
      </p:sp>
      <p:sp>
        <p:nvSpPr>
          <p:cNvPr id="3" name="Rectangle 2"/>
          <p:cNvSpPr/>
          <p:nvPr/>
        </p:nvSpPr>
        <p:spPr>
          <a:xfrm>
            <a:off x="310538" y="1184085"/>
            <a:ext cx="5084064" cy="5201424"/>
          </a:xfrm>
          <a:prstGeom prst="rect">
            <a:avLst/>
          </a:prstGeom>
        </p:spPr>
        <p:txBody>
          <a:bodyPr wrap="square">
            <a:spAutoFit/>
          </a:bodyPr>
          <a:lstStyle/>
          <a:p>
            <a:r>
              <a:rPr lang="fr-FR" sz="1600" b="1">
                <a:latin typeface="Trebuchet MS" panose="020B0603020202020204" pitchFamily="34" charset="0"/>
              </a:rPr>
              <a:t>La collectivité agit concrètement et développe des projets et programmes imbriquant ces enjeux, notamment en quartiers prioritaires, dans une approche d ’ « aller-vers » et de « mobilité inclusive » pour une meilleure prise en compte des parcours individuels</a:t>
            </a:r>
          </a:p>
          <a:p>
            <a:endParaRPr lang="fr-FR" sz="1600" b="1">
              <a:latin typeface="Trebuchet MS" panose="020B0603020202020204" pitchFamily="34" charset="0"/>
            </a:endParaRPr>
          </a:p>
          <a:p>
            <a:r>
              <a:rPr lang="fr-FR" sz="1600">
                <a:latin typeface="Trebuchet MS" panose="020B0603020202020204" pitchFamily="34" charset="0"/>
              </a:rPr>
              <a:t>TIMS : la ZFE accompagnée dans les quartiers</a:t>
            </a:r>
          </a:p>
          <a:p>
            <a:endParaRPr lang="fr-FR" sz="1600">
              <a:latin typeface="Trebuchet MS" panose="020B0603020202020204" pitchFamily="34" charset="0"/>
            </a:endParaRPr>
          </a:p>
          <a:p>
            <a:r>
              <a:rPr lang="fr-FR" sz="1600">
                <a:latin typeface="Trebuchet MS" panose="020B0603020202020204" pitchFamily="34" charset="0"/>
              </a:rPr>
              <a:t>LEMON : parcours de femmes dans le QPV Jura-Citadelle</a:t>
            </a:r>
          </a:p>
          <a:p>
            <a:endParaRPr lang="fr-FR" sz="1600">
              <a:latin typeface="Trebuchet MS" panose="020B0603020202020204" pitchFamily="34" charset="0"/>
            </a:endParaRPr>
          </a:p>
          <a:p>
            <a:r>
              <a:rPr lang="fr-FR" sz="1600" err="1">
                <a:latin typeface="Trebuchet MS" panose="020B0603020202020204" pitchFamily="34" charset="0"/>
              </a:rPr>
              <a:t>Urbact</a:t>
            </a:r>
            <a:r>
              <a:rPr lang="fr-FR" sz="1600">
                <a:latin typeface="Trebuchet MS" panose="020B0603020202020204" pitchFamily="34" charset="0"/>
              </a:rPr>
              <a:t> S.M.ALL : priorité aux modes actifs des jeunes en QPV </a:t>
            </a:r>
          </a:p>
          <a:p>
            <a:endParaRPr lang="fr-FR" sz="1600">
              <a:latin typeface="Trebuchet MS" panose="020B0603020202020204" pitchFamily="34" charset="0"/>
            </a:endParaRPr>
          </a:p>
          <a:p>
            <a:r>
              <a:rPr lang="fr-FR" sz="1600">
                <a:latin typeface="Trebuchet MS" panose="020B0603020202020204" pitchFamily="34" charset="0"/>
              </a:rPr>
              <a:t>Vélo-écoles et interventions dans les quartiers (assos, Sirac, SRAV, …)</a:t>
            </a:r>
          </a:p>
          <a:p>
            <a:endParaRPr lang="fr-FR" sz="1600">
              <a:latin typeface="Trebuchet MS" panose="020B0603020202020204" pitchFamily="34" charset="0"/>
            </a:endParaRPr>
          </a:p>
          <a:p>
            <a:r>
              <a:rPr lang="fr-FR" sz="1600">
                <a:latin typeface="Trebuchet MS" panose="020B0603020202020204" pitchFamily="34" charset="0"/>
              </a:rPr>
              <a:t>A l’école à vélo et compagnie : le paquet dans les quartiers</a:t>
            </a:r>
          </a:p>
        </p:txBody>
      </p:sp>
      <p:pic>
        <p:nvPicPr>
          <p:cNvPr id="4" name="Image 3"/>
          <p:cNvPicPr>
            <a:picLocks noChangeAspect="1"/>
          </p:cNvPicPr>
          <p:nvPr/>
        </p:nvPicPr>
        <p:blipFill>
          <a:blip r:embed="rId3"/>
          <a:stretch>
            <a:fillRect/>
          </a:stretch>
        </p:blipFill>
        <p:spPr>
          <a:xfrm>
            <a:off x="6300012" y="1138617"/>
            <a:ext cx="4712616" cy="5706351"/>
          </a:xfrm>
          <a:prstGeom prst="rect">
            <a:avLst/>
          </a:prstGeom>
        </p:spPr>
      </p:pic>
    </p:spTree>
    <p:extLst>
      <p:ext uri="{BB962C8B-B14F-4D97-AF65-F5344CB8AC3E}">
        <p14:creationId xmlns:p14="http://schemas.microsoft.com/office/powerpoint/2010/main" val="281624294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58C08-4FBC-6949-6678-A62C2E4EF8DA}"/>
            </a:ext>
          </a:extLst>
        </p:cNvPr>
        <p:cNvGrpSpPr/>
        <p:nvPr/>
      </p:nvGrpSpPr>
      <p:grpSpPr>
        <a:xfrm>
          <a:off x="0" y="0"/>
          <a:ext cx="0" cy="0"/>
          <a:chOff x="0" y="0"/>
          <a:chExt cx="0" cy="0"/>
        </a:xfrm>
      </p:grpSpPr>
      <p:sp>
        <p:nvSpPr>
          <p:cNvPr id="29698" name="Titre 1">
            <a:extLst>
              <a:ext uri="{FF2B5EF4-FFF2-40B4-BE49-F238E27FC236}">
                <a16:creationId xmlns:a16="http://schemas.microsoft.com/office/drawing/2014/main" id="{BB5C8348-DBFE-3407-5ED7-EC19343B964D}"/>
              </a:ext>
            </a:extLst>
          </p:cNvPr>
          <p:cNvSpPr>
            <a:spLocks noGrp="1"/>
          </p:cNvSpPr>
          <p:nvPr>
            <p:ph type="title"/>
          </p:nvPr>
        </p:nvSpPr>
        <p:spPr>
          <a:xfrm>
            <a:off x="451104" y="-171634"/>
            <a:ext cx="10308694" cy="977900"/>
          </a:xfrm>
        </p:spPr>
        <p:txBody>
          <a:bodyPr>
            <a:normAutofit/>
          </a:bodyPr>
          <a:lstStyle/>
          <a:p>
            <a:pPr algn="ctr" eaLnBrk="1" hangingPunct="1"/>
            <a:r>
              <a:rPr lang="fr-FR" altLang="fr-FR" sz="2400" b="1">
                <a:latin typeface="+mn-lt"/>
              </a:rPr>
              <a:t>La MAISON SPORT SANTE de STRASBOURG</a:t>
            </a:r>
          </a:p>
        </p:txBody>
      </p:sp>
      <p:sp>
        <p:nvSpPr>
          <p:cNvPr id="2" name="ZoneTexte 1">
            <a:extLst>
              <a:ext uri="{FF2B5EF4-FFF2-40B4-BE49-F238E27FC236}">
                <a16:creationId xmlns:a16="http://schemas.microsoft.com/office/drawing/2014/main" id="{52CB01EB-B63F-148E-75C6-909233D086DE}"/>
              </a:ext>
            </a:extLst>
          </p:cNvPr>
          <p:cNvSpPr txBox="1"/>
          <p:nvPr/>
        </p:nvSpPr>
        <p:spPr>
          <a:xfrm>
            <a:off x="3878132" y="692812"/>
            <a:ext cx="3108960" cy="369332"/>
          </a:xfrm>
          <a:prstGeom prst="rect">
            <a:avLst/>
          </a:prstGeom>
          <a:noFill/>
        </p:spPr>
        <p:txBody>
          <a:bodyPr wrap="square" rtlCol="0">
            <a:spAutoFit/>
          </a:bodyPr>
          <a:lstStyle/>
          <a:p>
            <a:r>
              <a:rPr lang="fr-FR" b="1" i="1"/>
              <a:t>Les mobilités pour la santé</a:t>
            </a:r>
          </a:p>
        </p:txBody>
      </p:sp>
      <p:sp>
        <p:nvSpPr>
          <p:cNvPr id="5" name="ZoneTexte 4">
            <a:extLst>
              <a:ext uri="{FF2B5EF4-FFF2-40B4-BE49-F238E27FC236}">
                <a16:creationId xmlns:a16="http://schemas.microsoft.com/office/drawing/2014/main" id="{47192937-FD51-A0D4-EA5E-C73CE3F1B024}"/>
              </a:ext>
            </a:extLst>
          </p:cNvPr>
          <p:cNvSpPr txBox="1"/>
          <p:nvPr/>
        </p:nvSpPr>
        <p:spPr>
          <a:xfrm>
            <a:off x="361894" y="1926590"/>
            <a:ext cx="4981508" cy="3924151"/>
          </a:xfrm>
          <a:prstGeom prst="rect">
            <a:avLst/>
          </a:prstGeom>
          <a:noFill/>
        </p:spPr>
        <p:txBody>
          <a:bodyPr wrap="square" rtlCol="0">
            <a:spAutoFit/>
          </a:bodyPr>
          <a:lstStyle/>
          <a:p>
            <a:pPr algn="ctr"/>
            <a:r>
              <a:rPr lang="fr-FR" b="1">
                <a:solidFill>
                  <a:srgbClr val="FF0000"/>
                </a:solidFill>
                <a:latin typeface="Trebuchet MS" panose="020B0603020202020204" pitchFamily="34" charset="0"/>
              </a:rPr>
              <a:t>Qu’est ce qu’une MSS ?</a:t>
            </a:r>
          </a:p>
          <a:p>
            <a:pPr algn="ctr"/>
            <a:endParaRPr lang="fr-FR">
              <a:latin typeface="Trebuchet MS" panose="020B0603020202020204" pitchFamily="34" charset="0"/>
            </a:endParaRPr>
          </a:p>
          <a:p>
            <a:r>
              <a:rPr lang="fr-FR" b="0" i="0">
                <a:solidFill>
                  <a:srgbClr val="000000"/>
                </a:solidFill>
                <a:effectLst/>
                <a:latin typeface="Trebuchet MS" panose="020B0603020202020204" pitchFamily="34" charset="0"/>
              </a:rPr>
              <a:t>Implantées dans toute la France, elles orientent et accompagnent les personnes qui souhaitent pratiquer une activité physique et sportive à des fins de santé et de bien-être, quel que soit leur âge.</a:t>
            </a:r>
          </a:p>
          <a:p>
            <a:pPr algn="l">
              <a:spcAft>
                <a:spcPts val="1800"/>
              </a:spcAft>
              <a:buNone/>
            </a:pPr>
            <a:r>
              <a:rPr lang="fr-FR">
                <a:solidFill>
                  <a:srgbClr val="3A3A3A"/>
                </a:solidFill>
                <a:latin typeface="Trebuchet MS" panose="020B0603020202020204" pitchFamily="34" charset="0"/>
              </a:rPr>
              <a:t>B</a:t>
            </a:r>
            <a:r>
              <a:rPr lang="fr-FR" b="0" i="0">
                <a:solidFill>
                  <a:srgbClr val="3A3A3A"/>
                </a:solidFill>
                <a:effectLst/>
                <a:latin typeface="Trebuchet MS" panose="020B0603020202020204" pitchFamily="34" charset="0"/>
              </a:rPr>
              <a:t>ut </a:t>
            </a:r>
            <a:r>
              <a:rPr lang="fr-FR">
                <a:solidFill>
                  <a:srgbClr val="3A3A3A"/>
                </a:solidFill>
                <a:latin typeface="Trebuchet MS" panose="020B0603020202020204" pitchFamily="34" charset="0"/>
              </a:rPr>
              <a:t> : </a:t>
            </a:r>
            <a:r>
              <a:rPr lang="fr-FR" b="0" i="0">
                <a:solidFill>
                  <a:srgbClr val="3A3A3A"/>
                </a:solidFill>
                <a:effectLst/>
                <a:latin typeface="Trebuchet MS" panose="020B0603020202020204" pitchFamily="34" charset="0"/>
              </a:rPr>
              <a:t>prendre en charge et d’accompagner les publics vers une pratique d’activité physique durable, grâce à des programmes sport-santé personnalisés.</a:t>
            </a:r>
          </a:p>
          <a:p>
            <a:endParaRPr lang="fr-FR">
              <a:latin typeface="Trebuchet MS" panose="020B0603020202020204" pitchFamily="34" charset="0"/>
            </a:endParaRPr>
          </a:p>
          <a:p>
            <a:endParaRPr lang="fr-FR">
              <a:latin typeface="Trebuchet MS" panose="020B0603020202020204" pitchFamily="34" charset="0"/>
            </a:endParaRPr>
          </a:p>
        </p:txBody>
      </p:sp>
      <p:sp>
        <p:nvSpPr>
          <p:cNvPr id="6" name="ZoneTexte 5">
            <a:extLst>
              <a:ext uri="{FF2B5EF4-FFF2-40B4-BE49-F238E27FC236}">
                <a16:creationId xmlns:a16="http://schemas.microsoft.com/office/drawing/2014/main" id="{8CBF22C7-265C-E4BE-D0EA-67D14C64555C}"/>
              </a:ext>
            </a:extLst>
          </p:cNvPr>
          <p:cNvSpPr txBox="1"/>
          <p:nvPr/>
        </p:nvSpPr>
        <p:spPr>
          <a:xfrm>
            <a:off x="6477298" y="1096215"/>
            <a:ext cx="5157216" cy="5632311"/>
          </a:xfrm>
          <a:prstGeom prst="rect">
            <a:avLst/>
          </a:prstGeom>
          <a:noFill/>
        </p:spPr>
        <p:txBody>
          <a:bodyPr wrap="square" rtlCol="0">
            <a:spAutoFit/>
          </a:bodyPr>
          <a:lstStyle/>
          <a:p>
            <a:pPr algn="ctr"/>
            <a:r>
              <a:rPr lang="fr-FR" b="1">
                <a:solidFill>
                  <a:srgbClr val="FF0000"/>
                </a:solidFill>
                <a:latin typeface="Trebuchet MS" panose="020B0603020202020204" pitchFamily="34" charset="0"/>
              </a:rPr>
              <a:t>A Strasbourg :</a:t>
            </a:r>
          </a:p>
          <a:p>
            <a:endParaRPr lang="fr-FR">
              <a:latin typeface="Trebuchet MS" panose="020B0603020202020204" pitchFamily="34" charset="0"/>
            </a:endParaRPr>
          </a:p>
          <a:p>
            <a:pPr marL="285750" indent="-285750">
              <a:buFontTx/>
              <a:buChar char="-"/>
            </a:pPr>
            <a:r>
              <a:rPr lang="fr-FR">
                <a:latin typeface="Trebuchet MS" panose="020B0603020202020204" pitchFamily="34" charset="0"/>
              </a:rPr>
              <a:t>Des actions de prévention primaire, au sein des écoles pour sensibiliser sur l’importance du mouvement et la lutte contre la sédentarité</a:t>
            </a:r>
          </a:p>
          <a:p>
            <a:pPr marL="285750" indent="-285750">
              <a:buFontTx/>
              <a:buChar char="-"/>
            </a:pPr>
            <a:r>
              <a:rPr lang="fr-FR">
                <a:latin typeface="Trebuchet MS" panose="020B0603020202020204" pitchFamily="34" charset="0"/>
              </a:rPr>
              <a:t>Un accompagnement pluridisciplinaire des jeunes en surpoids ou obèses, sur orientation médicale</a:t>
            </a:r>
          </a:p>
          <a:p>
            <a:pPr marL="285750" indent="-285750">
              <a:buFontTx/>
              <a:buChar char="-"/>
            </a:pPr>
            <a:r>
              <a:rPr lang="fr-FR">
                <a:latin typeface="Trebuchet MS" panose="020B0603020202020204" pitchFamily="34" charset="0"/>
              </a:rPr>
              <a:t>Un programme d’activité physique adaptée ( Sport santé sur ordonnance ) pour les adultes, malades chroniques, sur prescription médicale</a:t>
            </a:r>
          </a:p>
          <a:p>
            <a:pPr marL="285750" indent="-285750">
              <a:buFontTx/>
              <a:buChar char="-"/>
            </a:pPr>
            <a:endParaRPr lang="fr-FR">
              <a:latin typeface="Trebuchet MS" panose="020B0603020202020204" pitchFamily="34" charset="0"/>
            </a:endParaRPr>
          </a:p>
          <a:p>
            <a:r>
              <a:rPr lang="fr-FR">
                <a:latin typeface="Trebuchet MS" panose="020B0603020202020204" pitchFamily="34" charset="0"/>
              </a:rPr>
              <a:t>Une équipe de 25 ETP</a:t>
            </a:r>
          </a:p>
          <a:p>
            <a:r>
              <a:rPr lang="fr-FR">
                <a:latin typeface="Trebuchet MS" panose="020B0603020202020204" pitchFamily="34" charset="0"/>
              </a:rPr>
              <a:t>Un lieu central d’activité, des antennes de proximité dans les QPV</a:t>
            </a:r>
          </a:p>
          <a:p>
            <a:r>
              <a:rPr lang="fr-FR">
                <a:latin typeface="Trebuchet MS" panose="020B0603020202020204" pitchFamily="34" charset="0"/>
              </a:rPr>
              <a:t>Gouvernance : un Groupement d’Intérêt Public de 18 membres ( publics et privés ) dont la Ville de Strasbourg</a:t>
            </a:r>
          </a:p>
        </p:txBody>
      </p:sp>
      <p:pic>
        <p:nvPicPr>
          <p:cNvPr id="7" name="Image 6">
            <a:extLst>
              <a:ext uri="{FF2B5EF4-FFF2-40B4-BE49-F238E27FC236}">
                <a16:creationId xmlns:a16="http://schemas.microsoft.com/office/drawing/2014/main" id="{C94AC053-95BB-D782-8428-0BDD18CB63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120" y="21426"/>
            <a:ext cx="1584645" cy="1637821"/>
          </a:xfrm>
          <a:prstGeom prst="rect">
            <a:avLst/>
          </a:prstGeom>
          <a:noFill/>
          <a:ln>
            <a:noFill/>
          </a:ln>
        </p:spPr>
      </p:pic>
      <p:pic>
        <p:nvPicPr>
          <p:cNvPr id="4" name="Image 3">
            <a:extLst>
              <a:ext uri="{FF2B5EF4-FFF2-40B4-BE49-F238E27FC236}">
                <a16:creationId xmlns:a16="http://schemas.microsoft.com/office/drawing/2014/main" id="{F71E9EA4-889F-6377-A222-5AC4DB613B86}"/>
              </a:ext>
            </a:extLst>
          </p:cNvPr>
          <p:cNvPicPr>
            <a:picLocks noChangeAspect="1"/>
          </p:cNvPicPr>
          <p:nvPr/>
        </p:nvPicPr>
        <p:blipFill>
          <a:blip r:embed="rId4"/>
          <a:stretch>
            <a:fillRect/>
          </a:stretch>
        </p:blipFill>
        <p:spPr>
          <a:xfrm>
            <a:off x="2519194" y="4925276"/>
            <a:ext cx="2181898" cy="1629852"/>
          </a:xfrm>
          <a:prstGeom prst="rect">
            <a:avLst/>
          </a:prstGeom>
        </p:spPr>
      </p:pic>
    </p:spTree>
    <p:extLst>
      <p:ext uri="{BB962C8B-B14F-4D97-AF65-F5344CB8AC3E}">
        <p14:creationId xmlns:p14="http://schemas.microsoft.com/office/powerpoint/2010/main" val="273999229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42A3F-8280-F096-2D9A-09BA2512B873}"/>
            </a:ext>
          </a:extLst>
        </p:cNvPr>
        <p:cNvGrpSpPr/>
        <p:nvPr/>
      </p:nvGrpSpPr>
      <p:grpSpPr>
        <a:xfrm>
          <a:off x="0" y="0"/>
          <a:ext cx="0" cy="0"/>
          <a:chOff x="0" y="0"/>
          <a:chExt cx="0" cy="0"/>
        </a:xfrm>
      </p:grpSpPr>
      <p:sp>
        <p:nvSpPr>
          <p:cNvPr id="29698" name="Titre 1">
            <a:extLst>
              <a:ext uri="{FF2B5EF4-FFF2-40B4-BE49-F238E27FC236}">
                <a16:creationId xmlns:a16="http://schemas.microsoft.com/office/drawing/2014/main" id="{8FA74EE7-1C91-B349-6B55-DBE0CD1A9697}"/>
              </a:ext>
            </a:extLst>
          </p:cNvPr>
          <p:cNvSpPr>
            <a:spLocks noGrp="1"/>
          </p:cNvSpPr>
          <p:nvPr>
            <p:ph type="title"/>
          </p:nvPr>
        </p:nvSpPr>
        <p:spPr>
          <a:xfrm>
            <a:off x="451104" y="-171634"/>
            <a:ext cx="10308694" cy="977900"/>
          </a:xfrm>
        </p:spPr>
        <p:txBody>
          <a:bodyPr>
            <a:normAutofit/>
          </a:bodyPr>
          <a:lstStyle/>
          <a:p>
            <a:pPr algn="ctr" eaLnBrk="1" hangingPunct="1"/>
            <a:r>
              <a:rPr lang="fr-FR" altLang="fr-FR" sz="2400" b="1">
                <a:latin typeface="+mn-lt"/>
              </a:rPr>
              <a:t>La MAISON SPORT SANTE de STRASBOURG</a:t>
            </a:r>
          </a:p>
        </p:txBody>
      </p:sp>
      <p:sp>
        <p:nvSpPr>
          <p:cNvPr id="2" name="ZoneTexte 1">
            <a:extLst>
              <a:ext uri="{FF2B5EF4-FFF2-40B4-BE49-F238E27FC236}">
                <a16:creationId xmlns:a16="http://schemas.microsoft.com/office/drawing/2014/main" id="{1BB68BA1-5C89-8F01-FB11-B1E2F79B95D2}"/>
              </a:ext>
            </a:extLst>
          </p:cNvPr>
          <p:cNvSpPr txBox="1"/>
          <p:nvPr/>
        </p:nvSpPr>
        <p:spPr>
          <a:xfrm>
            <a:off x="2743200" y="632089"/>
            <a:ext cx="6431953" cy="646331"/>
          </a:xfrm>
          <a:prstGeom prst="rect">
            <a:avLst/>
          </a:prstGeom>
          <a:noFill/>
        </p:spPr>
        <p:txBody>
          <a:bodyPr wrap="square" rtlCol="0">
            <a:spAutoFit/>
          </a:bodyPr>
          <a:lstStyle/>
          <a:p>
            <a:pPr algn="ctr"/>
            <a:r>
              <a:rPr lang="fr-FR" b="1" i="1"/>
              <a:t>Les mobilités actives au cœur de nos programmes pour la santé</a:t>
            </a:r>
          </a:p>
        </p:txBody>
      </p:sp>
      <p:sp>
        <p:nvSpPr>
          <p:cNvPr id="5" name="ZoneTexte 4">
            <a:extLst>
              <a:ext uri="{FF2B5EF4-FFF2-40B4-BE49-F238E27FC236}">
                <a16:creationId xmlns:a16="http://schemas.microsoft.com/office/drawing/2014/main" id="{74DAD1FA-CA06-7AF0-7B0D-CA49DFEE3D6F}"/>
              </a:ext>
            </a:extLst>
          </p:cNvPr>
          <p:cNvSpPr txBox="1"/>
          <p:nvPr/>
        </p:nvSpPr>
        <p:spPr>
          <a:xfrm>
            <a:off x="343528" y="1062144"/>
            <a:ext cx="4981508" cy="2585323"/>
          </a:xfrm>
          <a:prstGeom prst="rect">
            <a:avLst/>
          </a:prstGeom>
          <a:noFill/>
        </p:spPr>
        <p:txBody>
          <a:bodyPr wrap="square" rtlCol="0">
            <a:spAutoFit/>
          </a:bodyPr>
          <a:lstStyle/>
          <a:p>
            <a:pPr algn="ctr"/>
            <a:r>
              <a:rPr lang="fr-FR" b="1" i="0">
                <a:solidFill>
                  <a:srgbClr val="3A3A3A"/>
                </a:solidFill>
                <a:effectLst/>
                <a:latin typeface="Trebuchet MS" panose="020B0603020202020204" pitchFamily="34" charset="0"/>
              </a:rPr>
              <a:t>Programme adultes</a:t>
            </a:r>
          </a:p>
          <a:p>
            <a:pPr algn="ctr"/>
            <a:endParaRPr lang="fr-FR">
              <a:solidFill>
                <a:srgbClr val="3A3A3A"/>
              </a:solidFill>
              <a:latin typeface="Trebuchet MS" panose="020B0603020202020204" pitchFamily="34" charset="0"/>
            </a:endParaRPr>
          </a:p>
          <a:p>
            <a:pPr marL="285750" indent="-285750">
              <a:buFontTx/>
              <a:buChar char="-"/>
            </a:pPr>
            <a:r>
              <a:rPr lang="fr-FR" b="0" i="0">
                <a:solidFill>
                  <a:srgbClr val="3A3A3A"/>
                </a:solidFill>
                <a:effectLst/>
                <a:latin typeface="Trebuchet MS" panose="020B0603020202020204" pitchFamily="34" charset="0"/>
              </a:rPr>
              <a:t>Une « école du vélo » pour aider les personnes à prendre ou reprendre confiance en elles et bouger au quotidien</a:t>
            </a:r>
          </a:p>
          <a:p>
            <a:pPr marL="285750" indent="-285750">
              <a:buFontTx/>
              <a:buChar char="-"/>
            </a:pPr>
            <a:r>
              <a:rPr lang="fr-FR">
                <a:solidFill>
                  <a:srgbClr val="3A3A3A"/>
                </a:solidFill>
                <a:latin typeface="Trebuchet MS" panose="020B0603020202020204" pitchFamily="34" charset="0"/>
              </a:rPr>
              <a:t>Une file active de 1 100 personnes</a:t>
            </a:r>
          </a:p>
          <a:p>
            <a:pPr marL="285750" indent="-285750">
              <a:buFontTx/>
              <a:buChar char="-"/>
            </a:pPr>
            <a:r>
              <a:rPr lang="fr-FR" b="0" i="0">
                <a:solidFill>
                  <a:srgbClr val="3A3A3A"/>
                </a:solidFill>
                <a:effectLst/>
                <a:latin typeface="Trebuchet MS" panose="020B0603020202020204" pitchFamily="34" charset="0"/>
              </a:rPr>
              <a:t>Une prise en compte des inégalités sociales et territoriales de santé : un éducateur sportif itinérant dans les QPV de la Ville.</a:t>
            </a:r>
            <a:endParaRPr lang="fr-FR">
              <a:latin typeface="Trebuchet MS" panose="020B0603020202020204" pitchFamily="34" charset="0"/>
            </a:endParaRPr>
          </a:p>
        </p:txBody>
      </p:sp>
      <p:sp>
        <p:nvSpPr>
          <p:cNvPr id="6" name="ZoneTexte 5">
            <a:extLst>
              <a:ext uri="{FF2B5EF4-FFF2-40B4-BE49-F238E27FC236}">
                <a16:creationId xmlns:a16="http://schemas.microsoft.com/office/drawing/2014/main" id="{BB900731-0416-4511-F149-E5B7696DC60A}"/>
              </a:ext>
            </a:extLst>
          </p:cNvPr>
          <p:cNvSpPr txBox="1"/>
          <p:nvPr/>
        </p:nvSpPr>
        <p:spPr>
          <a:xfrm>
            <a:off x="6096000" y="1166374"/>
            <a:ext cx="5157216" cy="2308324"/>
          </a:xfrm>
          <a:prstGeom prst="rect">
            <a:avLst/>
          </a:prstGeom>
          <a:noFill/>
        </p:spPr>
        <p:txBody>
          <a:bodyPr wrap="square" rtlCol="0">
            <a:spAutoFit/>
          </a:bodyPr>
          <a:lstStyle/>
          <a:p>
            <a:pPr algn="ctr"/>
            <a:r>
              <a:rPr lang="fr-FR" b="1">
                <a:latin typeface="Trebuchet MS" panose="020B0603020202020204" pitchFamily="34" charset="0"/>
              </a:rPr>
              <a:t>Programme jeunes en surpoids</a:t>
            </a:r>
          </a:p>
          <a:p>
            <a:endParaRPr lang="fr-FR">
              <a:latin typeface="Trebuchet MS" panose="020B0603020202020204" pitchFamily="34" charset="0"/>
            </a:endParaRPr>
          </a:p>
          <a:p>
            <a:pPr marL="285750" indent="-285750">
              <a:buFontTx/>
              <a:buChar char="-"/>
            </a:pPr>
            <a:r>
              <a:rPr lang="fr-FR">
                <a:latin typeface="Trebuchet MS" panose="020B0603020202020204" pitchFamily="34" charset="0"/>
              </a:rPr>
              <a:t>Un suivi et des conseils adaptés aux besoins des familles</a:t>
            </a:r>
          </a:p>
          <a:p>
            <a:pPr marL="285750" indent="-285750">
              <a:buFontTx/>
              <a:buChar char="-"/>
            </a:pPr>
            <a:r>
              <a:rPr lang="fr-FR">
                <a:latin typeface="Trebuchet MS" panose="020B0603020202020204" pitchFamily="34" charset="0"/>
              </a:rPr>
              <a:t>Des créneaux d’activité physique hebdomadaires</a:t>
            </a:r>
          </a:p>
          <a:p>
            <a:pPr marL="285750" indent="-285750">
              <a:buFontTx/>
              <a:buChar char="-"/>
            </a:pPr>
            <a:r>
              <a:rPr lang="fr-FR">
                <a:latin typeface="Trebuchet MS" panose="020B0603020202020204" pitchFamily="34" charset="0"/>
              </a:rPr>
              <a:t>52% des jeunes suivis habitent en QPV ( 25% de la population strasbourgeoise )</a:t>
            </a:r>
          </a:p>
        </p:txBody>
      </p:sp>
      <p:pic>
        <p:nvPicPr>
          <p:cNvPr id="7" name="Image 6">
            <a:extLst>
              <a:ext uri="{FF2B5EF4-FFF2-40B4-BE49-F238E27FC236}">
                <a16:creationId xmlns:a16="http://schemas.microsoft.com/office/drawing/2014/main" id="{186B6F2B-248D-7121-B596-6B2B953431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07355" y="0"/>
            <a:ext cx="1584645" cy="1637821"/>
          </a:xfrm>
          <a:prstGeom prst="rect">
            <a:avLst/>
          </a:prstGeom>
          <a:noFill/>
          <a:ln>
            <a:noFill/>
          </a:ln>
        </p:spPr>
      </p:pic>
      <p:pic>
        <p:nvPicPr>
          <p:cNvPr id="10" name="Image 9" descr="Une image contenant plein air, chaussures, ciel, Art urbain&#10;&#10;Description générée automatiquement">
            <a:extLst>
              <a:ext uri="{FF2B5EF4-FFF2-40B4-BE49-F238E27FC236}">
                <a16:creationId xmlns:a16="http://schemas.microsoft.com/office/drawing/2014/main" id="{460513A4-A743-3FD2-A831-0247209B2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739" y="3850595"/>
            <a:ext cx="4223119" cy="2818931"/>
          </a:xfrm>
          <a:prstGeom prst="rect">
            <a:avLst/>
          </a:prstGeom>
        </p:spPr>
      </p:pic>
      <p:pic>
        <p:nvPicPr>
          <p:cNvPr id="12" name="Image 11">
            <a:extLst>
              <a:ext uri="{FF2B5EF4-FFF2-40B4-BE49-F238E27FC236}">
                <a16:creationId xmlns:a16="http://schemas.microsoft.com/office/drawing/2014/main" id="{5174B2E5-025E-F103-BA6E-8CDDCD8C40AC}"/>
              </a:ext>
            </a:extLst>
          </p:cNvPr>
          <p:cNvPicPr>
            <a:picLocks noChangeAspect="1"/>
          </p:cNvPicPr>
          <p:nvPr/>
        </p:nvPicPr>
        <p:blipFill>
          <a:blip r:embed="rId5"/>
          <a:stretch>
            <a:fillRect/>
          </a:stretch>
        </p:blipFill>
        <p:spPr>
          <a:xfrm>
            <a:off x="3190427" y="3865008"/>
            <a:ext cx="4395598" cy="2903919"/>
          </a:xfrm>
          <a:prstGeom prst="rect">
            <a:avLst/>
          </a:prstGeom>
        </p:spPr>
      </p:pic>
      <p:pic>
        <p:nvPicPr>
          <p:cNvPr id="14" name="Image 13">
            <a:extLst>
              <a:ext uri="{FF2B5EF4-FFF2-40B4-BE49-F238E27FC236}">
                <a16:creationId xmlns:a16="http://schemas.microsoft.com/office/drawing/2014/main" id="{96B1842F-AE15-F17D-D9AD-D62B56E06194}"/>
              </a:ext>
            </a:extLst>
          </p:cNvPr>
          <p:cNvPicPr>
            <a:picLocks noChangeAspect="1"/>
          </p:cNvPicPr>
          <p:nvPr/>
        </p:nvPicPr>
        <p:blipFill>
          <a:blip r:embed="rId6"/>
          <a:stretch>
            <a:fillRect/>
          </a:stretch>
        </p:blipFill>
        <p:spPr>
          <a:xfrm>
            <a:off x="406718" y="3713306"/>
            <a:ext cx="2286000" cy="3076575"/>
          </a:xfrm>
          <a:prstGeom prst="rect">
            <a:avLst/>
          </a:prstGeom>
        </p:spPr>
      </p:pic>
    </p:spTree>
    <p:extLst>
      <p:ext uri="{BB962C8B-B14F-4D97-AF65-F5344CB8AC3E}">
        <p14:creationId xmlns:p14="http://schemas.microsoft.com/office/powerpoint/2010/main" val="353105882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0ECFD-59A8-8A1F-B1B1-667254F31988}"/>
            </a:ext>
          </a:extLst>
        </p:cNvPr>
        <p:cNvGrpSpPr/>
        <p:nvPr/>
      </p:nvGrpSpPr>
      <p:grpSpPr>
        <a:xfrm>
          <a:off x="0" y="0"/>
          <a:ext cx="0" cy="0"/>
          <a:chOff x="0" y="0"/>
          <a:chExt cx="0" cy="0"/>
        </a:xfrm>
      </p:grpSpPr>
      <p:sp>
        <p:nvSpPr>
          <p:cNvPr id="29698" name="Titre 1">
            <a:extLst>
              <a:ext uri="{FF2B5EF4-FFF2-40B4-BE49-F238E27FC236}">
                <a16:creationId xmlns:a16="http://schemas.microsoft.com/office/drawing/2014/main" id="{06C73A75-5EFA-8E3E-05BB-F565D765DE7A}"/>
              </a:ext>
            </a:extLst>
          </p:cNvPr>
          <p:cNvSpPr>
            <a:spLocks noGrp="1"/>
          </p:cNvSpPr>
          <p:nvPr>
            <p:ph type="title"/>
          </p:nvPr>
        </p:nvSpPr>
        <p:spPr>
          <a:xfrm>
            <a:off x="451104" y="-171634"/>
            <a:ext cx="10308694" cy="977900"/>
          </a:xfrm>
        </p:spPr>
        <p:txBody>
          <a:bodyPr>
            <a:normAutofit/>
          </a:bodyPr>
          <a:lstStyle/>
          <a:p>
            <a:pPr algn="ctr" eaLnBrk="1" hangingPunct="1"/>
            <a:r>
              <a:rPr lang="fr-FR" altLang="fr-FR" sz="2400" b="1">
                <a:latin typeface="+mn-lt"/>
              </a:rPr>
              <a:t>La MAISON SPORT SANTE de STRASBOURG</a:t>
            </a:r>
          </a:p>
        </p:txBody>
      </p:sp>
      <p:sp>
        <p:nvSpPr>
          <p:cNvPr id="2" name="ZoneTexte 1">
            <a:extLst>
              <a:ext uri="{FF2B5EF4-FFF2-40B4-BE49-F238E27FC236}">
                <a16:creationId xmlns:a16="http://schemas.microsoft.com/office/drawing/2014/main" id="{EA6A0E98-A6CF-F359-683C-A9643B8F4E92}"/>
              </a:ext>
            </a:extLst>
          </p:cNvPr>
          <p:cNvSpPr txBox="1"/>
          <p:nvPr/>
        </p:nvSpPr>
        <p:spPr>
          <a:xfrm>
            <a:off x="2880023" y="508146"/>
            <a:ext cx="6431953" cy="369332"/>
          </a:xfrm>
          <a:prstGeom prst="rect">
            <a:avLst/>
          </a:prstGeom>
          <a:noFill/>
        </p:spPr>
        <p:txBody>
          <a:bodyPr wrap="square" rtlCol="0">
            <a:spAutoFit/>
          </a:bodyPr>
          <a:lstStyle/>
          <a:p>
            <a:r>
              <a:rPr lang="fr-FR" b="1" i="1"/>
              <a:t>Les mobilités actives au cœur de nos programmes pour la santé</a:t>
            </a:r>
          </a:p>
        </p:txBody>
      </p:sp>
      <p:pic>
        <p:nvPicPr>
          <p:cNvPr id="7" name="Image 6">
            <a:extLst>
              <a:ext uri="{FF2B5EF4-FFF2-40B4-BE49-F238E27FC236}">
                <a16:creationId xmlns:a16="http://schemas.microsoft.com/office/drawing/2014/main" id="{587B02F4-7353-80D4-14ED-8C3A416497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50916" y="188474"/>
            <a:ext cx="1584645" cy="1637821"/>
          </a:xfrm>
          <a:prstGeom prst="rect">
            <a:avLst/>
          </a:prstGeom>
          <a:noFill/>
          <a:ln>
            <a:noFill/>
          </a:ln>
        </p:spPr>
      </p:pic>
      <p:pic>
        <p:nvPicPr>
          <p:cNvPr id="3" name="Image 2" descr="Une image contenant texte, Dessin animé, dessin humoristique, capture d’écran&#10;&#10;Description générée automatiquement">
            <a:extLst>
              <a:ext uri="{FF2B5EF4-FFF2-40B4-BE49-F238E27FC236}">
                <a16:creationId xmlns:a16="http://schemas.microsoft.com/office/drawing/2014/main" id="{566D1A09-0C69-0EAE-09D9-30552C7B13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39" y="877478"/>
            <a:ext cx="4215455" cy="5907948"/>
          </a:xfrm>
          <a:prstGeom prst="rect">
            <a:avLst/>
          </a:prstGeom>
          <a:noFill/>
          <a:ln>
            <a:noFill/>
          </a:ln>
        </p:spPr>
      </p:pic>
      <p:sp>
        <p:nvSpPr>
          <p:cNvPr id="4" name="ZoneTexte 3">
            <a:extLst>
              <a:ext uri="{FF2B5EF4-FFF2-40B4-BE49-F238E27FC236}">
                <a16:creationId xmlns:a16="http://schemas.microsoft.com/office/drawing/2014/main" id="{BF2D1839-FE9E-8D11-CAB2-4E62274C9FEA}"/>
              </a:ext>
            </a:extLst>
          </p:cNvPr>
          <p:cNvSpPr txBox="1"/>
          <p:nvPr/>
        </p:nvSpPr>
        <p:spPr>
          <a:xfrm>
            <a:off x="5819887" y="2086984"/>
            <a:ext cx="5260489" cy="2031325"/>
          </a:xfrm>
          <a:prstGeom prst="rect">
            <a:avLst/>
          </a:prstGeom>
          <a:noFill/>
        </p:spPr>
        <p:txBody>
          <a:bodyPr wrap="square" rtlCol="0">
            <a:spAutoFit/>
          </a:bodyPr>
          <a:lstStyle/>
          <a:p>
            <a:r>
              <a:rPr lang="fr-FR"/>
              <a:t>Une application/</a:t>
            </a:r>
            <a:r>
              <a:rPr lang="fr-FR" err="1"/>
              <a:t>serious</a:t>
            </a:r>
            <a:r>
              <a:rPr lang="fr-FR"/>
              <a:t> </a:t>
            </a:r>
            <a:r>
              <a:rPr lang="fr-FR" err="1"/>
              <a:t>game</a:t>
            </a:r>
            <a:r>
              <a:rPr lang="fr-FR"/>
              <a:t> pour :</a:t>
            </a:r>
          </a:p>
          <a:p>
            <a:endParaRPr lang="fr-FR"/>
          </a:p>
          <a:p>
            <a:pPr marL="285750" indent="-285750">
              <a:buFontTx/>
              <a:buChar char="-"/>
            </a:pPr>
            <a:r>
              <a:rPr lang="fr-FR"/>
              <a:t>Jouer en famille autour des déterminants de la santé</a:t>
            </a:r>
          </a:p>
          <a:p>
            <a:pPr marL="285750" indent="-285750">
              <a:buFontTx/>
              <a:buChar char="-"/>
            </a:pPr>
            <a:r>
              <a:rPr lang="fr-FR"/>
              <a:t>Bouger en vrai en faisant découvrir ou redécouvrir les possibilités offertes par son quartier : pistes cyclables, parcs, gymnases, clubs ….</a:t>
            </a:r>
          </a:p>
        </p:txBody>
      </p:sp>
    </p:spTree>
    <p:extLst>
      <p:ext uri="{BB962C8B-B14F-4D97-AF65-F5344CB8AC3E}">
        <p14:creationId xmlns:p14="http://schemas.microsoft.com/office/powerpoint/2010/main" val="383230306"/>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51F7A-FCB4-E4FC-EE71-218423599F5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0626B09-8EFB-1BF5-F9F6-FB6AE8003B0F}"/>
              </a:ext>
            </a:extLst>
          </p:cNvPr>
          <p:cNvSpPr>
            <a:spLocks noGrp="1"/>
          </p:cNvSpPr>
          <p:nvPr>
            <p:ph type="title"/>
          </p:nvPr>
        </p:nvSpPr>
        <p:spPr>
          <a:xfrm>
            <a:off x="573193" y="764704"/>
            <a:ext cx="7329835" cy="565944"/>
          </a:xfrm>
        </p:spPr>
        <p:txBody>
          <a:bodyPr>
            <a:normAutofit fontScale="90000"/>
          </a:bodyPr>
          <a:lstStyle/>
          <a:p>
            <a:r>
              <a:rPr lang="fr-FR" b="1">
                <a:latin typeface="Poppins" pitchFamily="2" charset="77"/>
                <a:cs typeface="Poppins" pitchFamily="2" charset="77"/>
              </a:rPr>
              <a:t>Éclairage final : Femmes, mobilités et santé dans les QPV</a:t>
            </a:r>
          </a:p>
        </p:txBody>
      </p:sp>
      <p:sp>
        <p:nvSpPr>
          <p:cNvPr id="18" name="ZoneTexte 17">
            <a:extLst>
              <a:ext uri="{FF2B5EF4-FFF2-40B4-BE49-F238E27FC236}">
                <a16:creationId xmlns:a16="http://schemas.microsoft.com/office/drawing/2014/main" id="{3001D8FE-8179-4739-8258-ACBF36B9CF93}"/>
              </a:ext>
            </a:extLst>
          </p:cNvPr>
          <p:cNvSpPr txBox="1"/>
          <p:nvPr/>
        </p:nvSpPr>
        <p:spPr>
          <a:xfrm>
            <a:off x="4137694" y="4510106"/>
            <a:ext cx="39166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Maryline </a:t>
            </a:r>
            <a:r>
              <a:rPr kumimoji="0" lang="fr-FR" sz="2000" b="1" i="0" u="none" strike="noStrike" kern="1200" cap="none" spc="0" normalizeH="0" baseline="0" noProof="0" err="1">
                <a:ln>
                  <a:noFill/>
                </a:ln>
                <a:solidFill>
                  <a:srgbClr val="294654"/>
                </a:solidFill>
                <a:effectLst/>
                <a:uLnTx/>
                <a:uFillTx/>
                <a:latin typeface="Trebuchet MS" panose="020B0703020202090204" pitchFamily="34" charset="0"/>
                <a:ea typeface="+mn-ea"/>
                <a:cs typeface="+mn-cs"/>
              </a:rPr>
              <a:t>Robalo</a:t>
            </a:r>
            <a:endPar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a:solidFill>
                <a:srgbClr val="294654"/>
              </a:solidFill>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Co-fondatrice et directrice de l’association </a:t>
            </a:r>
            <a:r>
              <a:rPr kumimoji="0" lang="fr-FR" sz="2000" i="0" u="none" strike="noStrike" kern="1200" cap="none" spc="0" normalizeH="0" baseline="0" noProof="0" err="1">
                <a:ln>
                  <a:noFill/>
                </a:ln>
                <a:solidFill>
                  <a:srgbClr val="294654"/>
                </a:solidFill>
                <a:effectLst/>
                <a:uLnTx/>
                <a:uFillTx/>
                <a:latin typeface="Trebuchet MS" panose="020B0703020202090204" pitchFamily="34" charset="0"/>
                <a:ea typeface="+mn-ea"/>
                <a:cs typeface="+mn-cs"/>
              </a:rPr>
              <a:t>CyclAvenir</a:t>
            </a: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 </a:t>
            </a:r>
          </a:p>
        </p:txBody>
      </p:sp>
      <p:pic>
        <p:nvPicPr>
          <p:cNvPr id="9" name="Image 8" descr="Une image contenant Visage humain, personne, habits, arbre&#10;&#10;Le contenu généré par l’IA peut être incorrect.">
            <a:extLst>
              <a:ext uri="{FF2B5EF4-FFF2-40B4-BE49-F238E27FC236}">
                <a16:creationId xmlns:a16="http://schemas.microsoft.com/office/drawing/2014/main" id="{170B3008-B8E2-C6C5-01F7-A2D13E272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849" y="2529000"/>
            <a:ext cx="1890301" cy="1800000"/>
          </a:xfrm>
          <a:prstGeom prst="rect">
            <a:avLst/>
          </a:prstGeom>
        </p:spPr>
      </p:pic>
    </p:spTree>
    <p:extLst>
      <p:ext uri="{BB962C8B-B14F-4D97-AF65-F5344CB8AC3E}">
        <p14:creationId xmlns:p14="http://schemas.microsoft.com/office/powerpoint/2010/main" val="1201021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FE69B-1CE4-119E-65D5-F839B7756812}"/>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3EEDFC56-0006-6A13-C69D-FE98A2680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88E6B6F5-B712-8AE8-F96F-D4B8E0786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751AA4FA-8783-BF75-1D58-F063E85FEF3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40440F13-52B3-879F-764C-BDC01E32BB5D}"/>
              </a:ext>
            </a:extLst>
          </p:cNvPr>
          <p:cNvSpPr txBox="1">
            <a:spLocks/>
          </p:cNvSpPr>
          <p:nvPr/>
        </p:nvSpPr>
        <p:spPr>
          <a:xfrm>
            <a:off x="551383" y="375383"/>
            <a:ext cx="9487139"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L’association </a:t>
            </a:r>
            <a:r>
              <a:rPr lang="fr-FR" b="0" err="1">
                <a:latin typeface="Trebuchet MS" panose="020B0603020202020204" pitchFamily="34" charset="0"/>
              </a:rPr>
              <a:t>cyclAvenir</a:t>
            </a:r>
            <a:endParaRPr lang="fr-FR" b="0">
              <a:latin typeface="Trebuchet MS" panose="020B0603020202020204" pitchFamily="34" charset="0"/>
            </a:endParaRPr>
          </a:p>
        </p:txBody>
      </p:sp>
      <p:sp>
        <p:nvSpPr>
          <p:cNvPr id="3" name="ZoneTexte 2">
            <a:extLst>
              <a:ext uri="{FF2B5EF4-FFF2-40B4-BE49-F238E27FC236}">
                <a16:creationId xmlns:a16="http://schemas.microsoft.com/office/drawing/2014/main" id="{CFB33EA0-1ACA-BE78-0814-EEBFF1978576}"/>
              </a:ext>
            </a:extLst>
          </p:cNvPr>
          <p:cNvSpPr txBox="1"/>
          <p:nvPr/>
        </p:nvSpPr>
        <p:spPr>
          <a:xfrm>
            <a:off x="333381" y="2288326"/>
            <a:ext cx="9362660" cy="2554545"/>
          </a:xfrm>
          <a:prstGeom prst="rect">
            <a:avLst/>
          </a:prstGeom>
          <a:noFill/>
        </p:spPr>
        <p:txBody>
          <a:bodyPr wrap="square" lIns="91440" tIns="45720" rIns="91440" bIns="45720" anchor="ctr">
            <a:spAutoFit/>
          </a:bodyPr>
          <a:lstStyle/>
          <a:p>
            <a:r>
              <a:rPr lang="fr-FR" sz="1600" b="1">
                <a:solidFill>
                  <a:srgbClr val="E94F35"/>
                </a:solidFill>
                <a:latin typeface="Trebuchet MS"/>
              </a:rPr>
              <a:t>Maryline </a:t>
            </a:r>
            <a:r>
              <a:rPr lang="fr-FR" sz="1600" b="1" err="1">
                <a:solidFill>
                  <a:srgbClr val="E94F35"/>
                </a:solidFill>
                <a:latin typeface="Trebuchet MS"/>
              </a:rPr>
              <a:t>Robalo</a:t>
            </a:r>
            <a:r>
              <a:rPr lang="fr-FR" sz="1600" b="1">
                <a:solidFill>
                  <a:srgbClr val="E94F35"/>
                </a:solidFill>
                <a:latin typeface="Trebuchet MS"/>
              </a:rPr>
              <a:t>, </a:t>
            </a:r>
            <a:r>
              <a:rPr lang="fr-FR" sz="1600" b="1">
                <a:solidFill>
                  <a:srgbClr val="35515D"/>
                </a:solidFill>
                <a:latin typeface="Trebuchet MS"/>
              </a:rPr>
              <a:t>co-fondatrice et directrice de l’association </a:t>
            </a:r>
            <a:r>
              <a:rPr lang="fr-FR" sz="1600" b="1" err="1">
                <a:solidFill>
                  <a:srgbClr val="35515D"/>
                </a:solidFill>
                <a:latin typeface="Trebuchet MS"/>
              </a:rPr>
              <a:t>cyclAvenir</a:t>
            </a:r>
            <a:endParaRPr lang="fr-FR" sz="1600" b="1">
              <a:solidFill>
                <a:srgbClr val="35515D"/>
              </a:solidFill>
              <a:latin typeface="Trebuchet MS"/>
            </a:endParaRPr>
          </a:p>
          <a:p>
            <a:endParaRPr lang="fr-FR" sz="1600" b="1">
              <a:solidFill>
                <a:srgbClr val="E94F35"/>
              </a:solidFill>
              <a:latin typeface="Trebuchet MS"/>
            </a:endParaRPr>
          </a:p>
          <a:p>
            <a:r>
              <a:rPr lang="fr-FR" sz="1600" b="1">
                <a:solidFill>
                  <a:srgbClr val="E94F35"/>
                </a:solidFill>
                <a:latin typeface="Trebuchet MS"/>
              </a:rPr>
              <a:t>L’association </a:t>
            </a:r>
            <a:r>
              <a:rPr lang="fr-FR" sz="1600" b="1" err="1">
                <a:solidFill>
                  <a:srgbClr val="E94F35"/>
                </a:solidFill>
                <a:latin typeface="Trebuchet MS"/>
              </a:rPr>
              <a:t>cyclAvenir</a:t>
            </a:r>
            <a:endParaRPr lang="fr-FR" sz="1600" b="1">
              <a:solidFill>
                <a:srgbClr val="E94F35"/>
              </a:solidFill>
              <a:latin typeface="Trebuchet MS"/>
            </a:endParaRPr>
          </a:p>
          <a:p>
            <a:r>
              <a:rPr lang="fr-FR" sz="1600" b="1">
                <a:solidFill>
                  <a:srgbClr val="35515D"/>
                </a:solidFill>
                <a:latin typeface="Trebuchet MS"/>
              </a:rPr>
              <a:t>La création / les constats et motivations de départ :</a:t>
            </a:r>
          </a:p>
          <a:p>
            <a:pPr marL="285750" indent="-285750">
              <a:buFont typeface="Arial" panose="020B0604020202020204" pitchFamily="34" charset="0"/>
              <a:buChar char="•"/>
            </a:pPr>
            <a:r>
              <a:rPr lang="fr-FR" sz="1600">
                <a:solidFill>
                  <a:srgbClr val="35515D"/>
                </a:solidFill>
                <a:latin typeface="Trebuchet MS"/>
              </a:rPr>
              <a:t>la culture et le vélo sont des leviers d’inclusion / d’émancipation / de cohésion sociale. Malgré l’essor de la pratique du vélo, tous ses bienfaits et avantages, celui-ci ne profite pas aux plus précaires. </a:t>
            </a:r>
          </a:p>
          <a:p>
            <a:pPr marL="285750" indent="-285750">
              <a:buFont typeface="Arial" panose="020B0604020202020204" pitchFamily="34" charset="0"/>
              <a:buChar char="•"/>
            </a:pPr>
            <a:r>
              <a:rPr lang="fr-FR" sz="1600" b="1">
                <a:solidFill>
                  <a:srgbClr val="35515D"/>
                </a:solidFill>
                <a:latin typeface="Trebuchet MS"/>
              </a:rPr>
              <a:t>le public / l’objet de l’association </a:t>
            </a:r>
          </a:p>
          <a:p>
            <a:pPr marL="285750" indent="-285750">
              <a:buFont typeface="Arial" panose="020B0604020202020204" pitchFamily="34" charset="0"/>
              <a:buChar char="•"/>
            </a:pPr>
            <a:r>
              <a:rPr lang="fr-FR" sz="1600" b="1">
                <a:solidFill>
                  <a:srgbClr val="35515D"/>
                </a:solidFill>
                <a:latin typeface="Trebuchet MS"/>
              </a:rPr>
              <a:t>nos actions et propositions sur le terrain : </a:t>
            </a:r>
            <a:r>
              <a:rPr lang="fr-FR" sz="1600">
                <a:solidFill>
                  <a:srgbClr val="35515D"/>
                </a:solidFill>
                <a:latin typeface="Trebuchet MS"/>
              </a:rPr>
              <a:t>des programmes longs de 7 mois et des formats courts d’une demi-journée pour développer les pratiques du vélo. </a:t>
            </a:r>
          </a:p>
        </p:txBody>
      </p:sp>
      <p:pic>
        <p:nvPicPr>
          <p:cNvPr id="5" name="Image 4" descr="Une image contenant Police, Graphique, blanc, logo&#10;&#10;Le contenu généré par l’IA peut être incorrect.">
            <a:extLst>
              <a:ext uri="{FF2B5EF4-FFF2-40B4-BE49-F238E27FC236}">
                <a16:creationId xmlns:a16="http://schemas.microsoft.com/office/drawing/2014/main" id="{39D7B1B8-4C14-953F-ED46-3A69421F0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3550" y="0"/>
            <a:ext cx="3003010" cy="3003010"/>
          </a:xfrm>
          <a:prstGeom prst="rect">
            <a:avLst/>
          </a:prstGeom>
        </p:spPr>
      </p:pic>
    </p:spTree>
    <p:extLst>
      <p:ext uri="{BB962C8B-B14F-4D97-AF65-F5344CB8AC3E}">
        <p14:creationId xmlns:p14="http://schemas.microsoft.com/office/powerpoint/2010/main" val="1930749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D0F20-3E1C-F166-BB5D-F497BACEBFCE}"/>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89F611B3-D067-C2A4-4909-2701B546C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10EE2E8F-E26F-2F3B-D819-37A2E29A9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8E70A7C8-C302-CDAB-40B7-FEB84B19A31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CD3E61EF-855C-F7A5-A89A-CAB5D52135F1}"/>
              </a:ext>
            </a:extLst>
          </p:cNvPr>
          <p:cNvSpPr txBox="1">
            <a:spLocks/>
          </p:cNvSpPr>
          <p:nvPr/>
        </p:nvSpPr>
        <p:spPr>
          <a:xfrm>
            <a:off x="551383" y="375383"/>
            <a:ext cx="9487139"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Notre programme En S’</a:t>
            </a:r>
            <a:r>
              <a:rPr lang="fr-FR" b="0" err="1">
                <a:latin typeface="Trebuchet MS" panose="020B0603020202020204" pitchFamily="34" charset="0"/>
              </a:rPr>
              <a:t>Elle.s</a:t>
            </a:r>
            <a:r>
              <a:rPr lang="fr-FR" b="0">
                <a:latin typeface="Trebuchet MS" panose="020B0603020202020204" pitchFamily="34" charset="0"/>
              </a:rPr>
              <a:t> ! Le vélo pour toutes</a:t>
            </a:r>
          </a:p>
        </p:txBody>
      </p:sp>
      <p:sp>
        <p:nvSpPr>
          <p:cNvPr id="3" name="ZoneTexte 2">
            <a:extLst>
              <a:ext uri="{FF2B5EF4-FFF2-40B4-BE49-F238E27FC236}">
                <a16:creationId xmlns:a16="http://schemas.microsoft.com/office/drawing/2014/main" id="{755B15F1-D117-57F0-C15B-F052ECC65CB3}"/>
              </a:ext>
            </a:extLst>
          </p:cNvPr>
          <p:cNvSpPr txBox="1"/>
          <p:nvPr/>
        </p:nvSpPr>
        <p:spPr>
          <a:xfrm>
            <a:off x="333381" y="1196464"/>
            <a:ext cx="11307235" cy="5262979"/>
          </a:xfrm>
          <a:prstGeom prst="rect">
            <a:avLst/>
          </a:prstGeom>
          <a:noFill/>
        </p:spPr>
        <p:txBody>
          <a:bodyPr wrap="square" lIns="91440" tIns="45720" rIns="91440" bIns="45720" anchor="ctr">
            <a:spAutoFit/>
          </a:bodyPr>
          <a:lstStyle/>
          <a:p>
            <a:r>
              <a:rPr lang="fr-FR" sz="1600" b="1">
                <a:solidFill>
                  <a:srgbClr val="E94F35"/>
                </a:solidFill>
                <a:latin typeface="Trebuchet MS" panose="020B0603020202020204" pitchFamily="34" charset="0"/>
              </a:rPr>
              <a:t>1/ La présentation du programme :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Le public et le </a:t>
            </a:r>
            <a:r>
              <a:rPr lang="fr-FR" sz="1600" b="1" err="1">
                <a:solidFill>
                  <a:srgbClr val="35515D"/>
                </a:solidFill>
                <a:latin typeface="Trebuchet MS" panose="020B0603020202020204" pitchFamily="34" charset="0"/>
              </a:rPr>
              <a:t>sourcing</a:t>
            </a:r>
            <a:endParaRPr lang="fr-FR" sz="1600" b="1">
              <a:solidFill>
                <a:srgbClr val="35515D"/>
              </a:solidFill>
              <a:latin typeface="Trebuchet MS" panose="020B0603020202020204" pitchFamily="34" charset="0"/>
            </a:endParaRP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Le contenu et le découpage </a:t>
            </a:r>
            <a:r>
              <a:rPr lang="fr-FR" sz="1600">
                <a:solidFill>
                  <a:srgbClr val="35515D"/>
                </a:solidFill>
                <a:latin typeface="Trebuchet MS" panose="020B0603020202020204" pitchFamily="34" charset="0"/>
              </a:rPr>
              <a:t>: apprentissage / perfectionnement / ville et culture</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Les  piliers </a:t>
            </a:r>
            <a:r>
              <a:rPr lang="fr-FR" sz="1600">
                <a:solidFill>
                  <a:srgbClr val="35515D"/>
                </a:solidFill>
                <a:latin typeface="Trebuchet MS" panose="020B0603020202020204" pitchFamily="34" charset="0"/>
              </a:rPr>
              <a:t>: les 7 mois / le temps long, la régularité, la garde d’enfants, la vente de matériel à prix solidaire, la pratique en groupe et en promotions, la non-mixité possible, le grand nombre d’</a:t>
            </a:r>
            <a:r>
              <a:rPr lang="fr-FR" sz="1600" err="1">
                <a:solidFill>
                  <a:srgbClr val="35515D"/>
                </a:solidFill>
                <a:latin typeface="Trebuchet MS" panose="020B0603020202020204" pitchFamily="34" charset="0"/>
              </a:rPr>
              <a:t>animateur.ice.s</a:t>
            </a:r>
            <a:r>
              <a:rPr lang="fr-FR" sz="1600">
                <a:solidFill>
                  <a:srgbClr val="35515D"/>
                </a:solidFill>
                <a:latin typeface="Trebuchet MS" panose="020B0603020202020204" pitchFamily="34" charset="0"/>
              </a:rPr>
              <a:t>/</a:t>
            </a:r>
            <a:r>
              <a:rPr lang="fr-FR" sz="1600" err="1">
                <a:solidFill>
                  <a:srgbClr val="35515D"/>
                </a:solidFill>
                <a:latin typeface="Trebuchet MS" panose="020B0603020202020204" pitchFamily="34" charset="0"/>
              </a:rPr>
              <a:t>co</a:t>
            </a:r>
            <a:r>
              <a:rPr lang="fr-FR" sz="1600">
                <a:solidFill>
                  <a:srgbClr val="35515D"/>
                </a:solidFill>
                <a:latin typeface="Trebuchet MS" panose="020B0603020202020204" pitchFamily="34" charset="0"/>
              </a:rPr>
              <a:t>- d’</a:t>
            </a:r>
            <a:r>
              <a:rPr lang="fr-FR" sz="1600" err="1">
                <a:solidFill>
                  <a:srgbClr val="35515D"/>
                </a:solidFill>
                <a:latin typeface="Trebuchet MS" panose="020B0603020202020204" pitchFamily="34" charset="0"/>
              </a:rPr>
              <a:t>animateur.ice.s</a:t>
            </a:r>
            <a:r>
              <a:rPr lang="fr-FR" sz="1600">
                <a:solidFill>
                  <a:srgbClr val="35515D"/>
                </a:solidFill>
                <a:latin typeface="Trebuchet MS" panose="020B0603020202020204" pitchFamily="34" charset="0"/>
              </a:rPr>
              <a:t>, la présence d’anciennes apprenantes (rôle d’ambassadrices et rôle modèle), etc.</a:t>
            </a:r>
          </a:p>
          <a:p>
            <a:pPr marL="285750" indent="-285750">
              <a:buFontTx/>
              <a:buChar char="-"/>
            </a:pPr>
            <a:endParaRPr lang="fr-FR" sz="1600" b="1">
              <a:latin typeface="Trebuchet MS" panose="020B0603020202020204" pitchFamily="34" charset="0"/>
            </a:endParaRPr>
          </a:p>
          <a:p>
            <a:r>
              <a:rPr lang="fr-FR" sz="1600" b="1">
                <a:solidFill>
                  <a:srgbClr val="E94F35"/>
                </a:solidFill>
                <a:latin typeface="Trebuchet MS" panose="020B0603020202020204" pitchFamily="34" charset="0"/>
              </a:rPr>
              <a:t>2 / L’implantation géographique de </a:t>
            </a:r>
            <a:r>
              <a:rPr lang="fr-FR" sz="1600" b="1" err="1">
                <a:solidFill>
                  <a:srgbClr val="E94F35"/>
                </a:solidFill>
                <a:latin typeface="Trebuchet MS" panose="020B0603020202020204" pitchFamily="34" charset="0"/>
              </a:rPr>
              <a:t>cyclAvenir</a:t>
            </a:r>
            <a:r>
              <a:rPr lang="fr-FR" sz="1600" b="1">
                <a:solidFill>
                  <a:srgbClr val="E94F35"/>
                </a:solidFill>
                <a:latin typeface="Trebuchet MS" panose="020B0603020202020204" pitchFamily="34" charset="0"/>
              </a:rPr>
              <a:t> :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Le nomadisme </a:t>
            </a:r>
            <a:r>
              <a:rPr lang="fr-FR" sz="1600">
                <a:solidFill>
                  <a:srgbClr val="35515D"/>
                </a:solidFill>
                <a:latin typeface="Trebuchet MS" panose="020B0603020202020204" pitchFamily="34" charset="0"/>
              </a:rPr>
              <a:t>: intérêts / contraintes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L’essaimage</a:t>
            </a:r>
            <a:r>
              <a:rPr lang="fr-FR" sz="1600">
                <a:solidFill>
                  <a:srgbClr val="35515D"/>
                </a:solidFill>
                <a:latin typeface="Trebuchet MS" panose="020B0603020202020204" pitchFamily="34" charset="0"/>
              </a:rPr>
              <a:t> (les départements actuels / les villes / les QPV – appel aux collectivités et associations présentes) </a:t>
            </a:r>
          </a:p>
          <a:p>
            <a:pPr marL="285750" indent="-285750">
              <a:buFontTx/>
              <a:buChar char="-"/>
            </a:pPr>
            <a:endParaRPr lang="fr-FR" sz="1600">
              <a:solidFill>
                <a:srgbClr val="35515D"/>
              </a:solidFill>
              <a:latin typeface="Trebuchet MS" panose="020B0603020202020204" pitchFamily="34" charset="0"/>
            </a:endParaRPr>
          </a:p>
          <a:p>
            <a:pPr>
              <a:buNone/>
            </a:pPr>
            <a:r>
              <a:rPr lang="fr-FR" sz="1600" b="1">
                <a:solidFill>
                  <a:srgbClr val="E94F35"/>
                </a:solidFill>
                <a:latin typeface="Trebuchet MS" panose="020B0603020202020204" pitchFamily="34" charset="0"/>
              </a:rPr>
              <a:t>3/ Les objectifs du programme :</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Favoriser le lien social, </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Réduction des inégalités d’accès aux pratiques du vélo / à la mobilité à vélo</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Sport-santé : augmentation du temps d’activité physique hebdo / quotidienne</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La levée des freins à la pratique du vélo </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(Re)donner du pouvoir d’agir aux </a:t>
            </a:r>
            <a:r>
              <a:rPr lang="fr-FR" sz="1600" err="1">
                <a:solidFill>
                  <a:srgbClr val="35515D"/>
                </a:solidFill>
                <a:latin typeface="Trebuchet MS" panose="020B0603020202020204" pitchFamily="34" charset="0"/>
              </a:rPr>
              <a:t>habitant;e.s</a:t>
            </a:r>
            <a:r>
              <a:rPr lang="fr-FR" sz="1600">
                <a:solidFill>
                  <a:srgbClr val="35515D"/>
                </a:solidFill>
                <a:latin typeface="Trebuchet MS" panose="020B0603020202020204" pitchFamily="34" charset="0"/>
              </a:rPr>
              <a:t> des QPV : empouvoirement, confiance en soi, légitimité, etc. </a:t>
            </a:r>
          </a:p>
          <a:p>
            <a:pPr marL="285750" indent="-285750">
              <a:buFontTx/>
              <a:buChar char="-"/>
            </a:pPr>
            <a:endParaRPr lang="fr-FR" sz="1600">
              <a:solidFill>
                <a:srgbClr val="35515D"/>
              </a:solidFill>
              <a:latin typeface="Trebuchet MS" panose="020B0603020202020204" pitchFamily="34" charset="0"/>
            </a:endParaRPr>
          </a:p>
          <a:p>
            <a:pPr>
              <a:buNone/>
            </a:pPr>
            <a:r>
              <a:rPr lang="fr-FR" sz="1600" b="1">
                <a:solidFill>
                  <a:srgbClr val="E94F35"/>
                </a:solidFill>
                <a:latin typeface="Trebuchet MS" panose="020B0603020202020204" pitchFamily="34" charset="0"/>
              </a:rPr>
              <a:t>4/ Les chiffres :</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1 prog = 7 mois d’accompagnement / 22 séances de 3 heures </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Depuis 2021 + de 500 femmes ont suivi le programme</a:t>
            </a:r>
          </a:p>
        </p:txBody>
      </p:sp>
    </p:spTree>
    <p:extLst>
      <p:ext uri="{BB962C8B-B14F-4D97-AF65-F5344CB8AC3E}">
        <p14:creationId xmlns:p14="http://schemas.microsoft.com/office/powerpoint/2010/main" val="5660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1C752-17DB-6C24-9BCC-843A7A7EED4F}"/>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23D4C4F6-D75D-5B0F-36AE-7BB61C7CD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B9077AFA-6034-FD14-83C4-F35E0451E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1AAC1BB0-A370-B9E3-2A17-7978A00698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8472B2BC-96F0-1CBC-DCB0-7B4E867F4D09}"/>
              </a:ext>
            </a:extLst>
          </p:cNvPr>
          <p:cNvSpPr txBox="1">
            <a:spLocks/>
          </p:cNvSpPr>
          <p:nvPr/>
        </p:nvSpPr>
        <p:spPr>
          <a:xfrm>
            <a:off x="551383" y="375383"/>
            <a:ext cx="9487139"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Les liens entre santé sociale </a:t>
            </a:r>
          </a:p>
          <a:p>
            <a:r>
              <a:rPr lang="fr-FR" b="0">
                <a:latin typeface="Trebuchet MS" panose="020B0603020202020204" pitchFamily="34" charset="0"/>
              </a:rPr>
              <a:t>et santé physique et/ou mentale des femmes</a:t>
            </a:r>
          </a:p>
        </p:txBody>
      </p:sp>
      <p:sp>
        <p:nvSpPr>
          <p:cNvPr id="3" name="ZoneTexte 2">
            <a:extLst>
              <a:ext uri="{FF2B5EF4-FFF2-40B4-BE49-F238E27FC236}">
                <a16:creationId xmlns:a16="http://schemas.microsoft.com/office/drawing/2014/main" id="{DB38D6F7-A1E4-6CCF-5208-E0201ECE88A5}"/>
              </a:ext>
            </a:extLst>
          </p:cNvPr>
          <p:cNvSpPr txBox="1"/>
          <p:nvPr/>
        </p:nvSpPr>
        <p:spPr>
          <a:xfrm>
            <a:off x="551383" y="1788663"/>
            <a:ext cx="9362660" cy="4031873"/>
          </a:xfrm>
          <a:prstGeom prst="rect">
            <a:avLst/>
          </a:prstGeom>
          <a:noFill/>
        </p:spPr>
        <p:txBody>
          <a:bodyPr wrap="square" lIns="91440" tIns="45720" rIns="91440" bIns="45720" anchor="ctr">
            <a:spAutoFit/>
          </a:bodyPr>
          <a:lstStyle/>
          <a:p>
            <a:pPr>
              <a:buNone/>
            </a:pPr>
            <a:r>
              <a:rPr lang="fr-FR" sz="1600" b="1">
                <a:solidFill>
                  <a:srgbClr val="E94F35"/>
                </a:solidFill>
                <a:latin typeface="Trebuchet MS" panose="020B0603020202020204" pitchFamily="34" charset="0"/>
              </a:rPr>
              <a:t>1/ L’évidence </a:t>
            </a:r>
          </a:p>
          <a:p>
            <a:r>
              <a:rPr lang="fr-FR" sz="1600">
                <a:solidFill>
                  <a:srgbClr val="35515D"/>
                </a:solidFill>
                <a:latin typeface="Trebuchet MS" panose="020B0603020202020204" pitchFamily="34" charset="0"/>
              </a:rPr>
              <a:t>Accès réduit aux mobilités actives :</a:t>
            </a:r>
          </a:p>
          <a:p>
            <a:r>
              <a:rPr lang="fr-FR" sz="1600">
                <a:solidFill>
                  <a:srgbClr val="35515D"/>
                </a:solidFill>
                <a:latin typeface="Trebuchet MS" panose="020B0603020202020204" pitchFamily="34" charset="0"/>
              </a:rPr>
              <a:t>#accès limité aux services : la mobilité est un droit qui permet d’exercer ses autres droits. </a:t>
            </a:r>
          </a:p>
          <a:p>
            <a:r>
              <a:rPr lang="fr-FR" sz="1600">
                <a:solidFill>
                  <a:srgbClr val="35515D"/>
                </a:solidFill>
                <a:latin typeface="Trebuchet MS" panose="020B0603020202020204" pitchFamily="34" charset="0"/>
              </a:rPr>
              <a:t>#accès limité aux loisirs</a:t>
            </a:r>
          </a:p>
          <a:p>
            <a:r>
              <a:rPr lang="fr-FR" sz="1600">
                <a:solidFill>
                  <a:srgbClr val="35515D"/>
                </a:solidFill>
                <a:latin typeface="Trebuchet MS" panose="020B0603020202020204" pitchFamily="34" charset="0"/>
              </a:rPr>
              <a:t>#accès limité aux soins, à l’emploi etc. </a:t>
            </a:r>
          </a:p>
          <a:p>
            <a:r>
              <a:rPr lang="fr-FR" sz="1600">
                <a:solidFill>
                  <a:srgbClr val="35515D"/>
                </a:solidFill>
                <a:latin typeface="Trebuchet MS" panose="020B0603020202020204" pitchFamily="34" charset="0"/>
              </a:rPr>
              <a:t># facteur d’’isolement, moyen de lutter contre les effets néfastes de la sédentarité, etc. </a:t>
            </a:r>
          </a:p>
          <a:p>
            <a:r>
              <a:rPr lang="fr-FR" sz="1600" b="1">
                <a:solidFill>
                  <a:srgbClr val="35515D"/>
                </a:solidFill>
                <a:latin typeface="Trebuchet MS" panose="020B0603020202020204" pitchFamily="34" charset="0"/>
              </a:rPr>
              <a:t>Evidence </a:t>
            </a:r>
            <a:r>
              <a:rPr lang="fr-FR" sz="1600">
                <a:solidFill>
                  <a:srgbClr val="35515D"/>
                </a:solidFill>
                <a:latin typeface="Trebuchet MS" panose="020B0603020202020204" pitchFamily="34" charset="0"/>
              </a:rPr>
              <a:t>qui nous a conduit à intégrer ces sujets dans notre évaluation et mesure d’impact en cours. </a:t>
            </a:r>
          </a:p>
          <a:p>
            <a:endParaRPr lang="fr-FR" sz="1600" b="1">
              <a:solidFill>
                <a:srgbClr val="35515D"/>
              </a:solidFill>
              <a:latin typeface="Trebuchet MS" panose="020B0603020202020204" pitchFamily="34" charset="0"/>
            </a:endParaRPr>
          </a:p>
          <a:p>
            <a:r>
              <a:rPr lang="fr-FR" sz="1600" b="1">
                <a:solidFill>
                  <a:srgbClr val="E94F35"/>
                </a:solidFill>
                <a:latin typeface="Trebuchet MS" panose="020B0603020202020204" pitchFamily="34" charset="0"/>
              </a:rPr>
              <a:t>Exemples extraits de notre évaluation : </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60%* des sondées ont mentionné se sentir plus en forme à l’issue du programme</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47%* ont indiqué avoir plus d’énergie et d’envie de faire, de sortir etc. </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26%* ont noté ressentir moins de tensions physiques</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79%* ont mentionné le sujet du loisir ou du plaisir de pédaler en famille ou entre amis</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63%* ont indiqué utiliser leur vélo pour faire de l’exercice physique</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47%* ont cité le vélo comme nouveau moyen de transport au quotidien</a:t>
            </a:r>
          </a:p>
        </p:txBody>
      </p:sp>
      <p:pic>
        <p:nvPicPr>
          <p:cNvPr id="2" name="Image 1" descr="Une image contenant Police, Graphique, blanc, logo&#10;&#10;Le contenu généré par l’IA peut être incorrect.">
            <a:extLst>
              <a:ext uri="{FF2B5EF4-FFF2-40B4-BE49-F238E27FC236}">
                <a16:creationId xmlns:a16="http://schemas.microsoft.com/office/drawing/2014/main" id="{8800DB26-8A9A-5FD4-8CA3-33C644BFACAC}"/>
              </a:ext>
            </a:extLst>
          </p:cNvPr>
          <p:cNvPicPr>
            <a:picLocks noChangeAspect="1"/>
          </p:cNvPicPr>
          <p:nvPr/>
        </p:nvPicPr>
        <p:blipFill>
          <a:blip r:embed="rId5">
            <a:extLst>
              <a:ext uri="{28A0092B-C50C-407E-A947-70E740481C1C}">
                <a14:useLocalDpi xmlns:a14="http://schemas.microsoft.com/office/drawing/2010/main" val="0"/>
              </a:ext>
            </a:extLst>
          </a:blip>
          <a:srcRect l="10105" t="31509" r="15228" b="23018"/>
          <a:stretch>
            <a:fillRect/>
          </a:stretch>
        </p:blipFill>
        <p:spPr>
          <a:xfrm>
            <a:off x="10467472" y="5727038"/>
            <a:ext cx="1600201" cy="974548"/>
          </a:xfrm>
          <a:prstGeom prst="rect">
            <a:avLst/>
          </a:prstGeom>
        </p:spPr>
      </p:pic>
    </p:spTree>
    <p:extLst>
      <p:ext uri="{BB962C8B-B14F-4D97-AF65-F5344CB8AC3E}">
        <p14:creationId xmlns:p14="http://schemas.microsoft.com/office/powerpoint/2010/main" val="3438779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FFD3F-2C09-1759-73C2-52AFEE440BBC}"/>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ADA2D6B1-264D-A2F7-229A-C09E1D7E6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12909469-73B8-52A9-9B32-A1ABF98D6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40C1439C-57DD-79E6-0339-B1DC964C271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327AF2E6-E451-0F7F-6DA1-B53EDDE20F7A}"/>
              </a:ext>
            </a:extLst>
          </p:cNvPr>
          <p:cNvSpPr txBox="1">
            <a:spLocks/>
          </p:cNvSpPr>
          <p:nvPr/>
        </p:nvSpPr>
        <p:spPr>
          <a:xfrm>
            <a:off x="551383" y="375383"/>
            <a:ext cx="9487139"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Les liens entre santé sociale </a:t>
            </a:r>
          </a:p>
          <a:p>
            <a:r>
              <a:rPr lang="fr-FR" b="0">
                <a:latin typeface="Trebuchet MS" panose="020B0603020202020204" pitchFamily="34" charset="0"/>
              </a:rPr>
              <a:t>et santé physique et/ou mentale des femmes</a:t>
            </a:r>
          </a:p>
        </p:txBody>
      </p:sp>
      <p:sp>
        <p:nvSpPr>
          <p:cNvPr id="3" name="ZoneTexte 2">
            <a:extLst>
              <a:ext uri="{FF2B5EF4-FFF2-40B4-BE49-F238E27FC236}">
                <a16:creationId xmlns:a16="http://schemas.microsoft.com/office/drawing/2014/main" id="{19439117-CD57-6377-983F-AC8968CF5672}"/>
              </a:ext>
            </a:extLst>
          </p:cNvPr>
          <p:cNvSpPr txBox="1"/>
          <p:nvPr/>
        </p:nvSpPr>
        <p:spPr>
          <a:xfrm>
            <a:off x="551383" y="1788663"/>
            <a:ext cx="9362660" cy="4031873"/>
          </a:xfrm>
          <a:prstGeom prst="rect">
            <a:avLst/>
          </a:prstGeom>
          <a:noFill/>
        </p:spPr>
        <p:txBody>
          <a:bodyPr wrap="square" lIns="91440" tIns="45720" rIns="91440" bIns="45720" anchor="ctr">
            <a:spAutoFit/>
          </a:bodyPr>
          <a:lstStyle/>
          <a:p>
            <a:pPr>
              <a:buNone/>
            </a:pPr>
            <a:r>
              <a:rPr lang="fr-FR" sz="1600" b="1">
                <a:solidFill>
                  <a:srgbClr val="E94F35"/>
                </a:solidFill>
                <a:latin typeface="Trebuchet MS" panose="020B0603020202020204" pitchFamily="34" charset="0"/>
              </a:rPr>
              <a:t>2/ Notre analyse – les réalités des QPV</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Long process de la pratique de loisir à la mobilité quotidienne</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Le manque de stationnement fiable représente un énorme frein</a:t>
            </a:r>
          </a:p>
          <a:p>
            <a:endParaRPr lang="fr-FR" sz="1600">
              <a:solidFill>
                <a:srgbClr val="35515D"/>
              </a:solidFill>
              <a:latin typeface="Trebuchet MS" panose="020B0603020202020204" pitchFamily="34" charset="0"/>
            </a:endParaRPr>
          </a:p>
          <a:p>
            <a:pPr>
              <a:buNone/>
            </a:pPr>
            <a:r>
              <a:rPr lang="fr-FR" sz="1600" b="1">
                <a:solidFill>
                  <a:srgbClr val="35515D"/>
                </a:solidFill>
                <a:latin typeface="Trebuchet MS" panose="020B0603020202020204" pitchFamily="34" charset="0"/>
              </a:rPr>
              <a:t>3</a:t>
            </a:r>
            <a:r>
              <a:rPr lang="fr-FR" sz="1600" b="1">
                <a:solidFill>
                  <a:srgbClr val="E94F35"/>
                </a:solidFill>
                <a:latin typeface="Trebuchet MS" panose="020B0603020202020204" pitchFamily="34" charset="0"/>
              </a:rPr>
              <a:t>/ Les leviers d’action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Former les salariés </a:t>
            </a:r>
            <a:r>
              <a:rPr lang="fr-FR" sz="1600">
                <a:solidFill>
                  <a:srgbClr val="35515D"/>
                </a:solidFill>
                <a:latin typeface="Trebuchet MS" panose="020B0603020202020204" pitchFamily="34" charset="0"/>
              </a:rPr>
              <a:t>qui animent les programmes à la </a:t>
            </a:r>
            <a:r>
              <a:rPr lang="fr-FR" sz="1600" b="1">
                <a:solidFill>
                  <a:srgbClr val="35515D"/>
                </a:solidFill>
                <a:latin typeface="Trebuchet MS" panose="020B0603020202020204" pitchFamily="34" charset="0"/>
              </a:rPr>
              <a:t>santé mentale</a:t>
            </a:r>
            <a:r>
              <a:rPr lang="fr-FR" sz="1600">
                <a:solidFill>
                  <a:srgbClr val="35515D"/>
                </a:solidFill>
                <a:latin typeface="Trebuchet MS" panose="020B0603020202020204" pitchFamily="34" charset="0"/>
              </a:rPr>
              <a:t>, aux sujets des inégalités liées au </a:t>
            </a:r>
            <a:r>
              <a:rPr lang="fr-FR" sz="1600" b="1">
                <a:solidFill>
                  <a:srgbClr val="35515D"/>
                </a:solidFill>
                <a:latin typeface="Trebuchet MS" panose="020B0603020202020204" pitchFamily="34" charset="0"/>
              </a:rPr>
              <a:t>genre</a:t>
            </a:r>
            <a:r>
              <a:rPr lang="fr-FR" sz="1600">
                <a:solidFill>
                  <a:srgbClr val="35515D"/>
                </a:solidFill>
                <a:latin typeface="Trebuchet MS" panose="020B0603020202020204" pitchFamily="34" charset="0"/>
              </a:rPr>
              <a:t>, à la </a:t>
            </a:r>
            <a:r>
              <a:rPr lang="fr-FR" sz="1600" b="1">
                <a:solidFill>
                  <a:srgbClr val="35515D"/>
                </a:solidFill>
                <a:latin typeface="Trebuchet MS" panose="020B0603020202020204" pitchFamily="34" charset="0"/>
              </a:rPr>
              <a:t>motilité, aux spécificités de nos publics, etc.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Sensibiliser les acteurs du champ social et de la solidarité </a:t>
            </a:r>
            <a:r>
              <a:rPr lang="fr-FR" sz="1600">
                <a:solidFill>
                  <a:srgbClr val="35515D"/>
                </a:solidFill>
                <a:latin typeface="Trebuchet MS" panose="020B0603020202020204" pitchFamily="34" charset="0"/>
              </a:rPr>
              <a:t>aux intérêts multiples et croisées des mobilités actives</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Inclure les </a:t>
            </a:r>
            <a:r>
              <a:rPr lang="fr-FR" sz="1600" b="1" err="1">
                <a:solidFill>
                  <a:srgbClr val="35515D"/>
                </a:solidFill>
                <a:latin typeface="Trebuchet MS" panose="020B0603020202020204" pitchFamily="34" charset="0"/>
              </a:rPr>
              <a:t>habitant·es</a:t>
            </a:r>
            <a:r>
              <a:rPr lang="fr-FR" sz="1600" b="1">
                <a:solidFill>
                  <a:srgbClr val="35515D"/>
                </a:solidFill>
                <a:latin typeface="Trebuchet MS" panose="020B0603020202020204" pitchFamily="34" charset="0"/>
              </a:rPr>
              <a:t> dans les projets </a:t>
            </a:r>
            <a:r>
              <a:rPr lang="fr-FR" sz="1600">
                <a:solidFill>
                  <a:srgbClr val="35515D"/>
                </a:solidFill>
                <a:latin typeface="Trebuchet MS" panose="020B0603020202020204" pitchFamily="34" charset="0"/>
              </a:rPr>
              <a:t>/ programmes </a:t>
            </a:r>
            <a:r>
              <a:rPr lang="fr-FR" sz="1600" err="1">
                <a:solidFill>
                  <a:srgbClr val="35515D"/>
                </a:solidFill>
                <a:latin typeface="Trebuchet MS" panose="020B0603020202020204" pitchFamily="34" charset="0"/>
              </a:rPr>
              <a:t>etc</a:t>
            </a:r>
            <a:r>
              <a:rPr lang="fr-FR" sz="1600">
                <a:solidFill>
                  <a:srgbClr val="35515D"/>
                </a:solidFill>
                <a:latin typeface="Trebuchet MS" panose="020B0603020202020204" pitchFamily="34" charset="0"/>
              </a:rPr>
              <a:t> : marches exploratoires, devenir bénévoles, passer le Brevet IMV, </a:t>
            </a:r>
            <a:r>
              <a:rPr lang="fr-FR" sz="1600" b="1">
                <a:solidFill>
                  <a:srgbClr val="35515D"/>
                </a:solidFill>
                <a:latin typeface="Trebuchet MS" panose="020B0603020202020204" pitchFamily="34" charset="0"/>
              </a:rPr>
              <a:t>exemple</a:t>
            </a:r>
            <a:r>
              <a:rPr lang="fr-FR" sz="1600">
                <a:solidFill>
                  <a:srgbClr val="35515D"/>
                </a:solidFill>
                <a:latin typeface="Trebuchet MS" panose="020B0603020202020204" pitchFamily="34" charset="0"/>
              </a:rPr>
              <a:t> : voisins malins </a:t>
            </a:r>
            <a:endParaRPr lang="fr-FR" sz="1600" b="1">
              <a:solidFill>
                <a:srgbClr val="35515D"/>
              </a:solidFill>
              <a:latin typeface="Trebuchet MS" panose="020B0603020202020204" pitchFamily="34" charset="0"/>
            </a:endParaRP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Croiser les diagnostics santé/mobilité </a:t>
            </a:r>
            <a:r>
              <a:rPr lang="fr-FR" sz="1600">
                <a:solidFill>
                  <a:srgbClr val="35515D"/>
                </a:solidFill>
                <a:latin typeface="Trebuchet MS" panose="020B0603020202020204" pitchFamily="34" charset="0"/>
              </a:rPr>
              <a:t>: maisons de santé / activité physique adaptée </a:t>
            </a:r>
            <a:r>
              <a:rPr lang="fr-FR" sz="1600" b="1">
                <a:solidFill>
                  <a:srgbClr val="35515D"/>
                </a:solidFill>
                <a:latin typeface="Trebuchet MS" panose="020B0603020202020204" pitchFamily="34" charset="0"/>
              </a:rPr>
              <a:t>exemple</a:t>
            </a:r>
            <a:r>
              <a:rPr lang="fr-FR" sz="1600">
                <a:solidFill>
                  <a:srgbClr val="35515D"/>
                </a:solidFill>
                <a:latin typeface="Trebuchet MS" panose="020B0603020202020204" pitchFamily="34" charset="0"/>
              </a:rPr>
              <a:t> : </a:t>
            </a:r>
            <a:r>
              <a:rPr lang="fr-FR" sz="1600" err="1">
                <a:solidFill>
                  <a:srgbClr val="35515D"/>
                </a:solidFill>
                <a:latin typeface="Trebuchet MS" panose="020B0603020202020204" pitchFamily="34" charset="0"/>
              </a:rPr>
              <a:t>Viacti</a:t>
            </a:r>
            <a:endParaRPr lang="fr-FR" sz="1600">
              <a:solidFill>
                <a:srgbClr val="35515D"/>
              </a:solidFill>
              <a:latin typeface="Trebuchet MS" panose="020B0603020202020204" pitchFamily="34" charset="0"/>
            </a:endParaRP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Partager la culture vélo </a:t>
            </a:r>
            <a:r>
              <a:rPr lang="fr-FR" sz="1600">
                <a:solidFill>
                  <a:srgbClr val="35515D"/>
                </a:solidFill>
                <a:latin typeface="Trebuchet MS" panose="020B0603020202020204" pitchFamily="34" charset="0"/>
              </a:rPr>
              <a:t>: au-delà des compétences techniques</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Changer les récits et nourrir les imaginaires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Proposer des activités en groupe</a:t>
            </a:r>
            <a:r>
              <a:rPr lang="fr-FR" sz="1600">
                <a:solidFill>
                  <a:srgbClr val="35515D"/>
                </a:solidFill>
                <a:latin typeface="Trebuchet MS" panose="020B0603020202020204" pitchFamily="34" charset="0"/>
              </a:rPr>
              <a:t>, en famille, des séjours </a:t>
            </a:r>
            <a:r>
              <a:rPr lang="fr-FR" sz="1600" err="1">
                <a:solidFill>
                  <a:srgbClr val="35515D"/>
                </a:solidFill>
                <a:latin typeface="Trebuchet MS" panose="020B0603020202020204" pitchFamily="34" charset="0"/>
              </a:rPr>
              <a:t>etc</a:t>
            </a:r>
            <a:r>
              <a:rPr lang="fr-FR" sz="1600">
                <a:solidFill>
                  <a:srgbClr val="35515D"/>
                </a:solidFill>
                <a:latin typeface="Trebuchet MS" panose="020B0603020202020204" pitchFamily="34" charset="0"/>
              </a:rPr>
              <a:t>, dans la continuité </a:t>
            </a:r>
          </a:p>
        </p:txBody>
      </p:sp>
      <p:pic>
        <p:nvPicPr>
          <p:cNvPr id="4" name="Image 3" descr="Une image contenant Police, Graphique, blanc, logo&#10;&#10;Le contenu généré par l’IA peut être incorrect.">
            <a:extLst>
              <a:ext uri="{FF2B5EF4-FFF2-40B4-BE49-F238E27FC236}">
                <a16:creationId xmlns:a16="http://schemas.microsoft.com/office/drawing/2014/main" id="{5C466DB2-6F60-5E0A-2E1E-0DF0F9AAAE24}"/>
              </a:ext>
            </a:extLst>
          </p:cNvPr>
          <p:cNvPicPr>
            <a:picLocks noChangeAspect="1"/>
          </p:cNvPicPr>
          <p:nvPr/>
        </p:nvPicPr>
        <p:blipFill>
          <a:blip r:embed="rId5">
            <a:extLst>
              <a:ext uri="{28A0092B-C50C-407E-A947-70E740481C1C}">
                <a14:useLocalDpi xmlns:a14="http://schemas.microsoft.com/office/drawing/2010/main" val="0"/>
              </a:ext>
            </a:extLst>
          </a:blip>
          <a:srcRect l="10105" t="31509" r="15228" b="23018"/>
          <a:stretch>
            <a:fillRect/>
          </a:stretch>
        </p:blipFill>
        <p:spPr>
          <a:xfrm>
            <a:off x="10467472" y="5727038"/>
            <a:ext cx="1600201" cy="974548"/>
          </a:xfrm>
          <a:prstGeom prst="rect">
            <a:avLst/>
          </a:prstGeom>
        </p:spPr>
      </p:pic>
    </p:spTree>
    <p:extLst>
      <p:ext uri="{BB962C8B-B14F-4D97-AF65-F5344CB8AC3E}">
        <p14:creationId xmlns:p14="http://schemas.microsoft.com/office/powerpoint/2010/main" val="2561597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81FA-BF61-764B-10BC-8A8012A7BC7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2C50A8-F621-0B76-1A35-F581F4B24B75}"/>
              </a:ext>
            </a:extLst>
          </p:cNvPr>
          <p:cNvSpPr/>
          <p:nvPr/>
        </p:nvSpPr>
        <p:spPr>
          <a:xfrm>
            <a:off x="347241" y="5393803"/>
            <a:ext cx="1701478" cy="451412"/>
          </a:xfrm>
          <a:prstGeom prst="rect">
            <a:avLst/>
          </a:prstGeom>
          <a:solidFill>
            <a:srgbClr val="FAF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C7DDAD6-DC22-7005-7519-E5C3C9D34C17}"/>
              </a:ext>
            </a:extLst>
          </p:cNvPr>
          <p:cNvSpPr/>
          <p:nvPr/>
        </p:nvSpPr>
        <p:spPr>
          <a:xfrm>
            <a:off x="8115782" y="5303134"/>
            <a:ext cx="3875590" cy="1167114"/>
          </a:xfrm>
          <a:prstGeom prst="rect">
            <a:avLst/>
          </a:prstGeom>
          <a:solidFill>
            <a:srgbClr val="FAF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Police, texte, capture d’écran, Graphique&#10;&#10;Description générée automatiquement">
            <a:extLst>
              <a:ext uri="{FF2B5EF4-FFF2-40B4-BE49-F238E27FC236}">
                <a16:creationId xmlns:a16="http://schemas.microsoft.com/office/drawing/2014/main" id="{1F022513-399D-816B-1299-37E4FB1C88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30320" y="2005492"/>
            <a:ext cx="7131360" cy="2847016"/>
          </a:xfrm>
          <a:prstGeom prst="rect">
            <a:avLst/>
          </a:prstGeom>
        </p:spPr>
      </p:pic>
    </p:spTree>
    <p:extLst>
      <p:ext uri="{BB962C8B-B14F-4D97-AF65-F5344CB8AC3E}">
        <p14:creationId xmlns:p14="http://schemas.microsoft.com/office/powerpoint/2010/main" val="2705913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40D1B-665A-1906-2AD3-FDD84222383D}"/>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D2D3195F-05C9-0A9C-CDBE-2E3543254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CC3ADD10-71E6-CED4-1739-42873E792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80CE4497-1D25-CC69-6935-17D57D2E7B0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B50445A7-D9BA-96C1-3364-27DA9F55D944}"/>
              </a:ext>
            </a:extLst>
          </p:cNvPr>
          <p:cNvSpPr txBox="1">
            <a:spLocks/>
          </p:cNvSpPr>
          <p:nvPr/>
        </p:nvSpPr>
        <p:spPr>
          <a:xfrm>
            <a:off x="551383" y="375383"/>
            <a:ext cx="9487139"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Les liens entre santé sociale </a:t>
            </a:r>
          </a:p>
          <a:p>
            <a:r>
              <a:rPr lang="fr-FR" b="0">
                <a:latin typeface="Trebuchet MS" panose="020B0603020202020204" pitchFamily="34" charset="0"/>
              </a:rPr>
              <a:t>et santé physique et/ou mentale des femmes</a:t>
            </a:r>
          </a:p>
        </p:txBody>
      </p:sp>
      <p:sp>
        <p:nvSpPr>
          <p:cNvPr id="3" name="ZoneTexte 2">
            <a:extLst>
              <a:ext uri="{FF2B5EF4-FFF2-40B4-BE49-F238E27FC236}">
                <a16:creationId xmlns:a16="http://schemas.microsoft.com/office/drawing/2014/main" id="{7CA3BAF1-3C68-7F0D-D81C-4B7EC4964DB3}"/>
              </a:ext>
            </a:extLst>
          </p:cNvPr>
          <p:cNvSpPr txBox="1"/>
          <p:nvPr/>
        </p:nvSpPr>
        <p:spPr>
          <a:xfrm>
            <a:off x="551383" y="1788663"/>
            <a:ext cx="9362660" cy="4031873"/>
          </a:xfrm>
          <a:prstGeom prst="rect">
            <a:avLst/>
          </a:prstGeom>
          <a:noFill/>
        </p:spPr>
        <p:txBody>
          <a:bodyPr wrap="square" lIns="91440" tIns="45720" rIns="91440" bIns="45720" anchor="ctr">
            <a:spAutoFit/>
          </a:bodyPr>
          <a:lstStyle/>
          <a:p>
            <a:pPr>
              <a:buNone/>
            </a:pPr>
            <a:r>
              <a:rPr lang="fr-FR" sz="1600" b="1">
                <a:solidFill>
                  <a:srgbClr val="E94F35"/>
                </a:solidFill>
                <a:latin typeface="Trebuchet MS" panose="020B0603020202020204" pitchFamily="34" charset="0"/>
              </a:rPr>
              <a:t>2/ Notre analyse – les réalités des QPV</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Long process de la pratique de loisir à la mobilité quotidienne</a:t>
            </a:r>
          </a:p>
          <a:p>
            <a:pPr marL="285750" indent="-285750">
              <a:buFont typeface="Arial" panose="020B0604020202020204" pitchFamily="34" charset="0"/>
              <a:buChar char="•"/>
            </a:pPr>
            <a:r>
              <a:rPr lang="fr-FR" sz="1600">
                <a:solidFill>
                  <a:srgbClr val="35515D"/>
                </a:solidFill>
                <a:latin typeface="Trebuchet MS" panose="020B0603020202020204" pitchFamily="34" charset="0"/>
              </a:rPr>
              <a:t>Le manque de stationnement fiable représente un énorme frein</a:t>
            </a:r>
          </a:p>
          <a:p>
            <a:endParaRPr lang="fr-FR" sz="1600">
              <a:solidFill>
                <a:srgbClr val="35515D"/>
              </a:solidFill>
              <a:latin typeface="Trebuchet MS" panose="020B0603020202020204" pitchFamily="34" charset="0"/>
            </a:endParaRPr>
          </a:p>
          <a:p>
            <a:pPr>
              <a:buNone/>
            </a:pPr>
            <a:r>
              <a:rPr lang="fr-FR" sz="1600" b="1">
                <a:solidFill>
                  <a:srgbClr val="E94F35"/>
                </a:solidFill>
                <a:latin typeface="Trebuchet MS" panose="020B0603020202020204" pitchFamily="34" charset="0"/>
              </a:rPr>
              <a:t>3/ Les leviers d’action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Former les salariés </a:t>
            </a:r>
            <a:r>
              <a:rPr lang="fr-FR" sz="1600">
                <a:solidFill>
                  <a:srgbClr val="35515D"/>
                </a:solidFill>
                <a:latin typeface="Trebuchet MS" panose="020B0603020202020204" pitchFamily="34" charset="0"/>
              </a:rPr>
              <a:t>qui animent les programmes à la </a:t>
            </a:r>
            <a:r>
              <a:rPr lang="fr-FR" sz="1600" b="1">
                <a:solidFill>
                  <a:srgbClr val="35515D"/>
                </a:solidFill>
                <a:latin typeface="Trebuchet MS" panose="020B0603020202020204" pitchFamily="34" charset="0"/>
              </a:rPr>
              <a:t>santé mentale</a:t>
            </a:r>
            <a:r>
              <a:rPr lang="fr-FR" sz="1600">
                <a:solidFill>
                  <a:srgbClr val="35515D"/>
                </a:solidFill>
                <a:latin typeface="Trebuchet MS" panose="020B0603020202020204" pitchFamily="34" charset="0"/>
              </a:rPr>
              <a:t>, aux sujets des inégalités liées au </a:t>
            </a:r>
            <a:r>
              <a:rPr lang="fr-FR" sz="1600" b="1">
                <a:solidFill>
                  <a:srgbClr val="35515D"/>
                </a:solidFill>
                <a:latin typeface="Trebuchet MS" panose="020B0603020202020204" pitchFamily="34" charset="0"/>
              </a:rPr>
              <a:t>genre</a:t>
            </a:r>
            <a:r>
              <a:rPr lang="fr-FR" sz="1600">
                <a:solidFill>
                  <a:srgbClr val="35515D"/>
                </a:solidFill>
                <a:latin typeface="Trebuchet MS" panose="020B0603020202020204" pitchFamily="34" charset="0"/>
              </a:rPr>
              <a:t>, à la </a:t>
            </a:r>
            <a:r>
              <a:rPr lang="fr-FR" sz="1600" b="1">
                <a:solidFill>
                  <a:srgbClr val="35515D"/>
                </a:solidFill>
                <a:latin typeface="Trebuchet MS" panose="020B0603020202020204" pitchFamily="34" charset="0"/>
              </a:rPr>
              <a:t>motilité, aux spécificités de nos publics, etc.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Sensibiliser les acteurs du champ social et de la solidarité </a:t>
            </a:r>
            <a:r>
              <a:rPr lang="fr-FR" sz="1600">
                <a:solidFill>
                  <a:srgbClr val="35515D"/>
                </a:solidFill>
                <a:latin typeface="Trebuchet MS" panose="020B0603020202020204" pitchFamily="34" charset="0"/>
              </a:rPr>
              <a:t>aux intérêts multiples et croisées des mobilités actives</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Inclure les </a:t>
            </a:r>
            <a:r>
              <a:rPr lang="fr-FR" sz="1600" b="1" err="1">
                <a:solidFill>
                  <a:srgbClr val="35515D"/>
                </a:solidFill>
                <a:latin typeface="Trebuchet MS" panose="020B0603020202020204" pitchFamily="34" charset="0"/>
              </a:rPr>
              <a:t>habitant·es</a:t>
            </a:r>
            <a:r>
              <a:rPr lang="fr-FR" sz="1600" b="1">
                <a:solidFill>
                  <a:srgbClr val="35515D"/>
                </a:solidFill>
                <a:latin typeface="Trebuchet MS" panose="020B0603020202020204" pitchFamily="34" charset="0"/>
              </a:rPr>
              <a:t> dans les projets </a:t>
            </a:r>
            <a:r>
              <a:rPr lang="fr-FR" sz="1600">
                <a:solidFill>
                  <a:srgbClr val="35515D"/>
                </a:solidFill>
                <a:latin typeface="Trebuchet MS" panose="020B0603020202020204" pitchFamily="34" charset="0"/>
              </a:rPr>
              <a:t>/ programmes </a:t>
            </a:r>
            <a:r>
              <a:rPr lang="fr-FR" sz="1600" err="1">
                <a:solidFill>
                  <a:srgbClr val="35515D"/>
                </a:solidFill>
                <a:latin typeface="Trebuchet MS" panose="020B0603020202020204" pitchFamily="34" charset="0"/>
              </a:rPr>
              <a:t>etc</a:t>
            </a:r>
            <a:r>
              <a:rPr lang="fr-FR" sz="1600">
                <a:solidFill>
                  <a:srgbClr val="35515D"/>
                </a:solidFill>
                <a:latin typeface="Trebuchet MS" panose="020B0603020202020204" pitchFamily="34" charset="0"/>
              </a:rPr>
              <a:t> : marches exploratoires, devenir bénévoles, passer le Brevet IMV, </a:t>
            </a:r>
            <a:r>
              <a:rPr lang="fr-FR" sz="1600" b="1">
                <a:solidFill>
                  <a:srgbClr val="35515D"/>
                </a:solidFill>
                <a:latin typeface="Trebuchet MS" panose="020B0603020202020204" pitchFamily="34" charset="0"/>
              </a:rPr>
              <a:t>exemple</a:t>
            </a:r>
            <a:r>
              <a:rPr lang="fr-FR" sz="1600">
                <a:solidFill>
                  <a:srgbClr val="35515D"/>
                </a:solidFill>
                <a:latin typeface="Trebuchet MS" panose="020B0603020202020204" pitchFamily="34" charset="0"/>
              </a:rPr>
              <a:t> : voisins malins </a:t>
            </a:r>
            <a:endParaRPr lang="fr-FR" sz="1600" b="1">
              <a:solidFill>
                <a:srgbClr val="35515D"/>
              </a:solidFill>
              <a:latin typeface="Trebuchet MS" panose="020B0603020202020204" pitchFamily="34" charset="0"/>
            </a:endParaRP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Croiser les diagnostics santé/mobilité </a:t>
            </a:r>
            <a:r>
              <a:rPr lang="fr-FR" sz="1600">
                <a:solidFill>
                  <a:srgbClr val="35515D"/>
                </a:solidFill>
                <a:latin typeface="Trebuchet MS" panose="020B0603020202020204" pitchFamily="34" charset="0"/>
              </a:rPr>
              <a:t>: maisons de santé / activité physique adaptée </a:t>
            </a:r>
            <a:r>
              <a:rPr lang="fr-FR" sz="1600" b="1">
                <a:solidFill>
                  <a:srgbClr val="35515D"/>
                </a:solidFill>
                <a:latin typeface="Trebuchet MS" panose="020B0603020202020204" pitchFamily="34" charset="0"/>
              </a:rPr>
              <a:t>exemple</a:t>
            </a:r>
            <a:r>
              <a:rPr lang="fr-FR" sz="1600">
                <a:solidFill>
                  <a:srgbClr val="35515D"/>
                </a:solidFill>
                <a:latin typeface="Trebuchet MS" panose="020B0603020202020204" pitchFamily="34" charset="0"/>
              </a:rPr>
              <a:t> : </a:t>
            </a:r>
            <a:r>
              <a:rPr lang="fr-FR" sz="1600" err="1">
                <a:solidFill>
                  <a:srgbClr val="35515D"/>
                </a:solidFill>
                <a:latin typeface="Trebuchet MS" panose="020B0603020202020204" pitchFamily="34" charset="0"/>
              </a:rPr>
              <a:t>Viacti</a:t>
            </a:r>
            <a:endParaRPr lang="fr-FR" sz="1600">
              <a:solidFill>
                <a:srgbClr val="35515D"/>
              </a:solidFill>
              <a:latin typeface="Trebuchet MS" panose="020B0603020202020204" pitchFamily="34" charset="0"/>
            </a:endParaRP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Partager la culture vélo </a:t>
            </a:r>
            <a:r>
              <a:rPr lang="fr-FR" sz="1600">
                <a:solidFill>
                  <a:srgbClr val="35515D"/>
                </a:solidFill>
                <a:latin typeface="Trebuchet MS" panose="020B0603020202020204" pitchFamily="34" charset="0"/>
              </a:rPr>
              <a:t>: au-delà des compétences techniques</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Changer les récits et nourrir les imaginaires </a:t>
            </a:r>
          </a:p>
          <a:p>
            <a:pPr marL="285750" indent="-285750">
              <a:buFont typeface="Arial" panose="020B0604020202020204" pitchFamily="34" charset="0"/>
              <a:buChar char="•"/>
            </a:pPr>
            <a:r>
              <a:rPr lang="fr-FR" sz="1600" b="1">
                <a:solidFill>
                  <a:srgbClr val="35515D"/>
                </a:solidFill>
                <a:latin typeface="Trebuchet MS" panose="020B0603020202020204" pitchFamily="34" charset="0"/>
              </a:rPr>
              <a:t>Proposer des activités en groupe</a:t>
            </a:r>
            <a:r>
              <a:rPr lang="fr-FR" sz="1600">
                <a:solidFill>
                  <a:srgbClr val="35515D"/>
                </a:solidFill>
                <a:latin typeface="Trebuchet MS" panose="020B0603020202020204" pitchFamily="34" charset="0"/>
              </a:rPr>
              <a:t>, en famille, des séjours </a:t>
            </a:r>
            <a:r>
              <a:rPr lang="fr-FR" sz="1600" err="1">
                <a:solidFill>
                  <a:srgbClr val="35515D"/>
                </a:solidFill>
                <a:latin typeface="Trebuchet MS" panose="020B0603020202020204" pitchFamily="34" charset="0"/>
              </a:rPr>
              <a:t>etc</a:t>
            </a:r>
            <a:r>
              <a:rPr lang="fr-FR" sz="1600">
                <a:solidFill>
                  <a:srgbClr val="35515D"/>
                </a:solidFill>
                <a:latin typeface="Trebuchet MS" panose="020B0603020202020204" pitchFamily="34" charset="0"/>
              </a:rPr>
              <a:t>, dans la continuité </a:t>
            </a:r>
          </a:p>
        </p:txBody>
      </p:sp>
      <p:pic>
        <p:nvPicPr>
          <p:cNvPr id="2" name="Image 1" descr="Une image contenant Police, Graphique, blanc, logo&#10;&#10;Le contenu généré par l’IA peut être incorrect.">
            <a:extLst>
              <a:ext uri="{FF2B5EF4-FFF2-40B4-BE49-F238E27FC236}">
                <a16:creationId xmlns:a16="http://schemas.microsoft.com/office/drawing/2014/main" id="{B205BCEE-DF68-96AD-26EF-A1958D2D824A}"/>
              </a:ext>
            </a:extLst>
          </p:cNvPr>
          <p:cNvPicPr>
            <a:picLocks noChangeAspect="1"/>
          </p:cNvPicPr>
          <p:nvPr/>
        </p:nvPicPr>
        <p:blipFill>
          <a:blip r:embed="rId5">
            <a:extLst>
              <a:ext uri="{28A0092B-C50C-407E-A947-70E740481C1C}">
                <a14:useLocalDpi xmlns:a14="http://schemas.microsoft.com/office/drawing/2010/main" val="0"/>
              </a:ext>
            </a:extLst>
          </a:blip>
          <a:srcRect l="10105" t="31509" r="15228" b="23018"/>
          <a:stretch>
            <a:fillRect/>
          </a:stretch>
        </p:blipFill>
        <p:spPr>
          <a:xfrm>
            <a:off x="10467472" y="5727038"/>
            <a:ext cx="1600201" cy="974548"/>
          </a:xfrm>
          <a:prstGeom prst="rect">
            <a:avLst/>
          </a:prstGeom>
        </p:spPr>
      </p:pic>
    </p:spTree>
    <p:extLst>
      <p:ext uri="{BB962C8B-B14F-4D97-AF65-F5344CB8AC3E}">
        <p14:creationId xmlns:p14="http://schemas.microsoft.com/office/powerpoint/2010/main" val="3635821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FD14A-48DF-F33B-1881-1C4BACFE4B1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527B400-C126-5761-2BA8-B90908B12D3C}"/>
              </a:ext>
            </a:extLst>
          </p:cNvPr>
          <p:cNvSpPr>
            <a:spLocks noGrp="1"/>
          </p:cNvSpPr>
          <p:nvPr>
            <p:ph type="title"/>
          </p:nvPr>
        </p:nvSpPr>
        <p:spPr>
          <a:xfrm>
            <a:off x="573193" y="764704"/>
            <a:ext cx="7329835" cy="565944"/>
          </a:xfrm>
        </p:spPr>
        <p:txBody>
          <a:bodyPr>
            <a:normAutofit/>
          </a:bodyPr>
          <a:lstStyle/>
          <a:p>
            <a:r>
              <a:rPr lang="fr-FR" b="1">
                <a:latin typeface="Poppins" pitchFamily="2" charset="77"/>
                <a:cs typeface="Poppins" pitchFamily="2" charset="77"/>
              </a:rPr>
              <a:t>Conclusion</a:t>
            </a:r>
          </a:p>
        </p:txBody>
      </p:sp>
      <p:grpSp>
        <p:nvGrpSpPr>
          <p:cNvPr id="6" name="Groupe 5">
            <a:extLst>
              <a:ext uri="{FF2B5EF4-FFF2-40B4-BE49-F238E27FC236}">
                <a16:creationId xmlns:a16="http://schemas.microsoft.com/office/drawing/2014/main" id="{2C5DC3D5-8EEE-6A32-DDA0-1308DE9712AF}"/>
              </a:ext>
            </a:extLst>
          </p:cNvPr>
          <p:cNvGrpSpPr/>
          <p:nvPr/>
        </p:nvGrpSpPr>
        <p:grpSpPr>
          <a:xfrm>
            <a:off x="4137694" y="1799727"/>
            <a:ext cx="3916613" cy="4797091"/>
            <a:chOff x="1701086" y="1799727"/>
            <a:chExt cx="3916613" cy="4797091"/>
          </a:xfrm>
        </p:grpSpPr>
        <p:sp>
          <p:nvSpPr>
            <p:cNvPr id="3" name="ZoneTexte 2">
              <a:extLst>
                <a:ext uri="{FF2B5EF4-FFF2-40B4-BE49-F238E27FC236}">
                  <a16:creationId xmlns:a16="http://schemas.microsoft.com/office/drawing/2014/main" id="{A1DFCECA-6ACF-1170-3F7A-2983F9F20534}"/>
                </a:ext>
              </a:extLst>
            </p:cNvPr>
            <p:cNvSpPr txBox="1"/>
            <p:nvPr/>
          </p:nvSpPr>
          <p:spPr>
            <a:xfrm>
              <a:off x="1701086" y="4042273"/>
              <a:ext cx="391661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Mathieu Failler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a:solidFill>
                  <a:srgbClr val="294654"/>
                </a:solidFill>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Conseiller municipal délégué politiques de la ville et des déplacements doux, </a:t>
              </a: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Saint-Nazaire et agglomération (44) </a:t>
              </a: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et membre du conseil d’administration du </a:t>
              </a: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RVM</a:t>
              </a:r>
            </a:p>
          </p:txBody>
        </p:sp>
        <p:pic>
          <p:nvPicPr>
            <p:cNvPr id="5" name="Image 4">
              <a:extLst>
                <a:ext uri="{FF2B5EF4-FFF2-40B4-BE49-F238E27FC236}">
                  <a16:creationId xmlns:a16="http://schemas.microsoft.com/office/drawing/2014/main" id="{2A29548F-9D6B-28A0-3331-E0332E9D9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392" y="1799727"/>
              <a:ext cx="2032000" cy="2032000"/>
            </a:xfrm>
            <a:prstGeom prst="rect">
              <a:avLst/>
            </a:prstGeom>
          </p:spPr>
        </p:pic>
      </p:grpSp>
    </p:spTree>
    <p:extLst>
      <p:ext uri="{BB962C8B-B14F-4D97-AF65-F5344CB8AC3E}">
        <p14:creationId xmlns:p14="http://schemas.microsoft.com/office/powerpoint/2010/main" val="734949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E454-3987-6F1A-1F25-C69BD55A81CF}"/>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BF4FAAF9-6410-8A82-0AEC-580768E97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198E96C9-4C22-E084-3D28-EEB875AB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32D43372-6EDD-70DC-D561-677B6B8C85F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2ED5DFFD-4D15-394B-8371-80A9769C85DC}"/>
              </a:ext>
            </a:extLst>
          </p:cNvPr>
          <p:cNvSpPr txBox="1">
            <a:spLocks/>
          </p:cNvSpPr>
          <p:nvPr/>
        </p:nvSpPr>
        <p:spPr>
          <a:xfrm>
            <a:off x="551383" y="375383"/>
            <a:ext cx="9487139"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Mobilités actives dans les QPV : un levier pour la santé et la justice sociale</a:t>
            </a:r>
          </a:p>
        </p:txBody>
      </p:sp>
      <p:sp>
        <p:nvSpPr>
          <p:cNvPr id="3" name="ZoneTexte 2">
            <a:extLst>
              <a:ext uri="{FF2B5EF4-FFF2-40B4-BE49-F238E27FC236}">
                <a16:creationId xmlns:a16="http://schemas.microsoft.com/office/drawing/2014/main" id="{4A91F09B-A772-46DE-E9A7-92AE1315C8D8}"/>
              </a:ext>
            </a:extLst>
          </p:cNvPr>
          <p:cNvSpPr txBox="1"/>
          <p:nvPr/>
        </p:nvSpPr>
        <p:spPr>
          <a:xfrm>
            <a:off x="551383" y="1439820"/>
            <a:ext cx="9362660" cy="4524315"/>
          </a:xfrm>
          <a:prstGeom prst="rect">
            <a:avLst/>
          </a:prstGeom>
          <a:noFill/>
        </p:spPr>
        <p:txBody>
          <a:bodyPr wrap="square" lIns="91440" tIns="45720" rIns="91440" bIns="45720" anchor="ctr">
            <a:spAutoFit/>
          </a:bodyPr>
          <a:lstStyle/>
          <a:p>
            <a:r>
              <a:rPr lang="fr-FR" sz="1600" b="1">
                <a:solidFill>
                  <a:srgbClr val="E94F35"/>
                </a:solidFill>
                <a:latin typeface="Trebuchet MS"/>
              </a:rPr>
              <a:t>En résumé :</a:t>
            </a:r>
            <a:endParaRPr lang="fr-FR" sz="1600">
              <a:solidFill>
                <a:srgbClr val="35515D"/>
              </a:solidFill>
              <a:latin typeface="Trebuchet MS"/>
            </a:endParaRPr>
          </a:p>
          <a:p>
            <a:pPr marL="285750" indent="-285750">
              <a:buFont typeface="Arial"/>
              <a:buChar char="•"/>
            </a:pPr>
            <a:r>
              <a:rPr lang="fr-FR" sz="1600">
                <a:solidFill>
                  <a:srgbClr val="35515D"/>
                </a:solidFill>
                <a:latin typeface="Trebuchet MS"/>
              </a:rPr>
              <a:t>Les mobilités actives </a:t>
            </a:r>
            <a:r>
              <a:rPr lang="fr-FR" sz="1600" b="1">
                <a:solidFill>
                  <a:srgbClr val="35515D"/>
                </a:solidFill>
                <a:latin typeface="Trebuchet MS"/>
              </a:rPr>
              <a:t>améliorent la santé physique, mentale et l’inclusion sociale</a:t>
            </a:r>
            <a:endParaRPr lang="fr-FR" sz="1600" b="1">
              <a:solidFill>
                <a:srgbClr val="35515D"/>
              </a:solidFill>
              <a:latin typeface="Trebuchet MS" panose="020B0703020202090204" pitchFamily="34" charset="0"/>
            </a:endParaRPr>
          </a:p>
          <a:p>
            <a:pPr marL="285750" indent="-285750">
              <a:buFont typeface="Arial"/>
              <a:buChar char="•"/>
            </a:pPr>
            <a:r>
              <a:rPr lang="fr-FR" sz="1600">
                <a:solidFill>
                  <a:srgbClr val="35515D"/>
                </a:solidFill>
                <a:latin typeface="Trebuchet MS"/>
              </a:rPr>
              <a:t>Elles sont </a:t>
            </a:r>
            <a:r>
              <a:rPr lang="fr-FR" sz="1600" b="1">
                <a:solidFill>
                  <a:srgbClr val="35515D"/>
                </a:solidFill>
                <a:latin typeface="Trebuchet MS"/>
              </a:rPr>
              <a:t>peu coûteuses</a:t>
            </a:r>
            <a:r>
              <a:rPr lang="fr-FR" sz="1600">
                <a:solidFill>
                  <a:srgbClr val="35515D"/>
                </a:solidFill>
                <a:latin typeface="Trebuchet MS"/>
              </a:rPr>
              <a:t>, écologiques et adaptées aux réalités des QPV</a:t>
            </a:r>
            <a:endParaRPr lang="fr-FR">
              <a:latin typeface="Trebuchet MS"/>
            </a:endParaRPr>
          </a:p>
          <a:p>
            <a:pPr marL="285750" indent="-285750">
              <a:buFont typeface="Arial"/>
              <a:buChar char="•"/>
            </a:pPr>
            <a:r>
              <a:rPr lang="fr-FR" sz="1600">
                <a:solidFill>
                  <a:srgbClr val="35515D"/>
                </a:solidFill>
                <a:latin typeface="Trebuchet MS"/>
              </a:rPr>
              <a:t>Revalorisent l’espace public comme </a:t>
            </a:r>
            <a:r>
              <a:rPr lang="fr-FR" sz="1600" b="1">
                <a:solidFill>
                  <a:srgbClr val="35515D"/>
                </a:solidFill>
                <a:latin typeface="Trebuchet MS"/>
              </a:rPr>
              <a:t>espace de santé et de droit</a:t>
            </a:r>
            <a:endParaRPr lang="fr-FR" sz="1600" b="1">
              <a:solidFill>
                <a:srgbClr val="35515D"/>
              </a:solidFill>
              <a:latin typeface="Trebuchet MS" panose="020B0703020202090204" pitchFamily="34" charset="0"/>
            </a:endParaRPr>
          </a:p>
          <a:p>
            <a:pPr marL="285750" indent="-285750">
              <a:buFont typeface="Arial"/>
              <a:buChar char="•"/>
            </a:pPr>
            <a:r>
              <a:rPr lang="fr-FR" sz="1600">
                <a:solidFill>
                  <a:srgbClr val="35515D"/>
                </a:solidFill>
                <a:latin typeface="Trebuchet MS"/>
              </a:rPr>
              <a:t>Elles nécessitent des politiques </a:t>
            </a:r>
            <a:r>
              <a:rPr lang="fr-FR" sz="1600" b="1">
                <a:solidFill>
                  <a:srgbClr val="35515D"/>
                </a:solidFill>
                <a:latin typeface="Trebuchet MS"/>
              </a:rPr>
              <a:t>intégrées</a:t>
            </a:r>
            <a:r>
              <a:rPr lang="fr-FR" sz="1600">
                <a:solidFill>
                  <a:srgbClr val="35515D"/>
                </a:solidFill>
                <a:latin typeface="Trebuchet MS"/>
              </a:rPr>
              <a:t>, un </a:t>
            </a:r>
            <a:r>
              <a:rPr lang="fr-FR" sz="1600" b="1">
                <a:solidFill>
                  <a:srgbClr val="35515D"/>
                </a:solidFill>
                <a:latin typeface="Trebuchet MS"/>
              </a:rPr>
              <a:t>cadre institutionnel clair</a:t>
            </a:r>
            <a:r>
              <a:rPr lang="fr-FR" sz="1600">
                <a:solidFill>
                  <a:srgbClr val="35515D"/>
                </a:solidFill>
                <a:latin typeface="Trebuchet MS"/>
              </a:rPr>
              <a:t> et du </a:t>
            </a:r>
            <a:r>
              <a:rPr lang="fr-FR" sz="1600" b="1">
                <a:solidFill>
                  <a:srgbClr val="35515D"/>
                </a:solidFill>
                <a:latin typeface="Trebuchet MS"/>
              </a:rPr>
              <a:t>temps long</a:t>
            </a:r>
            <a:endParaRPr lang="fr-FR" sz="1600">
              <a:solidFill>
                <a:srgbClr val="35515D"/>
              </a:solidFill>
              <a:latin typeface="Trebuchet MS"/>
            </a:endParaRPr>
          </a:p>
          <a:p>
            <a:endParaRPr lang="fr-FR" sz="1600" b="1">
              <a:solidFill>
                <a:srgbClr val="35515D"/>
              </a:solidFill>
              <a:latin typeface="Trebuchet MS" panose="020B0703020202090204" pitchFamily="34" charset="0"/>
            </a:endParaRPr>
          </a:p>
          <a:p>
            <a:r>
              <a:rPr lang="fr-FR" sz="1600" b="1">
                <a:solidFill>
                  <a:srgbClr val="E94F35"/>
                </a:solidFill>
                <a:latin typeface="Trebuchet MS"/>
              </a:rPr>
              <a:t>Penser la mobilité dans les QPV : </a:t>
            </a:r>
          </a:p>
          <a:p>
            <a:pPr marL="171450" indent="-171450">
              <a:buFont typeface="Arial" panose="020B0604020202020204" pitchFamily="34" charset="0"/>
              <a:buChar char="•"/>
            </a:pPr>
            <a:r>
              <a:rPr lang="fr-FR" sz="1600">
                <a:solidFill>
                  <a:srgbClr val="35515D"/>
                </a:solidFill>
                <a:latin typeface="Trebuchet MS"/>
              </a:rPr>
              <a:t>Ce n’est </a:t>
            </a:r>
            <a:r>
              <a:rPr lang="fr-FR" sz="1600" b="1">
                <a:solidFill>
                  <a:srgbClr val="35515D"/>
                </a:solidFill>
                <a:latin typeface="Trebuchet MS"/>
              </a:rPr>
              <a:t>pas seulement</a:t>
            </a:r>
            <a:r>
              <a:rPr lang="fr-FR" sz="1600">
                <a:solidFill>
                  <a:srgbClr val="35515D"/>
                </a:solidFill>
                <a:latin typeface="Trebuchet MS"/>
              </a:rPr>
              <a:t> améliorer la desserte, c’est :</a:t>
            </a:r>
          </a:p>
          <a:p>
            <a:pPr marL="628650" lvl="1" indent="-171450">
              <a:buFont typeface="Courier New" panose="020B0604020202020204" pitchFamily="34" charset="0"/>
              <a:buChar char="o"/>
            </a:pPr>
            <a:r>
              <a:rPr lang="fr-FR" sz="1600">
                <a:solidFill>
                  <a:srgbClr val="35515D"/>
                </a:solidFill>
                <a:latin typeface="Trebuchet MS"/>
              </a:rPr>
              <a:t>Lutter contre l’isolement</a:t>
            </a:r>
          </a:p>
          <a:p>
            <a:pPr marL="628650" lvl="1" indent="-171450">
              <a:buFont typeface="Courier New" panose="020B0604020202020204" pitchFamily="34" charset="0"/>
              <a:buChar char="o"/>
            </a:pPr>
            <a:r>
              <a:rPr lang="fr-FR" sz="1600">
                <a:solidFill>
                  <a:srgbClr val="35515D"/>
                </a:solidFill>
                <a:latin typeface="Trebuchet MS"/>
              </a:rPr>
              <a:t>Créer les conditions du </a:t>
            </a:r>
            <a:r>
              <a:rPr lang="fr-FR" sz="1600" b="1">
                <a:solidFill>
                  <a:srgbClr val="35515D"/>
                </a:solidFill>
                <a:latin typeface="Trebuchet MS"/>
              </a:rPr>
              <a:t>bien-être</a:t>
            </a:r>
            <a:r>
              <a:rPr lang="fr-FR" sz="1600">
                <a:solidFill>
                  <a:srgbClr val="35515D"/>
                </a:solidFill>
                <a:latin typeface="Trebuchet MS"/>
              </a:rPr>
              <a:t>, de </a:t>
            </a:r>
            <a:r>
              <a:rPr lang="fr-FR" sz="1600" b="1">
                <a:solidFill>
                  <a:srgbClr val="35515D"/>
                </a:solidFill>
                <a:latin typeface="Trebuchet MS"/>
              </a:rPr>
              <a:t>l’autonomie</a:t>
            </a:r>
            <a:r>
              <a:rPr lang="fr-FR" sz="1600">
                <a:solidFill>
                  <a:srgbClr val="35515D"/>
                </a:solidFill>
                <a:latin typeface="Trebuchet MS"/>
              </a:rPr>
              <a:t> et du </a:t>
            </a:r>
            <a:r>
              <a:rPr lang="fr-FR" sz="1600" b="1">
                <a:solidFill>
                  <a:srgbClr val="35515D"/>
                </a:solidFill>
                <a:latin typeface="Trebuchet MS"/>
              </a:rPr>
              <a:t>lien social</a:t>
            </a:r>
            <a:endParaRPr lang="fr-FR" sz="1600">
              <a:solidFill>
                <a:srgbClr val="35515D"/>
              </a:solidFill>
              <a:latin typeface="Trebuchet MS"/>
            </a:endParaRPr>
          </a:p>
          <a:p>
            <a:pPr marL="628650" lvl="1" indent="-171450">
              <a:buFont typeface="Courier New" panose="020B0604020202020204" pitchFamily="34" charset="0"/>
              <a:buChar char="o"/>
            </a:pPr>
            <a:r>
              <a:rPr lang="fr-FR" sz="1600">
                <a:solidFill>
                  <a:srgbClr val="35515D"/>
                </a:solidFill>
                <a:latin typeface="Trebuchet MS"/>
              </a:rPr>
              <a:t>Revaloriser l’espace public comme espace de </a:t>
            </a:r>
            <a:r>
              <a:rPr lang="fr-FR" sz="1600" b="1">
                <a:solidFill>
                  <a:srgbClr val="35515D"/>
                </a:solidFill>
                <a:latin typeface="Trebuchet MS"/>
              </a:rPr>
              <a:t>santé, de droit et d’équité</a:t>
            </a:r>
            <a:endParaRPr lang="fr-FR" sz="1600">
              <a:solidFill>
                <a:srgbClr val="35515D"/>
              </a:solidFill>
              <a:latin typeface="Trebuchet MS"/>
            </a:endParaRPr>
          </a:p>
          <a:p>
            <a:endParaRPr lang="fr-FR" sz="1600" b="1">
              <a:solidFill>
                <a:srgbClr val="35515D"/>
              </a:solidFill>
              <a:latin typeface="Trebuchet MS" panose="020B0703020202090204" pitchFamily="34" charset="0"/>
            </a:endParaRPr>
          </a:p>
          <a:p>
            <a:r>
              <a:rPr lang="fr-FR" sz="1600" b="1">
                <a:solidFill>
                  <a:srgbClr val="E94F35"/>
                </a:solidFill>
                <a:latin typeface="Trebuchet MS"/>
              </a:rPr>
              <a:t>Recommandations clés :</a:t>
            </a:r>
          </a:p>
          <a:p>
            <a:pPr marL="285750" indent="-285750">
              <a:buFont typeface="Arial"/>
              <a:buChar char="•"/>
            </a:pPr>
            <a:r>
              <a:rPr lang="fr-FR" sz="1600" b="1">
                <a:solidFill>
                  <a:srgbClr val="35515D"/>
                </a:solidFill>
                <a:latin typeface="Trebuchet MS"/>
              </a:rPr>
              <a:t>Croiser les diagnostics </a:t>
            </a:r>
            <a:r>
              <a:rPr lang="fr-FR" sz="1600">
                <a:solidFill>
                  <a:srgbClr val="35515D"/>
                </a:solidFill>
                <a:latin typeface="Trebuchet MS"/>
              </a:rPr>
              <a:t>santé/mobilité</a:t>
            </a:r>
          </a:p>
          <a:p>
            <a:pPr marL="285750" indent="-285750">
              <a:buFont typeface="Arial"/>
              <a:buChar char="•"/>
            </a:pPr>
            <a:r>
              <a:rPr lang="fr-FR" sz="1600">
                <a:solidFill>
                  <a:srgbClr val="35515D"/>
                </a:solidFill>
                <a:latin typeface="Trebuchet MS"/>
              </a:rPr>
              <a:t>Déployer des </a:t>
            </a:r>
            <a:r>
              <a:rPr lang="fr-FR" sz="1600" b="1">
                <a:solidFill>
                  <a:srgbClr val="35515D"/>
                </a:solidFill>
                <a:latin typeface="Trebuchet MS"/>
              </a:rPr>
              <a:t>itinéraires actifs de santé</a:t>
            </a:r>
            <a:endParaRPr lang="fr-FR" sz="1600">
              <a:solidFill>
                <a:srgbClr val="35515D"/>
              </a:solidFill>
              <a:latin typeface="Trebuchet MS"/>
            </a:endParaRPr>
          </a:p>
          <a:p>
            <a:pPr marL="285750" indent="-285750">
              <a:buFont typeface="Arial"/>
              <a:buChar char="•"/>
            </a:pPr>
            <a:r>
              <a:rPr lang="fr-FR" sz="1600">
                <a:solidFill>
                  <a:srgbClr val="35515D"/>
                </a:solidFill>
                <a:latin typeface="Trebuchet MS"/>
              </a:rPr>
              <a:t>Former les agents à la </a:t>
            </a:r>
            <a:r>
              <a:rPr lang="fr-FR" sz="1600" b="1">
                <a:solidFill>
                  <a:srgbClr val="35515D"/>
                </a:solidFill>
                <a:latin typeface="Trebuchet MS"/>
              </a:rPr>
              <a:t>santé mentale</a:t>
            </a:r>
            <a:r>
              <a:rPr lang="fr-FR" sz="1600">
                <a:solidFill>
                  <a:srgbClr val="35515D"/>
                </a:solidFill>
                <a:latin typeface="Trebuchet MS"/>
              </a:rPr>
              <a:t>, au </a:t>
            </a:r>
            <a:r>
              <a:rPr lang="fr-FR" sz="1600" b="1">
                <a:solidFill>
                  <a:srgbClr val="35515D"/>
                </a:solidFill>
                <a:latin typeface="Trebuchet MS"/>
              </a:rPr>
              <a:t>genre</a:t>
            </a:r>
            <a:r>
              <a:rPr lang="fr-FR" sz="1600">
                <a:solidFill>
                  <a:srgbClr val="35515D"/>
                </a:solidFill>
                <a:latin typeface="Trebuchet MS"/>
              </a:rPr>
              <a:t>, à la </a:t>
            </a:r>
            <a:r>
              <a:rPr lang="fr-FR" sz="1600" b="1">
                <a:solidFill>
                  <a:srgbClr val="35515D"/>
                </a:solidFill>
                <a:latin typeface="Trebuchet MS"/>
              </a:rPr>
              <a:t>motilité</a:t>
            </a:r>
            <a:endParaRPr lang="fr-FR" sz="1600">
              <a:solidFill>
                <a:srgbClr val="35515D"/>
              </a:solidFill>
              <a:latin typeface="Trebuchet MS"/>
            </a:endParaRPr>
          </a:p>
          <a:p>
            <a:pPr marL="285750" indent="-285750">
              <a:buFont typeface="Arial"/>
              <a:buChar char="•"/>
            </a:pPr>
            <a:r>
              <a:rPr lang="fr-FR" sz="1600" b="1">
                <a:solidFill>
                  <a:srgbClr val="35515D"/>
                </a:solidFill>
                <a:latin typeface="Trebuchet MS"/>
              </a:rPr>
              <a:t>Inclure les </a:t>
            </a:r>
            <a:r>
              <a:rPr lang="fr-FR" sz="1600" b="1" err="1">
                <a:solidFill>
                  <a:srgbClr val="35515D"/>
                </a:solidFill>
                <a:latin typeface="Trebuchet MS"/>
              </a:rPr>
              <a:t>habitant·es</a:t>
            </a:r>
            <a:r>
              <a:rPr lang="fr-FR" sz="1600" b="1">
                <a:solidFill>
                  <a:srgbClr val="35515D"/>
                </a:solidFill>
                <a:latin typeface="Trebuchet MS"/>
              </a:rPr>
              <a:t> </a:t>
            </a:r>
            <a:r>
              <a:rPr lang="fr-FR" sz="1600">
                <a:solidFill>
                  <a:srgbClr val="35515D"/>
                </a:solidFill>
                <a:latin typeface="Trebuchet MS"/>
              </a:rPr>
              <a:t>: marches exploratoires, cartographies sensibles</a:t>
            </a:r>
          </a:p>
          <a:p>
            <a:pPr marL="285750" indent="-285750">
              <a:buFont typeface="Arial"/>
              <a:buChar char="•"/>
            </a:pPr>
            <a:r>
              <a:rPr lang="fr-FR" sz="1600">
                <a:solidFill>
                  <a:srgbClr val="35515D"/>
                </a:solidFill>
                <a:latin typeface="Trebuchet MS"/>
              </a:rPr>
              <a:t>Utiliser les CLS, MSS, PRAPS comme </a:t>
            </a:r>
            <a:r>
              <a:rPr lang="fr-FR" sz="1600" b="1">
                <a:solidFill>
                  <a:srgbClr val="35515D"/>
                </a:solidFill>
                <a:latin typeface="Trebuchet MS"/>
              </a:rPr>
              <a:t>outils de structuration et de financement</a:t>
            </a:r>
          </a:p>
        </p:txBody>
      </p:sp>
    </p:spTree>
    <p:extLst>
      <p:ext uri="{BB962C8B-B14F-4D97-AF65-F5344CB8AC3E}">
        <p14:creationId xmlns:p14="http://schemas.microsoft.com/office/powerpoint/2010/main" val="789182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388D-987C-5460-E009-E7CFF343C564}"/>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9742E3CD-F7A0-A97C-74C8-78DA249CB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B2AC3043-F513-B3F7-E658-CC0C85AC2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B9A35586-B1E9-C61F-60E6-3E4008B917D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24AC8F8A-F63B-EAD6-9E9A-D71BD98C4030}"/>
              </a:ext>
            </a:extLst>
          </p:cNvPr>
          <p:cNvSpPr txBox="1">
            <a:spLocks/>
          </p:cNvSpPr>
          <p:nvPr/>
        </p:nvSpPr>
        <p:spPr>
          <a:xfrm>
            <a:off x="551383" y="375383"/>
            <a:ext cx="8720207"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Mobiliser les acteurs et les financements</a:t>
            </a:r>
          </a:p>
        </p:txBody>
      </p:sp>
      <p:sp>
        <p:nvSpPr>
          <p:cNvPr id="4" name="ZoneTexte 3">
            <a:extLst>
              <a:ext uri="{FF2B5EF4-FFF2-40B4-BE49-F238E27FC236}">
                <a16:creationId xmlns:a16="http://schemas.microsoft.com/office/drawing/2014/main" id="{D1349E98-9A8F-17DE-9DC4-67FA6C2FEECD}"/>
              </a:ext>
            </a:extLst>
          </p:cNvPr>
          <p:cNvSpPr txBox="1"/>
          <p:nvPr/>
        </p:nvSpPr>
        <p:spPr>
          <a:xfrm>
            <a:off x="551383" y="1316709"/>
            <a:ext cx="5040000" cy="5016758"/>
          </a:xfrm>
          <a:prstGeom prst="rect">
            <a:avLst/>
          </a:prstGeom>
          <a:noFill/>
        </p:spPr>
        <p:txBody>
          <a:bodyPr wrap="square" numCol="1" anchor="t">
            <a:spAutoFit/>
          </a:bodyPr>
          <a:lstStyle/>
          <a:p>
            <a:r>
              <a:rPr lang="fr-FR" b="1">
                <a:solidFill>
                  <a:srgbClr val="E94F35"/>
                </a:solidFill>
                <a:latin typeface="Trebuchet MS"/>
              </a:rPr>
              <a:t>Valoriser les outils de la politique de la ville :</a:t>
            </a:r>
          </a:p>
          <a:p>
            <a:pPr marL="285750" indent="-285750">
              <a:buFont typeface="Arial" panose="020B0604020202020204" pitchFamily="34" charset="0"/>
              <a:buChar char="•"/>
            </a:pPr>
            <a:r>
              <a:rPr lang="fr-FR" b="1">
                <a:solidFill>
                  <a:srgbClr val="35515D"/>
                </a:solidFill>
                <a:latin typeface="Trebuchet MS" panose="020B0603020202020204" pitchFamily="34" charset="0"/>
              </a:rPr>
              <a:t>Contrats de ville</a:t>
            </a:r>
            <a:r>
              <a:rPr lang="fr-FR">
                <a:solidFill>
                  <a:srgbClr val="35515D"/>
                </a:solidFill>
                <a:latin typeface="Trebuchet MS" panose="020B0603020202020204" pitchFamily="34" charset="0"/>
              </a:rPr>
              <a:t> </a:t>
            </a:r>
            <a:r>
              <a:rPr lang="fr-FR" b="1">
                <a:solidFill>
                  <a:srgbClr val="35515D"/>
                </a:solidFill>
                <a:latin typeface="Trebuchet MS" panose="020B0603020202020204" pitchFamily="34" charset="0"/>
              </a:rPr>
              <a:t>(2024-2030) </a:t>
            </a:r>
            <a:r>
              <a:rPr lang="fr-FR">
                <a:solidFill>
                  <a:srgbClr val="35515D"/>
                </a:solidFill>
                <a:latin typeface="Trebuchet MS" panose="020B0603020202020204" pitchFamily="34" charset="0"/>
              </a:rPr>
              <a:t>: cadre stratégique de coordination dans les QPV, intégrant désormais pleinement la transition écologique</a:t>
            </a:r>
          </a:p>
          <a:p>
            <a:pPr marL="742950" lvl="1" indent="-285750">
              <a:buFont typeface="Arial" panose="020B0604020202020204" pitchFamily="34" charset="0"/>
              <a:buChar char="•"/>
            </a:pPr>
            <a:r>
              <a:rPr lang="fr-FR" sz="1600" i="1">
                <a:solidFill>
                  <a:srgbClr val="35515D"/>
                </a:solidFill>
                <a:latin typeface="Trebuchet MS" panose="020B0603020202020204" pitchFamily="34" charset="0"/>
              </a:rPr>
              <a:t>(mobilités actives, environnement, alimentation durable, biodiversité)</a:t>
            </a:r>
          </a:p>
          <a:p>
            <a:pPr marL="285750" indent="-285750">
              <a:buFont typeface="Arial" panose="020B0604020202020204" pitchFamily="34" charset="0"/>
              <a:buChar char="•"/>
            </a:pPr>
            <a:r>
              <a:rPr lang="fr-FR" b="1">
                <a:solidFill>
                  <a:srgbClr val="35515D"/>
                </a:solidFill>
                <a:latin typeface="Trebuchet MS" panose="020B0603020202020204" pitchFamily="34" charset="0"/>
              </a:rPr>
              <a:t>Cités éducatives / SRAV</a:t>
            </a:r>
            <a:r>
              <a:rPr lang="fr-FR">
                <a:solidFill>
                  <a:srgbClr val="35515D"/>
                </a:solidFill>
                <a:latin typeface="Trebuchet MS" panose="020B0603020202020204" pitchFamily="34" charset="0"/>
              </a:rPr>
              <a:t> : sensibilisation et pratique de la marche et du vélo dès l’enfance</a:t>
            </a:r>
          </a:p>
          <a:p>
            <a:pPr marL="285750" indent="-285750">
              <a:buFont typeface="Arial" panose="020B0604020202020204" pitchFamily="34" charset="0"/>
              <a:buChar char="•"/>
            </a:pPr>
            <a:r>
              <a:rPr lang="fr-FR" b="1">
                <a:solidFill>
                  <a:srgbClr val="35515D"/>
                </a:solidFill>
                <a:latin typeface="Trebuchet MS" panose="020B0603020202020204" pitchFamily="34" charset="0"/>
              </a:rPr>
              <a:t>ANRU </a:t>
            </a:r>
            <a:r>
              <a:rPr lang="fr-FR">
                <a:solidFill>
                  <a:srgbClr val="35515D"/>
                </a:solidFill>
                <a:latin typeface="Trebuchet MS" panose="020B0603020202020204" pitchFamily="34" charset="0"/>
              </a:rPr>
              <a:t>: levier pour intégrer les enjeux de mobilités dans les projets de renouvellement urbain adaptés aux besoins des habitants</a:t>
            </a:r>
          </a:p>
          <a:p>
            <a:pPr marL="285750" indent="-285750">
              <a:buFont typeface="Arial" panose="020B0604020202020204" pitchFamily="34" charset="0"/>
              <a:buChar char="•"/>
            </a:pPr>
            <a:r>
              <a:rPr lang="fr-FR" b="1">
                <a:solidFill>
                  <a:srgbClr val="35515D"/>
                </a:solidFill>
                <a:latin typeface="Trebuchet MS" panose="020B0603020202020204" pitchFamily="34" charset="0"/>
              </a:rPr>
              <a:t>Bailleurs sociaux</a:t>
            </a:r>
            <a:r>
              <a:rPr lang="fr-FR">
                <a:solidFill>
                  <a:srgbClr val="35515D"/>
                </a:solidFill>
                <a:latin typeface="Trebuchet MS" panose="020B0603020202020204" pitchFamily="34" charset="0"/>
              </a:rPr>
              <a:t> </a:t>
            </a:r>
            <a:r>
              <a:rPr lang="fr-FR" b="1">
                <a:solidFill>
                  <a:srgbClr val="35515D"/>
                </a:solidFill>
                <a:latin typeface="Trebuchet MS" panose="020B0603020202020204" pitchFamily="34" charset="0"/>
              </a:rPr>
              <a:t>et abattement de la taxe foncière sur les propriétés bâties (TFPB) : </a:t>
            </a:r>
            <a:r>
              <a:rPr lang="fr-FR">
                <a:solidFill>
                  <a:srgbClr val="35515D"/>
                </a:solidFill>
                <a:latin typeface="Trebuchet MS" panose="020B0603020202020204" pitchFamily="34" charset="0"/>
              </a:rPr>
              <a:t>levier fiscal pour encourager les actions locales</a:t>
            </a:r>
          </a:p>
        </p:txBody>
      </p:sp>
      <p:pic>
        <p:nvPicPr>
          <p:cNvPr id="6" name="Image 5" descr="Une image contenant texte, capture d’écran, conception&#10;&#10;Le contenu généré par l’IA peut être incorrect.">
            <a:extLst>
              <a:ext uri="{FF2B5EF4-FFF2-40B4-BE49-F238E27FC236}">
                <a16:creationId xmlns:a16="http://schemas.microsoft.com/office/drawing/2014/main" id="{31D7221F-731A-D6E4-4D6E-6E4873B06B4B}"/>
              </a:ext>
            </a:extLst>
          </p:cNvPr>
          <p:cNvPicPr>
            <a:picLocks noChangeAspect="1"/>
          </p:cNvPicPr>
          <p:nvPr/>
        </p:nvPicPr>
        <p:blipFill>
          <a:blip r:embed="rId5"/>
          <a:stretch>
            <a:fillRect/>
          </a:stretch>
        </p:blipFill>
        <p:spPr>
          <a:xfrm>
            <a:off x="7259209" y="4076639"/>
            <a:ext cx="4024762" cy="2683174"/>
          </a:xfrm>
          <a:prstGeom prst="rect">
            <a:avLst/>
          </a:prstGeom>
        </p:spPr>
      </p:pic>
      <p:sp>
        <p:nvSpPr>
          <p:cNvPr id="8" name="ZoneTexte 7">
            <a:extLst>
              <a:ext uri="{FF2B5EF4-FFF2-40B4-BE49-F238E27FC236}">
                <a16:creationId xmlns:a16="http://schemas.microsoft.com/office/drawing/2014/main" id="{13FD1166-6345-5E40-6D28-B52E51AF2D3A}"/>
              </a:ext>
            </a:extLst>
          </p:cNvPr>
          <p:cNvSpPr txBox="1"/>
          <p:nvPr/>
        </p:nvSpPr>
        <p:spPr>
          <a:xfrm>
            <a:off x="6096560" y="1316709"/>
            <a:ext cx="5040000" cy="2862322"/>
          </a:xfrm>
          <a:prstGeom prst="rect">
            <a:avLst/>
          </a:prstGeom>
          <a:noFill/>
        </p:spPr>
        <p:txBody>
          <a:bodyPr wrap="square">
            <a:spAutoFit/>
          </a:bodyPr>
          <a:lstStyle/>
          <a:p>
            <a:r>
              <a:rPr lang="fr-FR" b="1">
                <a:solidFill>
                  <a:srgbClr val="E94F35"/>
                </a:solidFill>
                <a:latin typeface="Trebuchet MS"/>
              </a:rPr>
              <a:t>Activer les leviers de la santé :</a:t>
            </a:r>
          </a:p>
          <a:p>
            <a:pPr marL="285750" indent="-285750">
              <a:buFont typeface="Arial" panose="020B0604020202020204" pitchFamily="34" charset="0"/>
              <a:buChar char="•"/>
            </a:pPr>
            <a:r>
              <a:rPr lang="fr-FR" b="1">
                <a:solidFill>
                  <a:srgbClr val="35515D"/>
                </a:solidFill>
                <a:latin typeface="Trebuchet MS" panose="020B0603020202020204" pitchFamily="34" charset="0"/>
              </a:rPr>
              <a:t>Agences Régionales de Santé (ARS)</a:t>
            </a:r>
            <a:r>
              <a:rPr lang="fr-FR">
                <a:solidFill>
                  <a:srgbClr val="35515D"/>
                </a:solidFill>
                <a:latin typeface="Trebuchet MS" panose="020B0603020202020204" pitchFamily="34" charset="0"/>
              </a:rPr>
              <a:t> : structuration des politiques de santé territoriales</a:t>
            </a:r>
          </a:p>
          <a:p>
            <a:pPr marL="285750" indent="-285750">
              <a:buFont typeface="Arial" panose="020B0604020202020204" pitchFamily="34" charset="0"/>
              <a:buChar char="•"/>
            </a:pPr>
            <a:r>
              <a:rPr lang="fr-FR" b="1">
                <a:solidFill>
                  <a:srgbClr val="35515D"/>
                </a:solidFill>
                <a:latin typeface="Trebuchet MS" panose="020B0603020202020204" pitchFamily="34" charset="0"/>
              </a:rPr>
              <a:t>Maisons Sport-Santé</a:t>
            </a:r>
            <a:r>
              <a:rPr lang="fr-FR">
                <a:solidFill>
                  <a:srgbClr val="35515D"/>
                </a:solidFill>
                <a:latin typeface="Trebuchet MS" panose="020B0603020202020204" pitchFamily="34" charset="0"/>
              </a:rPr>
              <a:t> </a:t>
            </a:r>
            <a:r>
              <a:rPr lang="fr-FR" b="1">
                <a:solidFill>
                  <a:srgbClr val="35515D"/>
                </a:solidFill>
                <a:latin typeface="Trebuchet MS" panose="020B0603020202020204" pitchFamily="34" charset="0"/>
              </a:rPr>
              <a:t>(MSS) </a:t>
            </a:r>
            <a:r>
              <a:rPr lang="fr-FR">
                <a:solidFill>
                  <a:srgbClr val="35515D"/>
                </a:solidFill>
                <a:latin typeface="Trebuchet MS" panose="020B0603020202020204" pitchFamily="34" charset="0"/>
              </a:rPr>
              <a:t>: diagnostics de territoire, relais de terrain pour l'activité physique adaptée (APA) </a:t>
            </a:r>
          </a:p>
          <a:p>
            <a:pPr marL="285750" indent="-285750">
              <a:buFont typeface="Arial" panose="020B0604020202020204" pitchFamily="34" charset="0"/>
              <a:buChar char="•"/>
            </a:pPr>
            <a:r>
              <a:rPr lang="fr-FR" b="1">
                <a:solidFill>
                  <a:srgbClr val="35515D"/>
                </a:solidFill>
                <a:latin typeface="Trebuchet MS" panose="020B0603020202020204" pitchFamily="34" charset="0"/>
              </a:rPr>
              <a:t>Contrats Locaux de Santé (CLS)</a:t>
            </a:r>
            <a:r>
              <a:rPr lang="fr-FR">
                <a:solidFill>
                  <a:srgbClr val="35515D"/>
                </a:solidFill>
                <a:latin typeface="Trebuchet MS" panose="020B0603020202020204" pitchFamily="34" charset="0"/>
              </a:rPr>
              <a:t> : coordination santé/ville, financements croisés</a:t>
            </a:r>
          </a:p>
        </p:txBody>
      </p:sp>
    </p:spTree>
    <p:extLst>
      <p:ext uri="{BB962C8B-B14F-4D97-AF65-F5344CB8AC3E}">
        <p14:creationId xmlns:p14="http://schemas.microsoft.com/office/powerpoint/2010/main" val="3840907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5095-1D43-ED51-308A-19F2A29616F2}"/>
            </a:ext>
          </a:extLst>
        </p:cNvPr>
        <p:cNvGrpSpPr/>
        <p:nvPr/>
      </p:nvGrpSpPr>
      <p:grpSpPr>
        <a:xfrm>
          <a:off x="0" y="0"/>
          <a:ext cx="0" cy="0"/>
          <a:chOff x="0" y="0"/>
          <a:chExt cx="0" cy="0"/>
        </a:xfrm>
      </p:grpSpPr>
      <p:pic>
        <p:nvPicPr>
          <p:cNvPr id="8" name="Image 7" descr="Une image contenant Graphique, Caractère coloré&#10;&#10;Description générée automatiquement">
            <a:extLst>
              <a:ext uri="{FF2B5EF4-FFF2-40B4-BE49-F238E27FC236}">
                <a16:creationId xmlns:a16="http://schemas.microsoft.com/office/drawing/2014/main" id="{4E70FB28-CB5C-E0C3-BD04-092F9BE11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460000">
            <a:off x="11336566" y="1620401"/>
            <a:ext cx="11609631" cy="3749286"/>
          </a:xfrm>
          <a:prstGeom prst="rect">
            <a:avLst/>
          </a:prstGeom>
        </p:spPr>
      </p:pic>
      <p:pic>
        <p:nvPicPr>
          <p:cNvPr id="18" name="Image 17" descr="Une image contenant Graphique, Police, logo, symbole&#10;&#10;Description générée automatiquement">
            <a:extLst>
              <a:ext uri="{FF2B5EF4-FFF2-40B4-BE49-F238E27FC236}">
                <a16:creationId xmlns:a16="http://schemas.microsoft.com/office/drawing/2014/main" id="{5B22CA68-A7C8-7BC0-BF51-B2B2040B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7" name="Rectangle 1">
            <a:extLst>
              <a:ext uri="{FF2B5EF4-FFF2-40B4-BE49-F238E27FC236}">
                <a16:creationId xmlns:a16="http://schemas.microsoft.com/office/drawing/2014/main" id="{1D1DE079-EB47-4279-BBDA-76736B6E607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0CAB4357-FA4C-7397-4ED5-C39B958EC8F5}"/>
              </a:ext>
            </a:extLst>
          </p:cNvPr>
          <p:cNvSpPr txBox="1">
            <a:spLocks/>
          </p:cNvSpPr>
          <p:nvPr/>
        </p:nvSpPr>
        <p:spPr>
          <a:xfrm>
            <a:off x="1571092" y="175328"/>
            <a:ext cx="9049816"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pPr algn="ctr"/>
            <a:r>
              <a:rPr lang="fr-FR" b="0">
                <a:latin typeface="Trebuchet MS" panose="020B0603020202020204" pitchFamily="34" charset="0"/>
              </a:rPr>
              <a:t>Aller plus loin : outils pour agir</a:t>
            </a:r>
          </a:p>
        </p:txBody>
      </p:sp>
      <p:sp>
        <p:nvSpPr>
          <p:cNvPr id="3" name="ZoneTexte 2">
            <a:extLst>
              <a:ext uri="{FF2B5EF4-FFF2-40B4-BE49-F238E27FC236}">
                <a16:creationId xmlns:a16="http://schemas.microsoft.com/office/drawing/2014/main" id="{80333088-0699-AA35-9D96-ECFA14783B82}"/>
              </a:ext>
            </a:extLst>
          </p:cNvPr>
          <p:cNvSpPr txBox="1"/>
          <p:nvPr/>
        </p:nvSpPr>
        <p:spPr>
          <a:xfrm>
            <a:off x="4417179" y="6198835"/>
            <a:ext cx="3507475" cy="400110"/>
          </a:xfrm>
          <a:prstGeom prst="rect">
            <a:avLst/>
          </a:prstGeom>
          <a:noFill/>
        </p:spPr>
        <p:txBody>
          <a:bodyPr wrap="square">
            <a:spAutoFit/>
          </a:bodyPr>
          <a:lstStyle/>
          <a:p>
            <a:r>
              <a:rPr lang="fr-FR" sz="2000"/>
              <a:t>📎 </a:t>
            </a:r>
            <a:r>
              <a:rPr lang="fr-FR" sz="2000">
                <a:hlinkClick r:id="rId5"/>
              </a:rPr>
              <a:t>Télécharger le guide (PDF)</a:t>
            </a:r>
            <a:endParaRPr lang="fr-FR" sz="2000"/>
          </a:p>
        </p:txBody>
      </p:sp>
      <p:pic>
        <p:nvPicPr>
          <p:cNvPr id="4" name="Image 3" descr="Une image contenant texte, capture d’écran, diagramme, conception&#10;&#10;Le contenu généré par l’IA peut être incorrect.">
            <a:extLst>
              <a:ext uri="{FF2B5EF4-FFF2-40B4-BE49-F238E27FC236}">
                <a16:creationId xmlns:a16="http://schemas.microsoft.com/office/drawing/2014/main" id="{F2619E6D-624F-5647-F0FF-6CA44D9E6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8897" y="1029970"/>
            <a:ext cx="3565757" cy="5040000"/>
          </a:xfrm>
          <a:prstGeom prst="rect">
            <a:avLst/>
          </a:prstGeom>
        </p:spPr>
      </p:pic>
      <p:pic>
        <p:nvPicPr>
          <p:cNvPr id="9" name="Image 8" descr="Une image contenant texte, capture d’écran, Police, carte de visite&#10;&#10;Le contenu généré par l’IA peut être incorrect.">
            <a:extLst>
              <a:ext uri="{FF2B5EF4-FFF2-40B4-BE49-F238E27FC236}">
                <a16:creationId xmlns:a16="http://schemas.microsoft.com/office/drawing/2014/main" id="{B85440DE-3C77-093D-AFFB-827CAEA7BA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6127" y="1067140"/>
            <a:ext cx="3780000" cy="5040000"/>
          </a:xfrm>
          <a:prstGeom prst="rect">
            <a:avLst/>
          </a:prstGeom>
        </p:spPr>
      </p:pic>
      <p:sp>
        <p:nvSpPr>
          <p:cNvPr id="5" name="ZoneTexte 4">
            <a:extLst>
              <a:ext uri="{FF2B5EF4-FFF2-40B4-BE49-F238E27FC236}">
                <a16:creationId xmlns:a16="http://schemas.microsoft.com/office/drawing/2014/main" id="{E5CCDEF7-E304-AE3F-B17A-EBE1371F82C8}"/>
              </a:ext>
            </a:extLst>
          </p:cNvPr>
          <p:cNvSpPr txBox="1"/>
          <p:nvPr/>
        </p:nvSpPr>
        <p:spPr>
          <a:xfrm>
            <a:off x="8424482" y="6266783"/>
            <a:ext cx="3028950" cy="369332"/>
          </a:xfrm>
          <a:prstGeom prst="rect">
            <a:avLst/>
          </a:prstGeom>
          <a:noFill/>
        </p:spPr>
        <p:txBody>
          <a:bodyPr wrap="square" lIns="91440" tIns="45720" rIns="91440" bIns="45720" anchor="t">
            <a:spAutoFit/>
          </a:bodyPr>
          <a:lstStyle/>
          <a:p>
            <a:r>
              <a:rPr lang="fr-FR"/>
              <a:t>📎 </a:t>
            </a:r>
            <a:r>
              <a:rPr lang="fr-FR">
                <a:hlinkClick r:id="rId8"/>
              </a:rPr>
              <a:t>Consulter la publication</a:t>
            </a:r>
            <a:endParaRPr lang="fr-FR"/>
          </a:p>
        </p:txBody>
      </p:sp>
      <p:sp>
        <p:nvSpPr>
          <p:cNvPr id="6" name="ZoneTexte 2">
            <a:extLst>
              <a:ext uri="{FF2B5EF4-FFF2-40B4-BE49-F238E27FC236}">
                <a16:creationId xmlns:a16="http://schemas.microsoft.com/office/drawing/2014/main" id="{298AF057-CA7E-EAB7-5E16-F28D641514FF}"/>
              </a:ext>
            </a:extLst>
          </p:cNvPr>
          <p:cNvSpPr txBox="1"/>
          <p:nvPr/>
        </p:nvSpPr>
        <p:spPr>
          <a:xfrm>
            <a:off x="449203" y="6143079"/>
            <a:ext cx="3507475" cy="400110"/>
          </a:xfrm>
          <a:prstGeom prst="rect">
            <a:avLst/>
          </a:prstGeom>
          <a:noFill/>
        </p:spPr>
        <p:txBody>
          <a:bodyPr wrap="square" lIns="91440" tIns="45720" rIns="91440" bIns="45720" anchor="t">
            <a:spAutoFit/>
          </a:bodyPr>
          <a:lstStyle/>
          <a:p>
            <a:r>
              <a:rPr lang="fr-FR" sz="2000"/>
              <a:t>📎 </a:t>
            </a:r>
            <a:r>
              <a:rPr lang="fr-FR" sz="2000">
                <a:hlinkClick r:id="rId9"/>
              </a:rPr>
              <a:t>Consulter le dossier (PDF)</a:t>
            </a:r>
            <a:endParaRPr lang="fr-FR" sz="2000"/>
          </a:p>
        </p:txBody>
      </p:sp>
      <p:pic>
        <p:nvPicPr>
          <p:cNvPr id="10" name="Image 3">
            <a:extLst>
              <a:ext uri="{FF2B5EF4-FFF2-40B4-BE49-F238E27FC236}">
                <a16:creationId xmlns:a16="http://schemas.microsoft.com/office/drawing/2014/main" id="{69A1BE26-7034-DF2B-3E3F-883736418C2D}"/>
              </a:ext>
            </a:extLst>
          </p:cNvPr>
          <p:cNvPicPr>
            <a:picLocks noChangeAspect="1"/>
          </p:cNvPicPr>
          <p:nvPr/>
        </p:nvPicPr>
        <p:blipFill>
          <a:blip r:embed="rId10"/>
          <a:stretch>
            <a:fillRect/>
          </a:stretch>
        </p:blipFill>
        <p:spPr>
          <a:xfrm>
            <a:off x="392272" y="974214"/>
            <a:ext cx="3563055" cy="5040000"/>
          </a:xfrm>
          <a:prstGeom prst="rect">
            <a:avLst/>
          </a:prstGeom>
        </p:spPr>
      </p:pic>
    </p:spTree>
    <p:extLst>
      <p:ext uri="{BB962C8B-B14F-4D97-AF65-F5344CB8AC3E}">
        <p14:creationId xmlns:p14="http://schemas.microsoft.com/office/powerpoint/2010/main" val="1168256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F5416-8FBC-5E90-515A-2983A8F5959F}"/>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D1BBE456-6D0C-3E9B-BD28-4EA52FABF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9A0DFA01-4775-2E18-2621-CB861754F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926F4FBC-A40B-21B2-E70E-F00F5F8010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D1123190-557C-9820-E4D0-0617F0D5D546}"/>
              </a:ext>
            </a:extLst>
          </p:cNvPr>
          <p:cNvSpPr txBox="1">
            <a:spLocks/>
          </p:cNvSpPr>
          <p:nvPr/>
        </p:nvSpPr>
        <p:spPr>
          <a:xfrm>
            <a:off x="551383" y="375383"/>
            <a:ext cx="8720207" cy="565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a:cs typeface="Arial"/>
              </a:rPr>
              <a:t>Ressources pour aller plus loin</a:t>
            </a:r>
          </a:p>
        </p:txBody>
      </p:sp>
      <p:pic>
        <p:nvPicPr>
          <p:cNvPr id="2" name="Image 1">
            <a:hlinkClick r:id="rId5"/>
            <a:extLst>
              <a:ext uri="{FF2B5EF4-FFF2-40B4-BE49-F238E27FC236}">
                <a16:creationId xmlns:a16="http://schemas.microsoft.com/office/drawing/2014/main" id="{A43B4B88-8849-7C18-6BD2-76FDFB5201A2}"/>
              </a:ext>
            </a:extLst>
          </p:cNvPr>
          <p:cNvPicPr>
            <a:picLocks noChangeAspect="1"/>
          </p:cNvPicPr>
          <p:nvPr/>
        </p:nvPicPr>
        <p:blipFill>
          <a:blip r:embed="rId6"/>
          <a:stretch>
            <a:fillRect/>
          </a:stretch>
        </p:blipFill>
        <p:spPr>
          <a:xfrm>
            <a:off x="579523" y="1316709"/>
            <a:ext cx="2191466" cy="2945219"/>
          </a:xfrm>
          <a:prstGeom prst="rect">
            <a:avLst/>
          </a:prstGeom>
        </p:spPr>
      </p:pic>
      <p:pic>
        <p:nvPicPr>
          <p:cNvPr id="4" name="Image 3">
            <a:hlinkClick r:id="rId7"/>
            <a:extLst>
              <a:ext uri="{FF2B5EF4-FFF2-40B4-BE49-F238E27FC236}">
                <a16:creationId xmlns:a16="http://schemas.microsoft.com/office/drawing/2014/main" id="{A425BDCD-1C17-9E60-D6B7-B3DC3850BC23}"/>
              </a:ext>
            </a:extLst>
          </p:cNvPr>
          <p:cNvPicPr>
            <a:picLocks noChangeAspect="1"/>
          </p:cNvPicPr>
          <p:nvPr/>
        </p:nvPicPr>
        <p:blipFill>
          <a:blip r:embed="rId8"/>
          <a:stretch>
            <a:fillRect/>
          </a:stretch>
        </p:blipFill>
        <p:spPr>
          <a:xfrm>
            <a:off x="3359805" y="1349318"/>
            <a:ext cx="2083791" cy="2880000"/>
          </a:xfrm>
          <a:prstGeom prst="rect">
            <a:avLst/>
          </a:prstGeom>
        </p:spPr>
      </p:pic>
      <p:pic>
        <p:nvPicPr>
          <p:cNvPr id="6" name="Image 5">
            <a:hlinkClick r:id="rId9"/>
            <a:extLst>
              <a:ext uri="{FF2B5EF4-FFF2-40B4-BE49-F238E27FC236}">
                <a16:creationId xmlns:a16="http://schemas.microsoft.com/office/drawing/2014/main" id="{96B5EF57-2DA3-D50C-DBD3-3E62B65872C6}"/>
              </a:ext>
            </a:extLst>
          </p:cNvPr>
          <p:cNvPicPr>
            <a:picLocks noChangeAspect="1"/>
          </p:cNvPicPr>
          <p:nvPr/>
        </p:nvPicPr>
        <p:blipFill>
          <a:blip r:embed="rId10"/>
          <a:stretch>
            <a:fillRect/>
          </a:stretch>
        </p:blipFill>
        <p:spPr>
          <a:xfrm>
            <a:off x="8470763" y="2063850"/>
            <a:ext cx="2553962" cy="1440000"/>
          </a:xfrm>
          <a:prstGeom prst="rect">
            <a:avLst/>
          </a:prstGeom>
        </p:spPr>
      </p:pic>
      <p:pic>
        <p:nvPicPr>
          <p:cNvPr id="1026" name="Picture 2" descr="Aucune description alternative pour cette image">
            <a:hlinkClick r:id="rId11"/>
            <a:extLst>
              <a:ext uri="{FF2B5EF4-FFF2-40B4-BE49-F238E27FC236}">
                <a16:creationId xmlns:a16="http://schemas.microsoft.com/office/drawing/2014/main" id="{93464B3B-78A3-0E34-8CA6-F88A0A724E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19801" y="4816550"/>
            <a:ext cx="2563798"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hlinkClick r:id="rId13"/>
            <a:extLst>
              <a:ext uri="{FF2B5EF4-FFF2-40B4-BE49-F238E27FC236}">
                <a16:creationId xmlns:a16="http://schemas.microsoft.com/office/drawing/2014/main" id="{83EB0700-5F73-FE2E-B8D9-1322366FF527}"/>
              </a:ext>
            </a:extLst>
          </p:cNvPr>
          <p:cNvPicPr>
            <a:picLocks noChangeAspect="1"/>
          </p:cNvPicPr>
          <p:nvPr/>
        </p:nvPicPr>
        <p:blipFill>
          <a:blip r:embed="rId14"/>
          <a:stretch>
            <a:fillRect/>
          </a:stretch>
        </p:blipFill>
        <p:spPr>
          <a:xfrm>
            <a:off x="6771621" y="4816550"/>
            <a:ext cx="2729032" cy="1440000"/>
          </a:xfrm>
          <a:prstGeom prst="rect">
            <a:avLst/>
          </a:prstGeom>
        </p:spPr>
      </p:pic>
      <p:sp>
        <p:nvSpPr>
          <p:cNvPr id="10" name="ZoneTexte 9">
            <a:extLst>
              <a:ext uri="{FF2B5EF4-FFF2-40B4-BE49-F238E27FC236}">
                <a16:creationId xmlns:a16="http://schemas.microsoft.com/office/drawing/2014/main" id="{A0931A91-59A3-D7AF-C61F-7885436F05F4}"/>
              </a:ext>
            </a:extLst>
          </p:cNvPr>
          <p:cNvSpPr txBox="1"/>
          <p:nvPr/>
        </p:nvSpPr>
        <p:spPr>
          <a:xfrm>
            <a:off x="2833841" y="6335951"/>
            <a:ext cx="3135718" cy="507831"/>
          </a:xfrm>
          <a:prstGeom prst="rect">
            <a:avLst/>
          </a:prstGeom>
          <a:noFill/>
        </p:spPr>
        <p:txBody>
          <a:bodyPr wrap="square">
            <a:spAutoFit/>
          </a:bodyPr>
          <a:lstStyle/>
          <a:p>
            <a:pPr algn="ctr"/>
            <a:r>
              <a:rPr lang="fr-FR" sz="900" i="1">
                <a:solidFill>
                  <a:srgbClr val="35515D"/>
                </a:solidFill>
                <a:latin typeface="Trebuchet MS" panose="020B0603020202020204" pitchFamily="34" charset="0"/>
                <a:hlinkClick r:id="rId11"/>
              </a:rPr>
              <a:t>Articles Suppression des ZFE : un recul pour la transition écologique, la santé publique et les mobilités</a:t>
            </a:r>
          </a:p>
          <a:p>
            <a:pPr algn="ctr"/>
            <a:r>
              <a:rPr lang="fr-FR" sz="900" i="1">
                <a:solidFill>
                  <a:srgbClr val="35515D"/>
                </a:solidFill>
                <a:latin typeface="Trebuchet MS" panose="020B0603020202020204" pitchFamily="34" charset="0"/>
                <a:hlinkClick r:id="rId11"/>
              </a:rPr>
              <a:t>juin 2025, Réseau vélo et marche</a:t>
            </a:r>
            <a:endParaRPr lang="fr-FR" sz="900" i="1">
              <a:solidFill>
                <a:srgbClr val="35515D"/>
              </a:solidFill>
              <a:latin typeface="Trebuchet MS" panose="020B0603020202020204" pitchFamily="34" charset="0"/>
            </a:endParaRPr>
          </a:p>
        </p:txBody>
      </p:sp>
      <p:pic>
        <p:nvPicPr>
          <p:cNvPr id="11" name="Image 10">
            <a:hlinkClick r:id="rId15"/>
            <a:extLst>
              <a:ext uri="{FF2B5EF4-FFF2-40B4-BE49-F238E27FC236}">
                <a16:creationId xmlns:a16="http://schemas.microsoft.com/office/drawing/2014/main" id="{738E6129-7C53-552E-6A3F-D655C524F527}"/>
              </a:ext>
            </a:extLst>
          </p:cNvPr>
          <p:cNvPicPr>
            <a:picLocks noChangeAspect="1"/>
          </p:cNvPicPr>
          <p:nvPr/>
        </p:nvPicPr>
        <p:blipFill>
          <a:blip r:embed="rId16"/>
          <a:stretch>
            <a:fillRect/>
          </a:stretch>
        </p:blipFill>
        <p:spPr>
          <a:xfrm>
            <a:off x="6032412" y="1343850"/>
            <a:ext cx="2078609" cy="2880000"/>
          </a:xfrm>
          <a:prstGeom prst="rect">
            <a:avLst/>
          </a:prstGeom>
        </p:spPr>
      </p:pic>
    </p:spTree>
    <p:extLst>
      <p:ext uri="{BB962C8B-B14F-4D97-AF65-F5344CB8AC3E}">
        <p14:creationId xmlns:p14="http://schemas.microsoft.com/office/powerpoint/2010/main" val="2982804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Graphique, Caractère coloré&#10;&#10;Description générée automatiquement">
            <a:extLst>
              <a:ext uri="{FF2B5EF4-FFF2-40B4-BE49-F238E27FC236}">
                <a16:creationId xmlns:a16="http://schemas.microsoft.com/office/drawing/2014/main" id="{FCA0684C-BF0E-008B-78AA-D1536090EC3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9498165">
            <a:off x="7082085" y="1050301"/>
            <a:ext cx="11609631" cy="3749286"/>
          </a:xfrm>
          <a:prstGeom prst="rect">
            <a:avLst/>
          </a:prstGeom>
        </p:spPr>
      </p:pic>
      <p:sp>
        <p:nvSpPr>
          <p:cNvPr id="3" name="Titre 2">
            <a:extLst>
              <a:ext uri="{FF2B5EF4-FFF2-40B4-BE49-F238E27FC236}">
                <a16:creationId xmlns:a16="http://schemas.microsoft.com/office/drawing/2014/main" id="{58EDA99C-26D9-4006-36FB-B8FE7603D6AF}"/>
              </a:ext>
            </a:extLst>
          </p:cNvPr>
          <p:cNvSpPr>
            <a:spLocks noGrp="1"/>
          </p:cNvSpPr>
          <p:nvPr>
            <p:ph type="title"/>
          </p:nvPr>
        </p:nvSpPr>
        <p:spPr>
          <a:xfrm>
            <a:off x="613452" y="404664"/>
            <a:ext cx="10993339" cy="735436"/>
          </a:xfrm>
        </p:spPr>
        <p:txBody>
          <a:bodyPr/>
          <a:lstStyle/>
          <a:p>
            <a:pPr algn="l"/>
            <a:r>
              <a:rPr lang="fr-FR">
                <a:latin typeface="Poppins" pitchFamily="2" charset="77"/>
                <a:cs typeface="Poppins" pitchFamily="2" charset="77"/>
              </a:rPr>
              <a:t>Temps d’échanges du Réseau en 2025</a:t>
            </a:r>
          </a:p>
        </p:txBody>
      </p:sp>
      <p:sp>
        <p:nvSpPr>
          <p:cNvPr id="9" name="Espace réservé du texte 8">
            <a:extLst>
              <a:ext uri="{FF2B5EF4-FFF2-40B4-BE49-F238E27FC236}">
                <a16:creationId xmlns:a16="http://schemas.microsoft.com/office/drawing/2014/main" id="{194FE4E6-654C-C17C-0456-3A43519C3469}"/>
              </a:ext>
            </a:extLst>
          </p:cNvPr>
          <p:cNvSpPr>
            <a:spLocks noGrp="1"/>
          </p:cNvSpPr>
          <p:nvPr>
            <p:ph type="body" sz="quarter" idx="4294967295"/>
          </p:nvPr>
        </p:nvSpPr>
        <p:spPr>
          <a:xfrm>
            <a:off x="613452" y="1815979"/>
            <a:ext cx="10758401" cy="4500384"/>
          </a:xfrm>
          <a:solidFill>
            <a:srgbClr val="FFFFFF">
              <a:alpha val="80000"/>
            </a:srgbClr>
          </a:solidFill>
        </p:spPr>
        <p:txBody>
          <a:bodyPr vert="horz" lIns="91440" tIns="45720" rIns="91440" bIns="45720" numCol="2" spcCol="540000" rtlCol="0" anchor="t">
            <a:normAutofit/>
          </a:bodyPr>
          <a:lstStyle/>
          <a:p>
            <a:pPr marL="285750" indent="-285750">
              <a:spcAft>
                <a:spcPts val="1200"/>
              </a:spcAft>
              <a:buFont typeface="Arial" panose="020B0604020202020204" pitchFamily="34" charset="0"/>
              <a:buChar char="•"/>
            </a:pPr>
            <a:r>
              <a:rPr lang="fr-FR" sz="1600" b="1">
                <a:solidFill>
                  <a:schemeClr val="tx2"/>
                </a:solidFill>
                <a:latin typeface="Trebuchet MS"/>
                <a:cs typeface="Arial"/>
              </a:rPr>
              <a:t>30 juin et 1er juillet : </a:t>
            </a:r>
            <a:r>
              <a:rPr lang="fr-FR" sz="1600" b="1">
                <a:solidFill>
                  <a:schemeClr val="accent3"/>
                </a:solidFill>
                <a:latin typeface="Trebuchet MS"/>
                <a:cs typeface="Arial"/>
              </a:rPr>
              <a:t>Conférence nationale du tourisme à vélo à La Rochelle </a:t>
            </a:r>
            <a:r>
              <a:rPr lang="fr-FR" sz="1600">
                <a:solidFill>
                  <a:schemeClr val="tx2"/>
                </a:solidFill>
                <a:latin typeface="Trebuchet MS"/>
                <a:cs typeface="Arial"/>
              </a:rPr>
              <a:t>(</a:t>
            </a:r>
            <a:r>
              <a:rPr lang="fr-FR" sz="1600">
                <a:solidFill>
                  <a:schemeClr val="tx2"/>
                </a:solidFill>
                <a:latin typeface="Trebuchet MS"/>
                <a:cs typeface="Arial"/>
                <a:hlinkClick r:id="rId3">
                  <a:extLst>
                    <a:ext uri="{A12FA001-AC4F-418D-AE19-62706E023703}">
                      <ahyp:hlinkClr xmlns:ahyp="http://schemas.microsoft.com/office/drawing/2018/hyperlinkcolor" val="tx"/>
                    </a:ext>
                  </a:extLst>
                </a:hlinkClick>
              </a:rPr>
              <a:t>programme</a:t>
            </a:r>
            <a:r>
              <a:rPr lang="fr-FR" sz="1600">
                <a:solidFill>
                  <a:schemeClr val="tx2"/>
                </a:solidFill>
                <a:latin typeface="Trebuchet MS"/>
                <a:cs typeface="Arial"/>
              </a:rPr>
              <a:t> , </a:t>
            </a:r>
            <a:r>
              <a:rPr lang="fr-FR" sz="1600">
                <a:solidFill>
                  <a:schemeClr val="tx2"/>
                </a:solidFill>
                <a:latin typeface="Trebuchet MS"/>
                <a:cs typeface="Arial"/>
                <a:hlinkClick r:id="rId4">
                  <a:extLst>
                    <a:ext uri="{A12FA001-AC4F-418D-AE19-62706E023703}">
                      <ahyp:hlinkClr xmlns:ahyp="http://schemas.microsoft.com/office/drawing/2018/hyperlinkcolor" val="tx"/>
                    </a:ext>
                  </a:extLst>
                </a:hlinkClick>
              </a:rPr>
              <a:t>inscription</a:t>
            </a:r>
            <a:r>
              <a:rPr lang="fr-FR" sz="1600">
                <a:solidFill>
                  <a:schemeClr val="tx2"/>
                </a:solidFill>
                <a:latin typeface="Trebuchet MS"/>
                <a:cs typeface="Arial"/>
              </a:rPr>
              <a:t>)</a:t>
            </a:r>
          </a:p>
          <a:p>
            <a:pPr marL="285750" indent="-285750">
              <a:spcAft>
                <a:spcPts val="1200"/>
              </a:spcAft>
              <a:buFont typeface="Arial" panose="020B0604020202020204" pitchFamily="34" charset="0"/>
              <a:buChar char="•"/>
            </a:pPr>
            <a:r>
              <a:rPr lang="fr-FR" sz="1600" b="1">
                <a:solidFill>
                  <a:schemeClr val="accent4"/>
                </a:solidFill>
                <a:latin typeface="Trebuchet MS"/>
                <a:cs typeface="Arial"/>
              </a:rPr>
              <a:t>3 juillet </a:t>
            </a:r>
            <a:r>
              <a:rPr lang="fr-FR" sz="1600">
                <a:solidFill>
                  <a:schemeClr val="accent1"/>
                </a:solidFill>
                <a:latin typeface="Trebuchet MS"/>
                <a:cs typeface="Arial"/>
              </a:rPr>
              <a:t>: Webinaire ID-marche – Marquages d'animation en France : panorama et retours d'expérience (</a:t>
            </a:r>
            <a:r>
              <a:rPr lang="fr-FR" sz="1600">
                <a:solidFill>
                  <a:schemeClr val="accent1"/>
                </a:solidFill>
                <a:latin typeface="Trebuchet MS"/>
                <a:cs typeface="Arial"/>
                <a:hlinkClick r:id="rId5">
                  <a:extLst>
                    <a:ext uri="{A12FA001-AC4F-418D-AE19-62706E023703}">
                      <ahyp:hlinkClr xmlns:ahyp="http://schemas.microsoft.com/office/drawing/2018/hyperlinkcolor" val="tx"/>
                    </a:ext>
                  </a:extLst>
                </a:hlinkClick>
              </a:rPr>
              <a:t>inscription</a:t>
            </a:r>
            <a:r>
              <a:rPr lang="fr-FR" sz="1600">
                <a:solidFill>
                  <a:schemeClr val="accent1"/>
                </a:solidFill>
                <a:latin typeface="Trebuchet MS"/>
                <a:cs typeface="Arial"/>
              </a:rPr>
              <a:t>)</a:t>
            </a:r>
          </a:p>
          <a:p>
            <a:pPr marL="285750" indent="-285750">
              <a:spcBef>
                <a:spcPts val="600"/>
              </a:spcBef>
              <a:spcAft>
                <a:spcPts val="1200"/>
              </a:spcAft>
              <a:buFont typeface="Arial" panose="020B0604020202020204" pitchFamily="34" charset="0"/>
              <a:buChar char="•"/>
            </a:pPr>
            <a:r>
              <a:rPr lang="fr-FR" sz="1600" b="1">
                <a:solidFill>
                  <a:schemeClr val="accent4"/>
                </a:solidFill>
                <a:latin typeface="Trebuchet MS"/>
                <a:cs typeface="Arial"/>
              </a:rPr>
              <a:t>4 juillet </a:t>
            </a:r>
            <a:r>
              <a:rPr lang="fr-FR" sz="1600">
                <a:solidFill>
                  <a:schemeClr val="accent1"/>
                </a:solidFill>
                <a:latin typeface="Trebuchet MS"/>
                <a:cs typeface="Arial"/>
              </a:rPr>
              <a:t>: Webinaire – entretien des aménagements cyclables : y veiller, le prévoir, le répartir et le financer (AVELO3) (</a:t>
            </a:r>
            <a:r>
              <a:rPr lang="fr-FR" sz="1600">
                <a:solidFill>
                  <a:schemeClr val="accent1"/>
                </a:solidFill>
                <a:latin typeface="Trebuchet MS"/>
                <a:cs typeface="Arial"/>
                <a:hlinkClick r:id="rId6">
                  <a:extLst>
                    <a:ext uri="{A12FA001-AC4F-418D-AE19-62706E023703}">
                      <ahyp:hlinkClr xmlns:ahyp="http://schemas.microsoft.com/office/drawing/2018/hyperlinkcolor" val="tx"/>
                    </a:ext>
                  </a:extLst>
                </a:hlinkClick>
              </a:rPr>
              <a:t>informations</a:t>
            </a:r>
            <a:r>
              <a:rPr lang="fr-FR" sz="1600">
                <a:solidFill>
                  <a:schemeClr val="accent1"/>
                </a:solidFill>
                <a:latin typeface="Trebuchet MS"/>
                <a:cs typeface="Arial"/>
              </a:rPr>
              <a:t> , </a:t>
            </a:r>
            <a:r>
              <a:rPr lang="fr-FR" sz="1600">
                <a:solidFill>
                  <a:schemeClr val="accent1"/>
                </a:solidFill>
                <a:latin typeface="Trebuchet MS"/>
                <a:cs typeface="Arial"/>
                <a:hlinkClick r:id="rId7">
                  <a:extLst>
                    <a:ext uri="{A12FA001-AC4F-418D-AE19-62706E023703}">
                      <ahyp:hlinkClr xmlns:ahyp="http://schemas.microsoft.com/office/drawing/2018/hyperlinkcolor" val="tx"/>
                    </a:ext>
                  </a:extLst>
                </a:hlinkClick>
              </a:rPr>
              <a:t>inscription</a:t>
            </a:r>
            <a:r>
              <a:rPr lang="fr-FR" sz="1600">
                <a:solidFill>
                  <a:schemeClr val="accent1"/>
                </a:solidFill>
                <a:latin typeface="Trebuchet MS"/>
                <a:cs typeface="Arial"/>
              </a:rPr>
              <a:t>)</a:t>
            </a:r>
          </a:p>
          <a:p>
            <a:pPr marL="285750" indent="-285750">
              <a:spcBef>
                <a:spcPts val="600"/>
              </a:spcBef>
              <a:spcAft>
                <a:spcPts val="1200"/>
              </a:spcAft>
              <a:buFont typeface="Arial" panose="020B0604020202020204" pitchFamily="34" charset="0"/>
              <a:buChar char="•"/>
            </a:pPr>
            <a:r>
              <a:rPr lang="fr-FR" sz="1600" b="1">
                <a:solidFill>
                  <a:schemeClr val="accent1"/>
                </a:solidFill>
                <a:latin typeface="Trebuchet MS"/>
                <a:cs typeface="Arial"/>
              </a:rPr>
              <a:t>23 septembre</a:t>
            </a:r>
            <a:r>
              <a:rPr lang="fr-FR" sz="1600">
                <a:solidFill>
                  <a:schemeClr val="accent1"/>
                </a:solidFill>
                <a:latin typeface="Trebuchet MS"/>
                <a:cs typeface="Arial"/>
              </a:rPr>
              <a:t> : Les rencontre AVELO à Caen </a:t>
            </a:r>
            <a:r>
              <a:rPr lang="fr-FR" sz="1600">
                <a:solidFill>
                  <a:schemeClr val="tx2"/>
                </a:solidFill>
                <a:latin typeface="Trebuchet MS"/>
                <a:cs typeface="Arial"/>
              </a:rPr>
              <a:t>(</a:t>
            </a:r>
            <a:r>
              <a:rPr lang="fr-FR" sz="1600">
                <a:solidFill>
                  <a:schemeClr val="tx2"/>
                </a:solidFill>
                <a:latin typeface="Trebuchet MS"/>
                <a:cs typeface="Arial"/>
                <a:hlinkClick r:id="rId8">
                  <a:extLst>
                    <a:ext uri="{A12FA001-AC4F-418D-AE19-62706E023703}">
                      <ahyp:hlinkClr xmlns:ahyp="http://schemas.microsoft.com/office/drawing/2018/hyperlinkcolor" val="tx"/>
                    </a:ext>
                  </a:extLst>
                </a:hlinkClick>
              </a:rPr>
              <a:t>informations</a:t>
            </a:r>
            <a:r>
              <a:rPr lang="fr-FR" sz="1600">
                <a:solidFill>
                  <a:schemeClr val="tx2"/>
                </a:solidFill>
                <a:latin typeface="Trebuchet MS"/>
                <a:cs typeface="Arial"/>
              </a:rPr>
              <a:t>, </a:t>
            </a:r>
            <a:r>
              <a:rPr lang="fr-FR" sz="1600">
                <a:solidFill>
                  <a:schemeClr val="tx2"/>
                </a:solidFill>
                <a:latin typeface="Trebuchet MS"/>
                <a:cs typeface="Arial"/>
                <a:hlinkClick r:id="rId9">
                  <a:extLst>
                    <a:ext uri="{A12FA001-AC4F-418D-AE19-62706E023703}">
                      <ahyp:hlinkClr xmlns:ahyp="http://schemas.microsoft.com/office/drawing/2018/hyperlinkcolor" val="tx"/>
                    </a:ext>
                  </a:extLst>
                </a:hlinkClick>
              </a:rPr>
              <a:t>inscription</a:t>
            </a:r>
            <a:r>
              <a:rPr lang="fr-FR" sz="1600">
                <a:solidFill>
                  <a:schemeClr val="tx2"/>
                </a:solidFill>
                <a:latin typeface="Trebuchet MS"/>
                <a:cs typeface="Arial"/>
              </a:rPr>
              <a:t>) </a:t>
            </a:r>
          </a:p>
          <a:p>
            <a:pPr marL="285750" indent="-285750">
              <a:spcBef>
                <a:spcPts val="600"/>
              </a:spcBef>
              <a:spcAft>
                <a:spcPts val="1200"/>
              </a:spcAft>
              <a:buFont typeface="Arial" panose="020B0604020202020204" pitchFamily="34" charset="0"/>
              <a:buChar char="•"/>
            </a:pPr>
            <a:r>
              <a:rPr lang="fr-FR" sz="1600" b="1">
                <a:solidFill>
                  <a:schemeClr val="tx2"/>
                </a:solidFill>
                <a:latin typeface="Trebuchet MS"/>
                <a:cs typeface="Arial"/>
              </a:rPr>
              <a:t>24 septembre </a:t>
            </a:r>
            <a:r>
              <a:rPr lang="fr-FR" sz="1600">
                <a:solidFill>
                  <a:schemeClr val="tx2"/>
                </a:solidFill>
                <a:latin typeface="Trebuchet MS"/>
                <a:cs typeface="Arial"/>
              </a:rPr>
              <a:t>: </a:t>
            </a:r>
            <a:r>
              <a:rPr lang="fr-FR" sz="1600" b="1">
                <a:solidFill>
                  <a:srgbClr val="E94F35"/>
                </a:solidFill>
                <a:latin typeface="Trebuchet MS"/>
                <a:cs typeface="Arial"/>
              </a:rPr>
              <a:t>Rencontre « Quartiers Politique de la Ville, mobilités durables et partage de l'espace public » </a:t>
            </a:r>
            <a:r>
              <a:rPr lang="fr-FR" sz="1600">
                <a:solidFill>
                  <a:schemeClr val="tx2"/>
                </a:solidFill>
                <a:latin typeface="Trebuchet MS"/>
                <a:cs typeface="Arial"/>
              </a:rPr>
              <a:t>à Arras (</a:t>
            </a:r>
            <a:r>
              <a:rPr lang="fr-FR" sz="1600">
                <a:solidFill>
                  <a:schemeClr val="tx2"/>
                </a:solidFill>
                <a:latin typeface="Trebuchet MS"/>
                <a:cs typeface="Arial"/>
                <a:hlinkClick r:id="rId10">
                  <a:extLst>
                    <a:ext uri="{A12FA001-AC4F-418D-AE19-62706E023703}">
                      <ahyp:hlinkClr xmlns:ahyp="http://schemas.microsoft.com/office/drawing/2018/hyperlinkcolor" val="tx"/>
                    </a:ext>
                  </a:extLst>
                </a:hlinkClick>
              </a:rPr>
              <a:t>Save the date</a:t>
            </a:r>
            <a:r>
              <a:rPr lang="fr-FR" sz="1600">
                <a:solidFill>
                  <a:schemeClr val="tx2"/>
                </a:solidFill>
                <a:latin typeface="Trebuchet MS"/>
                <a:cs typeface="Arial"/>
              </a:rPr>
              <a:t>) </a:t>
            </a:r>
          </a:p>
          <a:p>
            <a:pPr marL="285750" indent="-285750">
              <a:spcBef>
                <a:spcPts val="600"/>
              </a:spcBef>
              <a:spcAft>
                <a:spcPts val="1200"/>
              </a:spcAft>
              <a:buFont typeface="Arial" panose="020B0604020202020204" pitchFamily="34" charset="0"/>
              <a:buChar char="•"/>
            </a:pPr>
            <a:r>
              <a:rPr lang="fr-FR" sz="1600" b="1">
                <a:solidFill>
                  <a:schemeClr val="tx2"/>
                </a:solidFill>
                <a:latin typeface="Trebuchet MS"/>
                <a:cs typeface="Arial"/>
              </a:rPr>
              <a:t>25-26 septembre </a:t>
            </a:r>
            <a:r>
              <a:rPr lang="fr-FR" sz="1600">
                <a:solidFill>
                  <a:schemeClr val="tx2"/>
                </a:solidFill>
                <a:latin typeface="Trebuchet MS"/>
                <a:cs typeface="Arial"/>
              </a:rPr>
              <a:t>: </a:t>
            </a:r>
            <a:r>
              <a:rPr lang="fr-FR" sz="1600" b="1">
                <a:solidFill>
                  <a:srgbClr val="FF0000"/>
                </a:solidFill>
                <a:latin typeface="Trebuchet MS"/>
                <a:cs typeface="Arial"/>
              </a:rPr>
              <a:t>Rencontres nationales de la marche en ville</a:t>
            </a:r>
            <a:r>
              <a:rPr lang="fr-FR" sz="1600" b="1">
                <a:solidFill>
                  <a:schemeClr val="tx2"/>
                </a:solidFill>
                <a:latin typeface="Trebuchet MS"/>
                <a:cs typeface="Arial"/>
              </a:rPr>
              <a:t> </a:t>
            </a:r>
            <a:r>
              <a:rPr lang="fr-FR" sz="1600">
                <a:solidFill>
                  <a:schemeClr val="tx2"/>
                </a:solidFill>
                <a:latin typeface="Trebuchet MS"/>
                <a:cs typeface="Arial"/>
              </a:rPr>
              <a:t>à Ren</a:t>
            </a:r>
            <a:r>
              <a:rPr lang="fr-FR" sz="1600">
                <a:latin typeface="Trebuchet MS"/>
                <a:cs typeface="Arial"/>
              </a:rPr>
              <a:t>nes (</a:t>
            </a:r>
            <a:r>
              <a:rPr lang="fr-FR" sz="1600">
                <a:latin typeface="Trebuchet MS"/>
                <a:cs typeface="Arial"/>
                <a:hlinkClick r:id="rId11">
                  <a:extLst>
                    <a:ext uri="{A12FA001-AC4F-418D-AE19-62706E023703}">
                      <ahyp:hlinkClr xmlns:ahyp="http://schemas.microsoft.com/office/drawing/2018/hyperlinkcolor" val="tx"/>
                    </a:ext>
                  </a:extLst>
                </a:hlinkClick>
              </a:rPr>
              <a:t>inscription</a:t>
            </a:r>
            <a:r>
              <a:rPr lang="fr-FR" sz="1600">
                <a:latin typeface="Trebuchet MS"/>
                <a:cs typeface="Arial"/>
              </a:rPr>
              <a:t>)</a:t>
            </a:r>
          </a:p>
          <a:p>
            <a:pPr marL="285750" indent="-285750">
              <a:spcBef>
                <a:spcPts val="600"/>
              </a:spcBef>
              <a:spcAft>
                <a:spcPts val="1200"/>
              </a:spcAft>
              <a:buFont typeface="Arial" panose="020B0604020202020204" pitchFamily="34" charset="0"/>
              <a:buChar char="•"/>
            </a:pPr>
            <a:r>
              <a:rPr lang="fr-FR" sz="1600" b="1">
                <a:solidFill>
                  <a:schemeClr val="tx2"/>
                </a:solidFill>
                <a:latin typeface="Trebuchet MS"/>
                <a:cs typeface="Arial"/>
              </a:rPr>
              <a:t>1 au 3 octobre </a:t>
            </a:r>
            <a:r>
              <a:rPr lang="fr-FR" sz="1600">
                <a:solidFill>
                  <a:schemeClr val="tx2"/>
                </a:solidFill>
                <a:latin typeface="Trebuchet MS"/>
                <a:cs typeface="Arial"/>
              </a:rPr>
              <a:t>: </a:t>
            </a:r>
            <a:r>
              <a:rPr lang="fr-FR" sz="1600" b="1">
                <a:solidFill>
                  <a:schemeClr val="accent3"/>
                </a:solidFill>
                <a:latin typeface="Trebuchet MS"/>
                <a:cs typeface="Arial"/>
              </a:rPr>
              <a:t>1ères Rencontres du Réseau vélo et marche</a:t>
            </a:r>
            <a:r>
              <a:rPr lang="fr-FR" sz="1600">
                <a:solidFill>
                  <a:schemeClr val="accent3"/>
                </a:solidFill>
                <a:latin typeface="Trebuchet MS"/>
                <a:cs typeface="Arial"/>
              </a:rPr>
              <a:t> </a:t>
            </a:r>
            <a:r>
              <a:rPr lang="fr-FR" sz="1600">
                <a:solidFill>
                  <a:schemeClr val="tx2"/>
                </a:solidFill>
                <a:latin typeface="Trebuchet MS"/>
                <a:cs typeface="Arial"/>
              </a:rPr>
              <a:t>à Annemasse (</a:t>
            </a:r>
            <a:r>
              <a:rPr lang="fr-FR" sz="1600">
                <a:solidFill>
                  <a:schemeClr val="tx2"/>
                </a:solidFill>
                <a:latin typeface="Trebuchet MS"/>
                <a:cs typeface="Arial"/>
                <a:hlinkClick r:id="rId12">
                  <a:extLst>
                    <a:ext uri="{A12FA001-AC4F-418D-AE19-62706E023703}">
                      <ahyp:hlinkClr xmlns:ahyp="http://schemas.microsoft.com/office/drawing/2018/hyperlinkcolor" val="tx"/>
                    </a:ext>
                  </a:extLst>
                </a:hlinkClick>
              </a:rPr>
              <a:t>Save the date</a:t>
            </a:r>
            <a:r>
              <a:rPr lang="fr-FR" sz="1600">
                <a:solidFill>
                  <a:schemeClr val="tx2"/>
                </a:solidFill>
                <a:latin typeface="Trebuchet MS"/>
                <a:cs typeface="Arial"/>
              </a:rPr>
              <a:t>)</a:t>
            </a:r>
            <a:br>
              <a:rPr lang="fr-FR" sz="1600">
                <a:latin typeface="Trebuchet MS"/>
                <a:cs typeface="Arial"/>
              </a:rPr>
            </a:br>
            <a:r>
              <a:rPr lang="fr-FR" sz="1600">
                <a:solidFill>
                  <a:schemeClr val="tx2"/>
                </a:solidFill>
                <a:latin typeface="Trebuchet MS"/>
                <a:cs typeface="Arial"/>
              </a:rPr>
              <a:t>- </a:t>
            </a:r>
            <a:r>
              <a:rPr lang="fr-FR" sz="1600" i="1">
                <a:solidFill>
                  <a:schemeClr val="bg1">
                    <a:lumMod val="50000"/>
                  </a:schemeClr>
                </a:solidFill>
                <a:latin typeface="Trebuchet MS"/>
                <a:cs typeface="Arial"/>
              </a:rPr>
              <a:t>Programme à paraître fin juin</a:t>
            </a:r>
          </a:p>
          <a:p>
            <a:pPr marL="285750" indent="-285750">
              <a:spcBef>
                <a:spcPts val="600"/>
              </a:spcBef>
              <a:spcAft>
                <a:spcPts val="1200"/>
              </a:spcAft>
              <a:buFont typeface="Arial" panose="020B0604020202020204" pitchFamily="34" charset="0"/>
              <a:buChar char="•"/>
            </a:pPr>
            <a:r>
              <a:rPr lang="fr-FR" sz="1600" b="1">
                <a:solidFill>
                  <a:schemeClr val="tx2"/>
                </a:solidFill>
                <a:latin typeface="Trebuchet MS"/>
                <a:cs typeface="Arial"/>
              </a:rPr>
              <a:t>4 au 6 novembre </a:t>
            </a:r>
            <a:r>
              <a:rPr lang="fr-FR" sz="1600">
                <a:solidFill>
                  <a:schemeClr val="tx2"/>
                </a:solidFill>
                <a:latin typeface="Trebuchet MS"/>
                <a:cs typeface="Arial"/>
              </a:rPr>
              <a:t>: </a:t>
            </a:r>
            <a:r>
              <a:rPr lang="fr-FR" sz="1600" b="1">
                <a:solidFill>
                  <a:schemeClr val="accent3"/>
                </a:solidFill>
                <a:latin typeface="Trebuchet MS"/>
                <a:cs typeface="Arial"/>
              </a:rPr>
              <a:t>Rencontres Nationales Transport Public à Orléans​</a:t>
            </a:r>
            <a:r>
              <a:rPr lang="fr-FR" sz="1600">
                <a:solidFill>
                  <a:schemeClr val="accent3"/>
                </a:solidFill>
                <a:latin typeface="Trebuchet MS"/>
                <a:cs typeface="Arial"/>
              </a:rPr>
              <a:t> </a:t>
            </a:r>
            <a:r>
              <a:rPr lang="fr-FR" sz="1600">
                <a:solidFill>
                  <a:schemeClr val="tx2"/>
                </a:solidFill>
                <a:latin typeface="Trebuchet MS"/>
                <a:cs typeface="Arial"/>
              </a:rPr>
              <a:t>(</a:t>
            </a:r>
            <a:r>
              <a:rPr lang="fr-FR" sz="1600">
                <a:solidFill>
                  <a:schemeClr val="tx2"/>
                </a:solidFill>
                <a:latin typeface="Trebuchet MS"/>
                <a:cs typeface="Arial"/>
                <a:hlinkClick r:id="rId13">
                  <a:extLst>
                    <a:ext uri="{A12FA001-AC4F-418D-AE19-62706E023703}">
                      <ahyp:hlinkClr xmlns:ahyp="http://schemas.microsoft.com/office/drawing/2018/hyperlinkcolor" val="tx"/>
                    </a:ext>
                  </a:extLst>
                </a:hlinkClick>
              </a:rPr>
              <a:t>Save the date</a:t>
            </a:r>
            <a:r>
              <a:rPr lang="fr-FR" sz="1600">
                <a:solidFill>
                  <a:schemeClr val="tx2"/>
                </a:solidFill>
                <a:latin typeface="Trebuchet MS"/>
                <a:cs typeface="Arial"/>
              </a:rPr>
              <a:t>) Remise des Talents du Vélo et des Talents de la Marche</a:t>
            </a:r>
            <a:br>
              <a:rPr lang="fr-FR" sz="1600">
                <a:latin typeface="Trebuchet MS"/>
                <a:cs typeface="Arial"/>
              </a:rPr>
            </a:br>
            <a:r>
              <a:rPr lang="fr-FR" sz="1600">
                <a:solidFill>
                  <a:schemeClr val="tx2"/>
                </a:solidFill>
                <a:latin typeface="Trebuchet MS"/>
                <a:cs typeface="Arial"/>
              </a:rPr>
              <a:t>- </a:t>
            </a:r>
            <a:r>
              <a:rPr lang="fr-FR" sz="1600" i="1">
                <a:solidFill>
                  <a:schemeClr val="bg1">
                    <a:lumMod val="50000"/>
                  </a:schemeClr>
                </a:solidFill>
                <a:latin typeface="Trebuchet MS"/>
                <a:cs typeface="Arial"/>
              </a:rPr>
              <a:t>Programme à paraître fin juin</a:t>
            </a:r>
          </a:p>
          <a:p>
            <a:pPr marL="285750" indent="-285750">
              <a:spcBef>
                <a:spcPts val="600"/>
              </a:spcBef>
              <a:spcAft>
                <a:spcPts val="1200"/>
              </a:spcAft>
              <a:buFont typeface="Arial" panose="020B0604020202020204" pitchFamily="34" charset="0"/>
              <a:buChar char="•"/>
            </a:pPr>
            <a:r>
              <a:rPr lang="fr-FR" sz="1600" b="1">
                <a:solidFill>
                  <a:schemeClr val="accent1"/>
                </a:solidFill>
                <a:latin typeface="Trebuchet MS"/>
                <a:cs typeface="Arial"/>
              </a:rPr>
              <a:t>18 – 20 novembre</a:t>
            </a:r>
            <a:r>
              <a:rPr lang="fr-FR" sz="1600">
                <a:solidFill>
                  <a:schemeClr val="accent1"/>
                </a:solidFill>
                <a:latin typeface="Trebuchet MS"/>
                <a:cs typeface="Arial"/>
              </a:rPr>
              <a:t> : Salon des maires et des collectivités locales à Paris</a:t>
            </a:r>
          </a:p>
          <a:p>
            <a:pPr marL="285750" indent="-285750">
              <a:spcAft>
                <a:spcPts val="1200"/>
              </a:spcAft>
              <a:buFont typeface="Arial" panose="020B0604020202020204" pitchFamily="34" charset="0"/>
              <a:buChar char="•"/>
            </a:pPr>
            <a:r>
              <a:rPr lang="fr-FR" sz="1600" b="1">
                <a:solidFill>
                  <a:schemeClr val="tx2"/>
                </a:solidFill>
                <a:latin typeface="Trebuchet MS"/>
                <a:cs typeface="Arial"/>
              </a:rPr>
              <a:t>20-21 novembre : </a:t>
            </a:r>
            <a:r>
              <a:rPr lang="fr-FR" sz="1600" b="1">
                <a:solidFill>
                  <a:schemeClr val="accent3"/>
                </a:solidFill>
                <a:latin typeface="Trebuchet MS"/>
                <a:cs typeface="Arial"/>
              </a:rPr>
              <a:t>Rencontres nationales </a:t>
            </a:r>
            <a:r>
              <a:rPr lang="fr-FR" sz="1600" b="1" err="1">
                <a:solidFill>
                  <a:schemeClr val="accent3"/>
                </a:solidFill>
                <a:latin typeface="Trebuchet MS"/>
                <a:cs typeface="Arial"/>
              </a:rPr>
              <a:t>Mobiscol</a:t>
            </a:r>
            <a:r>
              <a:rPr lang="fr-FR" sz="1600" b="1">
                <a:solidFill>
                  <a:schemeClr val="accent3"/>
                </a:solidFill>
                <a:latin typeface="Trebuchet MS"/>
                <a:cs typeface="Arial"/>
              </a:rPr>
              <a:t> </a:t>
            </a:r>
            <a:r>
              <a:rPr lang="fr-FR" sz="1600">
                <a:solidFill>
                  <a:schemeClr val="tx2"/>
                </a:solidFill>
                <a:latin typeface="Trebuchet MS"/>
                <a:cs typeface="Arial"/>
              </a:rPr>
              <a:t>à Montpellier</a:t>
            </a:r>
          </a:p>
        </p:txBody>
      </p:sp>
      <p:sp>
        <p:nvSpPr>
          <p:cNvPr id="15" name="Espace réservé du texte 14">
            <a:extLst>
              <a:ext uri="{FF2B5EF4-FFF2-40B4-BE49-F238E27FC236}">
                <a16:creationId xmlns:a16="http://schemas.microsoft.com/office/drawing/2014/main" id="{E76C68F9-BC9B-9ED5-3722-D6A365C89CD8}"/>
              </a:ext>
            </a:extLst>
          </p:cNvPr>
          <p:cNvSpPr>
            <a:spLocks noGrp="1"/>
          </p:cNvSpPr>
          <p:nvPr>
            <p:ph type="body" sz="quarter" idx="45"/>
          </p:nvPr>
        </p:nvSpPr>
        <p:spPr>
          <a:xfrm>
            <a:off x="712593" y="1281466"/>
            <a:ext cx="4735335" cy="296717"/>
          </a:xfrm>
        </p:spPr>
        <p:txBody>
          <a:bodyPr/>
          <a:lstStyle/>
          <a:p>
            <a:pPr marL="0" indent="0" algn="l">
              <a:buNone/>
            </a:pPr>
            <a:r>
              <a:rPr lang="fr-FR" sz="1600">
                <a:solidFill>
                  <a:srgbClr val="294754"/>
                </a:solidFill>
                <a:latin typeface="Trebuchet MS" panose="020B0603020202020204" pitchFamily="34" charset="0"/>
              </a:rPr>
              <a:t>Événements</a:t>
            </a:r>
            <a:r>
              <a:rPr lang="fr-FR" sz="1600">
                <a:latin typeface="Trebuchet MS" panose="020B0603020202020204" pitchFamily="34" charset="0"/>
              </a:rPr>
              <a:t> </a:t>
            </a:r>
            <a:r>
              <a:rPr lang="fr-FR" sz="1600">
                <a:solidFill>
                  <a:schemeClr val="accent4"/>
                </a:solidFill>
                <a:latin typeface="Trebuchet MS" panose="020B0603020202020204" pitchFamily="34" charset="0"/>
              </a:rPr>
              <a:t>en </a:t>
            </a:r>
            <a:r>
              <a:rPr lang="fr-FR" sz="1600" err="1">
                <a:solidFill>
                  <a:schemeClr val="accent4"/>
                </a:solidFill>
                <a:latin typeface="Trebuchet MS" panose="020B0603020202020204" pitchFamily="34" charset="0"/>
              </a:rPr>
              <a:t>visio</a:t>
            </a:r>
            <a:r>
              <a:rPr lang="fr-FR" sz="1600">
                <a:solidFill>
                  <a:schemeClr val="accent3"/>
                </a:solidFill>
                <a:latin typeface="Trebuchet MS" panose="020B0603020202020204" pitchFamily="34" charset="0"/>
              </a:rPr>
              <a:t> </a:t>
            </a:r>
            <a:r>
              <a:rPr lang="fr-FR" sz="1600">
                <a:solidFill>
                  <a:srgbClr val="294754"/>
                </a:solidFill>
                <a:latin typeface="Trebuchet MS" panose="020B0603020202020204" pitchFamily="34" charset="0"/>
              </a:rPr>
              <a:t>et en présentiel</a:t>
            </a:r>
          </a:p>
        </p:txBody>
      </p:sp>
      <p:pic>
        <p:nvPicPr>
          <p:cNvPr id="18" name="Image 17" descr="Une image contenant Graphique, Police, logo, symbole&#10;&#10;Description générée automatiquement">
            <a:extLst>
              <a:ext uri="{FF2B5EF4-FFF2-40B4-BE49-F238E27FC236}">
                <a16:creationId xmlns:a16="http://schemas.microsoft.com/office/drawing/2014/main" id="{30536EAA-F661-B3CD-5F2A-CA900FD89423}"/>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
        <p:nvSpPr>
          <p:cNvPr id="2" name="ZoneTexte 1">
            <a:hlinkClick r:id="rId15"/>
            <a:extLst>
              <a:ext uri="{FF2B5EF4-FFF2-40B4-BE49-F238E27FC236}">
                <a16:creationId xmlns:a16="http://schemas.microsoft.com/office/drawing/2014/main" id="{EC49A06C-4890-F990-79FB-CB5764ADE993}"/>
              </a:ext>
            </a:extLst>
          </p:cNvPr>
          <p:cNvSpPr txBox="1"/>
          <p:nvPr/>
        </p:nvSpPr>
        <p:spPr>
          <a:xfrm>
            <a:off x="4615223" y="1203581"/>
            <a:ext cx="1722245" cy="408623"/>
          </a:xfrm>
          <a:prstGeom prst="round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rPr>
              <a:t>Agenda en ligne</a:t>
            </a:r>
          </a:p>
        </p:txBody>
      </p:sp>
    </p:spTree>
    <p:extLst>
      <p:ext uri="{BB962C8B-B14F-4D97-AF65-F5344CB8AC3E}">
        <p14:creationId xmlns:p14="http://schemas.microsoft.com/office/powerpoint/2010/main" val="151885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C4041C-5A13-4406-A160-39801B238997}"/>
              </a:ext>
            </a:extLst>
          </p:cNvPr>
          <p:cNvSpPr>
            <a:spLocks noGrp="1"/>
          </p:cNvSpPr>
          <p:nvPr>
            <p:ph type="title"/>
          </p:nvPr>
        </p:nvSpPr>
        <p:spPr>
          <a:xfrm>
            <a:off x="2434442" y="158230"/>
            <a:ext cx="7323112" cy="2304256"/>
          </a:xfrm>
        </p:spPr>
        <p:txBody>
          <a:bodyPr/>
          <a:lstStyle/>
          <a:p>
            <a:r>
              <a:rPr lang="fr-FR"/>
              <a:t>Merci de votre écoute</a:t>
            </a:r>
          </a:p>
        </p:txBody>
      </p:sp>
      <p:pic>
        <p:nvPicPr>
          <p:cNvPr id="3" name="Image 2">
            <a:extLst>
              <a:ext uri="{FF2B5EF4-FFF2-40B4-BE49-F238E27FC236}">
                <a16:creationId xmlns:a16="http://schemas.microsoft.com/office/drawing/2014/main" id="{2C835BB7-6ABB-6B9A-9BED-CDFF4B680870}"/>
              </a:ext>
            </a:extLst>
          </p:cNvPr>
          <p:cNvPicPr>
            <a:picLocks noChangeAspect="1"/>
          </p:cNvPicPr>
          <p:nvPr/>
        </p:nvPicPr>
        <p:blipFill>
          <a:blip r:embed="rId2"/>
          <a:srcRect l="27188" t="11841" r="26730" b="2201"/>
          <a:stretch/>
        </p:blipFill>
        <p:spPr>
          <a:xfrm>
            <a:off x="5296465" y="2325450"/>
            <a:ext cx="1599071" cy="1606578"/>
          </a:xfrm>
          <a:prstGeom prst="rect">
            <a:avLst/>
          </a:prstGeom>
        </p:spPr>
      </p:pic>
      <p:sp>
        <p:nvSpPr>
          <p:cNvPr id="4" name="Espace réservé du texte 7">
            <a:extLst>
              <a:ext uri="{FF2B5EF4-FFF2-40B4-BE49-F238E27FC236}">
                <a16:creationId xmlns:a16="http://schemas.microsoft.com/office/drawing/2014/main" id="{EFCEC3CB-D13A-C92A-26F8-B5494AB0F4E5}"/>
              </a:ext>
            </a:extLst>
          </p:cNvPr>
          <p:cNvSpPr txBox="1">
            <a:spLocks/>
          </p:cNvSpPr>
          <p:nvPr/>
        </p:nvSpPr>
        <p:spPr>
          <a:xfrm>
            <a:off x="4744950" y="4161323"/>
            <a:ext cx="2702100" cy="46838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000">
                <a:latin typeface="Trebuchet MS" panose="020B0603020202020204" pitchFamily="34" charset="0"/>
              </a:rPr>
              <a:t>Rejoignez le réseau !</a:t>
            </a:r>
          </a:p>
        </p:txBody>
      </p:sp>
    </p:spTree>
    <p:extLst>
      <p:ext uri="{BB962C8B-B14F-4D97-AF65-F5344CB8AC3E}">
        <p14:creationId xmlns:p14="http://schemas.microsoft.com/office/powerpoint/2010/main" val="325545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
            <a:extLst>
              <a:ext uri="{FF2B5EF4-FFF2-40B4-BE49-F238E27FC236}">
                <a16:creationId xmlns:a16="http://schemas.microsoft.com/office/drawing/2014/main" id="{9287A33C-A6DC-FDF5-3E7E-B195B04C112F}"/>
              </a:ext>
            </a:extLst>
          </p:cNvPr>
          <p:cNvSpPr txBox="1"/>
          <p:nvPr/>
        </p:nvSpPr>
        <p:spPr>
          <a:xfrm>
            <a:off x="332427" y="4979325"/>
            <a:ext cx="2337796" cy="985719"/>
          </a:xfrm>
          <a:prstGeom prst="rect">
            <a:avLst/>
          </a:prstGeom>
        </p:spPr>
        <p:txBody>
          <a:bodyPr vert="horz" wrap="square" lIns="0" tIns="48260" rIns="0" bIns="0" rtlCol="0">
            <a:spAutoFit/>
          </a:bodyPr>
          <a:lstStyle/>
          <a:p>
            <a:pPr algn="ctr">
              <a:lnSpc>
                <a:spcPct val="100000"/>
              </a:lnSpc>
              <a:spcBef>
                <a:spcPts val="380"/>
              </a:spcBef>
              <a:spcAft>
                <a:spcPts val="600"/>
              </a:spcAft>
            </a:pPr>
            <a:r>
              <a:rPr lang="fr-FR" b="1">
                <a:solidFill>
                  <a:schemeClr val="tx2"/>
                </a:solidFill>
                <a:latin typeface="Trebuchet MS"/>
                <a:cs typeface="Arial MT"/>
              </a:rPr>
              <a:t>35</a:t>
            </a:r>
            <a:r>
              <a:rPr lang="fr-FR" b="1" spc="-10">
                <a:solidFill>
                  <a:schemeClr val="tx2"/>
                </a:solidFill>
                <a:latin typeface="Trebuchet MS"/>
                <a:cs typeface="Arial MT"/>
              </a:rPr>
              <a:t> </a:t>
            </a:r>
            <a:r>
              <a:rPr lang="fr-FR" b="1" spc="-25" err="1">
                <a:solidFill>
                  <a:schemeClr val="tx2"/>
                </a:solidFill>
                <a:latin typeface="Trebuchet MS"/>
                <a:cs typeface="Arial MT"/>
              </a:rPr>
              <a:t>ans</a:t>
            </a:r>
            <a:r>
              <a:rPr lang="fr-FR" b="1">
                <a:solidFill>
                  <a:schemeClr val="tx2"/>
                </a:solidFill>
                <a:latin typeface="Trebuchet MS"/>
                <a:cs typeface="Arial MT"/>
              </a:rPr>
              <a:t> </a:t>
            </a:r>
            <a:r>
              <a:rPr lang="fr-FR" b="1" spc="-10" err="1">
                <a:solidFill>
                  <a:schemeClr val="tx2"/>
                </a:solidFill>
                <a:latin typeface="Trebuchet MS"/>
                <a:cs typeface="Arial MT"/>
              </a:rPr>
              <a:t>d’expérience</a:t>
            </a:r>
            <a:endParaRPr lang="fr-FR" b="1">
              <a:solidFill>
                <a:schemeClr val="tx2"/>
              </a:solidFill>
              <a:latin typeface="Trebuchet MS"/>
              <a:cs typeface="Arial MT"/>
            </a:endParaRPr>
          </a:p>
          <a:p>
            <a:pPr marL="61594" marR="110489" algn="ctr">
              <a:lnSpc>
                <a:spcPct val="119500"/>
              </a:lnSpc>
              <a:spcBef>
                <a:spcPts val="705"/>
              </a:spcBef>
              <a:spcAft>
                <a:spcPts val="600"/>
              </a:spcAft>
            </a:pPr>
            <a:r>
              <a:rPr lang="fr-FR" sz="1400">
                <a:solidFill>
                  <a:schemeClr val="tx2"/>
                </a:solidFill>
                <a:latin typeface="Trebuchet MS"/>
                <a:cs typeface="Arial" panose="020B0604020202020204" pitchFamily="34" charset="0"/>
              </a:rPr>
              <a:t>dans</a:t>
            </a:r>
            <a:r>
              <a:rPr lang="fr-FR" sz="1400" spc="10">
                <a:solidFill>
                  <a:schemeClr val="tx2"/>
                </a:solidFill>
                <a:latin typeface="Trebuchet MS"/>
                <a:cs typeface="Arial" panose="020B0604020202020204" pitchFamily="34" charset="0"/>
              </a:rPr>
              <a:t> </a:t>
            </a:r>
            <a:r>
              <a:rPr lang="fr-FR" sz="1400">
                <a:solidFill>
                  <a:schemeClr val="tx2"/>
                </a:solidFill>
                <a:latin typeface="Trebuchet MS"/>
                <a:cs typeface="Arial" panose="020B0604020202020204" pitchFamily="34" charset="0"/>
              </a:rPr>
              <a:t>les</a:t>
            </a:r>
            <a:r>
              <a:rPr lang="fr-FR" sz="1400" spc="15">
                <a:solidFill>
                  <a:schemeClr val="tx2"/>
                </a:solidFill>
                <a:latin typeface="Trebuchet MS"/>
                <a:cs typeface="Arial" panose="020B0604020202020204" pitchFamily="34" charset="0"/>
              </a:rPr>
              <a:t> </a:t>
            </a:r>
            <a:r>
              <a:rPr lang="fr-FR" sz="1400">
                <a:solidFill>
                  <a:schemeClr val="tx2"/>
                </a:solidFill>
                <a:latin typeface="Trebuchet MS"/>
                <a:cs typeface="Arial" panose="020B0604020202020204" pitchFamily="34" charset="0"/>
              </a:rPr>
              <a:t>politiques</a:t>
            </a:r>
            <a:r>
              <a:rPr lang="fr-FR" sz="1400" spc="10">
                <a:solidFill>
                  <a:schemeClr val="tx2"/>
                </a:solidFill>
                <a:latin typeface="Trebuchet MS"/>
                <a:cs typeface="Arial" panose="020B0604020202020204" pitchFamily="34" charset="0"/>
              </a:rPr>
              <a:t> </a:t>
            </a:r>
            <a:r>
              <a:rPr lang="fr-FR" sz="1400">
                <a:solidFill>
                  <a:schemeClr val="tx2"/>
                </a:solidFill>
                <a:latin typeface="Trebuchet MS"/>
                <a:cs typeface="Arial" panose="020B0604020202020204" pitchFamily="34" charset="0"/>
              </a:rPr>
              <a:t>cyclables</a:t>
            </a:r>
            <a:r>
              <a:rPr lang="fr-FR" sz="1400" spc="15">
                <a:solidFill>
                  <a:schemeClr val="tx2"/>
                </a:solidFill>
                <a:latin typeface="Trebuchet MS"/>
                <a:cs typeface="Arial" panose="020B0604020202020204" pitchFamily="34" charset="0"/>
              </a:rPr>
              <a:t> </a:t>
            </a:r>
            <a:r>
              <a:rPr lang="fr-FR" sz="1400" spc="-25">
                <a:solidFill>
                  <a:schemeClr val="tx2"/>
                </a:solidFill>
                <a:latin typeface="Trebuchet MS"/>
                <a:cs typeface="Arial" panose="020B0604020202020204" pitchFamily="34" charset="0"/>
              </a:rPr>
              <a:t>et</a:t>
            </a:r>
            <a:r>
              <a:rPr lang="fr-FR" sz="1400" spc="500">
                <a:solidFill>
                  <a:schemeClr val="tx2"/>
                </a:solidFill>
                <a:latin typeface="Trebuchet MS"/>
                <a:cs typeface="Arial" panose="020B0604020202020204" pitchFamily="34" charset="0"/>
              </a:rPr>
              <a:t> </a:t>
            </a:r>
            <a:r>
              <a:rPr lang="fr-FR" sz="1400" spc="-10">
                <a:solidFill>
                  <a:schemeClr val="tx2"/>
                </a:solidFill>
                <a:latin typeface="Trebuchet MS"/>
                <a:cs typeface="Arial" panose="020B0604020202020204" pitchFamily="34" charset="0"/>
              </a:rPr>
              <a:t>marchables</a:t>
            </a:r>
            <a:endParaRPr lang="fr-FR" sz="1400">
              <a:solidFill>
                <a:schemeClr val="tx2"/>
              </a:solidFill>
              <a:latin typeface="Trebuchet MS"/>
              <a:cs typeface="Arial" panose="020B0604020202020204" pitchFamily="34" charset="0"/>
            </a:endParaRPr>
          </a:p>
        </p:txBody>
      </p:sp>
      <p:sp>
        <p:nvSpPr>
          <p:cNvPr id="29" name="object 3">
            <a:extLst>
              <a:ext uri="{FF2B5EF4-FFF2-40B4-BE49-F238E27FC236}">
                <a16:creationId xmlns:a16="http://schemas.microsoft.com/office/drawing/2014/main" id="{D1A13A0C-9C70-3079-AE53-A4E33771940F}"/>
              </a:ext>
            </a:extLst>
          </p:cNvPr>
          <p:cNvSpPr txBox="1"/>
          <p:nvPr/>
        </p:nvSpPr>
        <p:spPr>
          <a:xfrm>
            <a:off x="3392220" y="4979325"/>
            <a:ext cx="2337796" cy="1046440"/>
          </a:xfrm>
          <a:prstGeom prst="rect">
            <a:avLst/>
          </a:prstGeom>
        </p:spPr>
        <p:txBody>
          <a:bodyPr vert="horz" wrap="square" lIns="0" tIns="45720" rIns="0" bIns="0" rtlCol="0">
            <a:spAutoFit/>
          </a:bodyPr>
          <a:lstStyle/>
          <a:p>
            <a:pPr marR="39370" algn="ctr">
              <a:lnSpc>
                <a:spcPct val="100000"/>
              </a:lnSpc>
              <a:spcAft>
                <a:spcPts val="600"/>
              </a:spcAft>
            </a:pPr>
            <a:r>
              <a:rPr lang="fr-FR" b="1" spc="-25">
                <a:solidFill>
                  <a:schemeClr val="tx2"/>
                </a:solidFill>
                <a:latin typeface="Trebuchet MS"/>
                <a:cs typeface="Arial MT"/>
              </a:rPr>
              <a:t>80 </a:t>
            </a:r>
            <a:r>
              <a:rPr lang="fr-FR" b="1" spc="-10">
                <a:solidFill>
                  <a:schemeClr val="tx2"/>
                </a:solidFill>
                <a:latin typeface="Trebuchet MS"/>
                <a:cs typeface="Arial MT"/>
              </a:rPr>
              <a:t>P</a:t>
            </a:r>
            <a:r>
              <a:rPr lang="fr-FR" b="1" spc="-10" err="1">
                <a:solidFill>
                  <a:schemeClr val="tx2"/>
                </a:solidFill>
                <a:latin typeface="Trebuchet MS"/>
                <a:cs typeface="Arial MT"/>
              </a:rPr>
              <a:t>arlementaires</a:t>
            </a:r>
            <a:endParaRPr lang="fr-FR" sz="1200" b="1" spc="-10">
              <a:solidFill>
                <a:schemeClr val="tx2"/>
              </a:solidFill>
              <a:latin typeface="Trebuchet MS"/>
              <a:cs typeface="Arial MT"/>
            </a:endParaRPr>
          </a:p>
          <a:p>
            <a:pPr marR="39370" algn="ctr">
              <a:lnSpc>
                <a:spcPct val="100000"/>
              </a:lnSpc>
              <a:spcAft>
                <a:spcPts val="600"/>
              </a:spcAft>
            </a:pPr>
            <a:r>
              <a:rPr lang="fr-FR" sz="1400">
                <a:solidFill>
                  <a:schemeClr val="tx2"/>
                </a:solidFill>
                <a:latin typeface="Trebuchet MS"/>
                <a:cs typeface="Arial MT"/>
              </a:rPr>
              <a:t>de</a:t>
            </a:r>
            <a:r>
              <a:rPr lang="fr-FR" sz="1400" spc="-15">
                <a:solidFill>
                  <a:schemeClr val="tx2"/>
                </a:solidFill>
                <a:latin typeface="Trebuchet MS"/>
                <a:cs typeface="Arial MT"/>
              </a:rPr>
              <a:t> </a:t>
            </a:r>
            <a:r>
              <a:rPr lang="fr-FR" sz="1400" spc="-10">
                <a:solidFill>
                  <a:schemeClr val="tx2"/>
                </a:solidFill>
                <a:latin typeface="Trebuchet MS"/>
                <a:cs typeface="Arial MT"/>
              </a:rPr>
              <a:t>tous</a:t>
            </a:r>
            <a:r>
              <a:rPr lang="fr-FR" sz="1400" spc="-20">
                <a:solidFill>
                  <a:schemeClr val="tx2"/>
                </a:solidFill>
                <a:latin typeface="Trebuchet MS"/>
                <a:cs typeface="Arial MT"/>
              </a:rPr>
              <a:t> </a:t>
            </a:r>
            <a:r>
              <a:rPr lang="fr-FR" sz="1400" spc="-10">
                <a:solidFill>
                  <a:schemeClr val="tx2"/>
                </a:solidFill>
                <a:latin typeface="Trebuchet MS"/>
                <a:cs typeface="Arial MT"/>
              </a:rPr>
              <a:t>horizons</a:t>
            </a:r>
            <a:r>
              <a:rPr lang="fr-FR" sz="1400" spc="-15">
                <a:solidFill>
                  <a:schemeClr val="tx2"/>
                </a:solidFill>
                <a:latin typeface="Trebuchet MS"/>
                <a:cs typeface="Arial MT"/>
              </a:rPr>
              <a:t> </a:t>
            </a:r>
            <a:r>
              <a:rPr lang="fr-FR" sz="1400" spc="-25">
                <a:solidFill>
                  <a:schemeClr val="tx2"/>
                </a:solidFill>
                <a:latin typeface="Trebuchet MS"/>
                <a:cs typeface="Arial MT"/>
              </a:rPr>
              <a:t>au</a:t>
            </a:r>
            <a:r>
              <a:rPr lang="fr-FR" sz="1400">
                <a:solidFill>
                  <a:schemeClr val="tx2"/>
                </a:solidFill>
                <a:latin typeface="Trebuchet MS"/>
                <a:cs typeface="Arial MT"/>
              </a:rPr>
              <a:t> sein</a:t>
            </a:r>
            <a:r>
              <a:rPr lang="fr-FR" sz="1400" spc="-40">
                <a:solidFill>
                  <a:schemeClr val="tx2"/>
                </a:solidFill>
                <a:latin typeface="Trebuchet MS"/>
                <a:cs typeface="Arial MT"/>
              </a:rPr>
              <a:t> </a:t>
            </a:r>
            <a:r>
              <a:rPr lang="fr-FR" sz="1400">
                <a:solidFill>
                  <a:schemeClr val="tx2"/>
                </a:solidFill>
                <a:latin typeface="Trebuchet MS"/>
                <a:cs typeface="Arial MT"/>
              </a:rPr>
              <a:t>du</a:t>
            </a:r>
            <a:r>
              <a:rPr lang="fr-FR" sz="1400" spc="-35">
                <a:solidFill>
                  <a:schemeClr val="tx2"/>
                </a:solidFill>
                <a:latin typeface="Trebuchet MS"/>
                <a:cs typeface="Arial MT"/>
              </a:rPr>
              <a:t> </a:t>
            </a:r>
            <a:r>
              <a:rPr lang="fr-FR" sz="1400">
                <a:solidFill>
                  <a:schemeClr val="tx2"/>
                </a:solidFill>
                <a:latin typeface="Trebuchet MS"/>
                <a:cs typeface="Arial MT"/>
              </a:rPr>
              <a:t>Club</a:t>
            </a:r>
            <a:r>
              <a:rPr lang="fr-FR" sz="1400" spc="-35">
                <a:solidFill>
                  <a:schemeClr val="tx2"/>
                </a:solidFill>
                <a:latin typeface="Trebuchet MS"/>
                <a:cs typeface="Arial MT"/>
              </a:rPr>
              <a:t> </a:t>
            </a:r>
            <a:r>
              <a:rPr lang="fr-FR" sz="1400">
                <a:solidFill>
                  <a:schemeClr val="tx2"/>
                </a:solidFill>
                <a:latin typeface="Trebuchet MS"/>
                <a:cs typeface="Arial MT"/>
              </a:rPr>
              <a:t>des</a:t>
            </a:r>
            <a:r>
              <a:rPr lang="fr-FR" sz="1400" spc="-35">
                <a:solidFill>
                  <a:schemeClr val="tx2"/>
                </a:solidFill>
                <a:latin typeface="Trebuchet MS"/>
                <a:cs typeface="Arial MT"/>
              </a:rPr>
              <a:t> </a:t>
            </a:r>
            <a:r>
              <a:rPr lang="fr-FR" sz="1400" spc="-20">
                <a:solidFill>
                  <a:schemeClr val="tx2"/>
                </a:solidFill>
                <a:latin typeface="Trebuchet MS"/>
                <a:cs typeface="Arial MT"/>
              </a:rPr>
              <a:t>élus </a:t>
            </a:r>
            <a:r>
              <a:rPr lang="fr-FR" sz="1400" spc="-10">
                <a:solidFill>
                  <a:schemeClr val="tx2"/>
                </a:solidFill>
                <a:latin typeface="Trebuchet MS"/>
                <a:cs typeface="Arial MT"/>
              </a:rPr>
              <a:t>nationaux</a:t>
            </a:r>
            <a:r>
              <a:rPr lang="fr-FR" sz="1400" spc="-35">
                <a:solidFill>
                  <a:schemeClr val="tx2"/>
                </a:solidFill>
                <a:latin typeface="Trebuchet MS"/>
                <a:cs typeface="Arial MT"/>
              </a:rPr>
              <a:t> </a:t>
            </a:r>
            <a:r>
              <a:rPr lang="fr-FR" sz="1400">
                <a:solidFill>
                  <a:schemeClr val="tx2"/>
                </a:solidFill>
                <a:latin typeface="Trebuchet MS"/>
                <a:cs typeface="Arial MT"/>
              </a:rPr>
              <a:t>pour</a:t>
            </a:r>
            <a:r>
              <a:rPr lang="fr-FR" sz="1400" spc="-30">
                <a:solidFill>
                  <a:schemeClr val="tx2"/>
                </a:solidFill>
                <a:latin typeface="Trebuchet MS"/>
                <a:cs typeface="Arial MT"/>
              </a:rPr>
              <a:t> </a:t>
            </a:r>
            <a:r>
              <a:rPr lang="fr-FR" sz="1400" spc="-25">
                <a:solidFill>
                  <a:schemeClr val="tx2"/>
                </a:solidFill>
                <a:latin typeface="Trebuchet MS"/>
                <a:cs typeface="Arial MT"/>
              </a:rPr>
              <a:t>le</a:t>
            </a:r>
            <a:r>
              <a:rPr lang="fr-FR" sz="1400" spc="500">
                <a:solidFill>
                  <a:schemeClr val="tx2"/>
                </a:solidFill>
                <a:latin typeface="Trebuchet MS"/>
                <a:cs typeface="Arial MT"/>
              </a:rPr>
              <a:t> </a:t>
            </a:r>
            <a:r>
              <a:rPr lang="fr-FR" sz="1400">
                <a:solidFill>
                  <a:schemeClr val="tx2"/>
                </a:solidFill>
                <a:latin typeface="Trebuchet MS"/>
                <a:cs typeface="Arial MT"/>
              </a:rPr>
              <a:t>vélo</a:t>
            </a:r>
            <a:r>
              <a:rPr lang="fr-FR" sz="1400" spc="-30">
                <a:solidFill>
                  <a:schemeClr val="tx2"/>
                </a:solidFill>
                <a:latin typeface="Trebuchet MS"/>
                <a:cs typeface="Arial MT"/>
              </a:rPr>
              <a:t> </a:t>
            </a:r>
            <a:r>
              <a:rPr lang="fr-FR" sz="1400">
                <a:solidFill>
                  <a:schemeClr val="tx2"/>
                </a:solidFill>
                <a:latin typeface="Trebuchet MS"/>
                <a:cs typeface="Arial MT"/>
              </a:rPr>
              <a:t>et</a:t>
            </a:r>
            <a:r>
              <a:rPr lang="fr-FR" sz="1400" spc="-30">
                <a:solidFill>
                  <a:schemeClr val="tx2"/>
                </a:solidFill>
                <a:latin typeface="Trebuchet MS"/>
                <a:cs typeface="Arial MT"/>
              </a:rPr>
              <a:t> </a:t>
            </a:r>
            <a:r>
              <a:rPr lang="fr-FR" sz="1400">
                <a:solidFill>
                  <a:schemeClr val="tx2"/>
                </a:solidFill>
                <a:latin typeface="Trebuchet MS"/>
                <a:cs typeface="Arial MT"/>
              </a:rPr>
              <a:t>la</a:t>
            </a:r>
            <a:r>
              <a:rPr lang="fr-FR" sz="1400" spc="-25">
                <a:solidFill>
                  <a:schemeClr val="tx2"/>
                </a:solidFill>
                <a:latin typeface="Trebuchet MS"/>
                <a:cs typeface="Arial MT"/>
              </a:rPr>
              <a:t> </a:t>
            </a:r>
            <a:r>
              <a:rPr lang="fr-FR" sz="1400" spc="-10">
                <a:solidFill>
                  <a:schemeClr val="tx2"/>
                </a:solidFill>
                <a:latin typeface="Trebuchet MS"/>
                <a:cs typeface="Arial MT"/>
              </a:rPr>
              <a:t>marche</a:t>
            </a:r>
            <a:endParaRPr lang="fr-FR" sz="1400">
              <a:solidFill>
                <a:schemeClr val="tx2"/>
              </a:solidFill>
              <a:latin typeface="Trebuchet MS"/>
              <a:cs typeface="Arial MT"/>
            </a:endParaRPr>
          </a:p>
        </p:txBody>
      </p:sp>
      <p:sp>
        <p:nvSpPr>
          <p:cNvPr id="31" name="object 6">
            <a:extLst>
              <a:ext uri="{FF2B5EF4-FFF2-40B4-BE49-F238E27FC236}">
                <a16:creationId xmlns:a16="http://schemas.microsoft.com/office/drawing/2014/main" id="{C1F63939-3D86-A3D4-A6A8-C4029EACCA36}"/>
              </a:ext>
            </a:extLst>
          </p:cNvPr>
          <p:cNvSpPr txBox="1"/>
          <p:nvPr/>
        </p:nvSpPr>
        <p:spPr>
          <a:xfrm>
            <a:off x="1580035" y="3794237"/>
            <a:ext cx="1812185" cy="810478"/>
          </a:xfrm>
          <a:prstGeom prst="rect">
            <a:avLst/>
          </a:prstGeom>
        </p:spPr>
        <p:txBody>
          <a:bodyPr vert="horz" wrap="square" lIns="0" tIns="12700" rIns="0" bIns="0" rtlCol="0">
            <a:spAutoFit/>
          </a:bodyPr>
          <a:lstStyle/>
          <a:p>
            <a:pPr marR="41910" algn="ctr">
              <a:lnSpc>
                <a:spcPct val="100000"/>
              </a:lnSpc>
              <a:spcBef>
                <a:spcPts val="100"/>
              </a:spcBef>
              <a:spcAft>
                <a:spcPts val="600"/>
              </a:spcAft>
            </a:pPr>
            <a:r>
              <a:rPr lang="fr-FR" b="1">
                <a:solidFill>
                  <a:srgbClr val="E84E34"/>
                </a:solidFill>
                <a:latin typeface="Trebuchet MS"/>
                <a:cs typeface="Arial"/>
              </a:rPr>
              <a:t>+ </a:t>
            </a:r>
            <a:r>
              <a:rPr lang="fr-FR" b="1" spc="-25">
                <a:solidFill>
                  <a:srgbClr val="E84E34"/>
                </a:solidFill>
                <a:latin typeface="Trebuchet MS"/>
                <a:cs typeface="Arial"/>
              </a:rPr>
              <a:t>450</a:t>
            </a:r>
            <a:r>
              <a:rPr lang="fr-FR" b="1">
                <a:latin typeface="Trebuchet MS"/>
                <a:cs typeface="Arial"/>
              </a:rPr>
              <a:t> </a:t>
            </a:r>
            <a:r>
              <a:rPr lang="fr-FR" b="1" spc="-10">
                <a:solidFill>
                  <a:srgbClr val="E84E34"/>
                </a:solidFill>
                <a:latin typeface="Trebuchet MS"/>
                <a:cs typeface="Arial"/>
              </a:rPr>
              <a:t>A</a:t>
            </a:r>
            <a:r>
              <a:rPr lang="fr-FR" b="1" spc="-10" err="1">
                <a:solidFill>
                  <a:srgbClr val="E84E34"/>
                </a:solidFill>
                <a:latin typeface="Trebuchet MS"/>
                <a:cs typeface="Arial"/>
              </a:rPr>
              <a:t>dhérents</a:t>
            </a:r>
            <a:endParaRPr lang="fr-FR" b="1" spc="-10">
              <a:solidFill>
                <a:srgbClr val="E84E34"/>
              </a:solidFill>
              <a:latin typeface="Trebuchet MS"/>
              <a:cs typeface="Arial"/>
            </a:endParaRPr>
          </a:p>
          <a:p>
            <a:pPr marR="41910" algn="ctr">
              <a:lnSpc>
                <a:spcPct val="100000"/>
              </a:lnSpc>
              <a:spcBef>
                <a:spcPts val="100"/>
              </a:spcBef>
              <a:spcAft>
                <a:spcPts val="600"/>
              </a:spcAft>
            </a:pPr>
            <a:r>
              <a:rPr lang="fr-FR" sz="1400">
                <a:solidFill>
                  <a:srgbClr val="585858"/>
                </a:solidFill>
                <a:latin typeface="Trebuchet MS"/>
                <a:cs typeface="Arial MT"/>
              </a:rPr>
              <a:t>de</a:t>
            </a:r>
            <a:r>
              <a:rPr lang="fr-FR" sz="1400" spc="30">
                <a:solidFill>
                  <a:srgbClr val="585858"/>
                </a:solidFill>
                <a:latin typeface="Trebuchet MS"/>
                <a:cs typeface="Arial MT"/>
              </a:rPr>
              <a:t> </a:t>
            </a:r>
            <a:r>
              <a:rPr lang="fr-FR" sz="1400">
                <a:solidFill>
                  <a:srgbClr val="585858"/>
                </a:solidFill>
                <a:latin typeface="Trebuchet MS"/>
                <a:cs typeface="Arial MT"/>
              </a:rPr>
              <a:t>la</a:t>
            </a:r>
            <a:r>
              <a:rPr lang="fr-FR" sz="1400" spc="40">
                <a:solidFill>
                  <a:srgbClr val="585858"/>
                </a:solidFill>
                <a:latin typeface="Trebuchet MS"/>
                <a:cs typeface="Arial MT"/>
              </a:rPr>
              <a:t> </a:t>
            </a:r>
            <a:r>
              <a:rPr lang="fr-FR" sz="1400">
                <a:solidFill>
                  <a:srgbClr val="585858"/>
                </a:solidFill>
                <a:latin typeface="Trebuchet MS"/>
                <a:cs typeface="Arial MT"/>
              </a:rPr>
              <a:t>commune</a:t>
            </a:r>
            <a:r>
              <a:rPr lang="fr-FR" sz="1400" spc="35">
                <a:solidFill>
                  <a:srgbClr val="585858"/>
                </a:solidFill>
                <a:latin typeface="Trebuchet MS"/>
                <a:cs typeface="Arial MT"/>
              </a:rPr>
              <a:t> </a:t>
            </a:r>
            <a:r>
              <a:rPr lang="fr-FR" sz="1400">
                <a:solidFill>
                  <a:srgbClr val="585858"/>
                </a:solidFill>
                <a:latin typeface="Trebuchet MS"/>
                <a:cs typeface="Arial MT"/>
              </a:rPr>
              <a:t>à</a:t>
            </a:r>
            <a:r>
              <a:rPr lang="fr-FR" sz="1400" spc="35">
                <a:solidFill>
                  <a:srgbClr val="585858"/>
                </a:solidFill>
                <a:latin typeface="Trebuchet MS"/>
                <a:cs typeface="Arial MT"/>
              </a:rPr>
              <a:t> </a:t>
            </a:r>
            <a:r>
              <a:rPr lang="fr-FR" sz="1400">
                <a:solidFill>
                  <a:srgbClr val="585858"/>
                </a:solidFill>
                <a:latin typeface="Trebuchet MS"/>
                <a:cs typeface="Arial MT"/>
              </a:rPr>
              <a:t>la</a:t>
            </a:r>
            <a:r>
              <a:rPr lang="fr-FR" sz="1400" spc="30">
                <a:solidFill>
                  <a:srgbClr val="585858"/>
                </a:solidFill>
                <a:latin typeface="Trebuchet MS"/>
                <a:cs typeface="Arial MT"/>
              </a:rPr>
              <a:t> </a:t>
            </a:r>
            <a:r>
              <a:rPr lang="fr-FR" sz="1400" spc="-10">
                <a:solidFill>
                  <a:srgbClr val="585858"/>
                </a:solidFill>
                <a:latin typeface="Trebuchet MS"/>
                <a:cs typeface="Arial MT"/>
              </a:rPr>
              <a:t>région</a:t>
            </a:r>
            <a:endParaRPr lang="fr-FR" sz="1400">
              <a:latin typeface="Trebuchet MS"/>
              <a:cs typeface="Arial MT"/>
            </a:endParaRPr>
          </a:p>
        </p:txBody>
      </p:sp>
      <p:sp>
        <p:nvSpPr>
          <p:cNvPr id="32" name="object 12">
            <a:extLst>
              <a:ext uri="{FF2B5EF4-FFF2-40B4-BE49-F238E27FC236}">
                <a16:creationId xmlns:a16="http://schemas.microsoft.com/office/drawing/2014/main" id="{0D9AEFA5-8017-A561-D867-2CEDCDFAECAD}"/>
              </a:ext>
            </a:extLst>
          </p:cNvPr>
          <p:cNvSpPr txBox="1"/>
          <p:nvPr/>
        </p:nvSpPr>
        <p:spPr>
          <a:xfrm>
            <a:off x="4418176" y="3818499"/>
            <a:ext cx="1747367" cy="801501"/>
          </a:xfrm>
          <a:prstGeom prst="rect">
            <a:avLst/>
          </a:prstGeom>
        </p:spPr>
        <p:txBody>
          <a:bodyPr vert="horz" wrap="square" lIns="0" tIns="16510" rIns="0" bIns="0" rtlCol="0">
            <a:spAutoFit/>
          </a:bodyPr>
          <a:lstStyle/>
          <a:p>
            <a:pPr marL="12700" algn="ctr">
              <a:lnSpc>
                <a:spcPct val="100000"/>
              </a:lnSpc>
              <a:spcAft>
                <a:spcPts val="600"/>
              </a:spcAft>
            </a:pPr>
            <a:r>
              <a:rPr lang="fr-FR" b="1">
                <a:solidFill>
                  <a:schemeClr val="tx2"/>
                </a:solidFill>
                <a:latin typeface="Trebuchet MS"/>
                <a:cs typeface="Arial MT"/>
              </a:rPr>
              <a:t>20</a:t>
            </a:r>
            <a:r>
              <a:rPr lang="fr-FR" b="1" spc="15">
                <a:solidFill>
                  <a:schemeClr val="tx2"/>
                </a:solidFill>
                <a:latin typeface="Trebuchet MS"/>
                <a:cs typeface="Arial MT"/>
              </a:rPr>
              <a:t> </a:t>
            </a:r>
            <a:r>
              <a:rPr lang="fr-FR" b="1" spc="-10" err="1">
                <a:solidFill>
                  <a:schemeClr val="tx2"/>
                </a:solidFill>
                <a:latin typeface="Trebuchet MS"/>
                <a:cs typeface="Arial MT"/>
              </a:rPr>
              <a:t>salariés</a:t>
            </a:r>
            <a:endParaRPr lang="fr-FR" b="1" spc="-10">
              <a:solidFill>
                <a:schemeClr val="tx2"/>
              </a:solidFill>
              <a:latin typeface="Trebuchet MS"/>
              <a:cs typeface="Arial MT"/>
            </a:endParaRPr>
          </a:p>
          <a:p>
            <a:pPr marL="12700" algn="ctr">
              <a:lnSpc>
                <a:spcPct val="100000"/>
              </a:lnSpc>
              <a:spcAft>
                <a:spcPts val="600"/>
              </a:spcAft>
            </a:pPr>
            <a:r>
              <a:rPr lang="fr-FR" sz="1400">
                <a:solidFill>
                  <a:schemeClr val="tx2"/>
                </a:solidFill>
                <a:latin typeface="Trebuchet MS"/>
                <a:cs typeface="Arial MT"/>
              </a:rPr>
              <a:t>2</a:t>
            </a:r>
            <a:r>
              <a:rPr lang="fr-FR" sz="1400" spc="-5">
                <a:solidFill>
                  <a:schemeClr val="tx2"/>
                </a:solidFill>
                <a:latin typeface="Trebuchet MS"/>
                <a:cs typeface="Arial MT"/>
              </a:rPr>
              <a:t> </a:t>
            </a:r>
            <a:r>
              <a:rPr lang="fr-FR" sz="1400" spc="-10">
                <a:solidFill>
                  <a:schemeClr val="tx2"/>
                </a:solidFill>
                <a:latin typeface="Trebuchet MS"/>
                <a:cs typeface="Arial MT"/>
              </a:rPr>
              <a:t>bureau</a:t>
            </a:r>
            <a:r>
              <a:rPr lang="fr-FR" sz="1400">
                <a:solidFill>
                  <a:schemeClr val="tx2"/>
                </a:solidFill>
                <a:latin typeface="Trebuchet MS"/>
                <a:cs typeface="Arial MT"/>
              </a:rPr>
              <a:t>x : </a:t>
            </a:r>
            <a:r>
              <a:rPr lang="fr-FR" sz="1400" spc="-10">
                <a:solidFill>
                  <a:schemeClr val="tx2"/>
                </a:solidFill>
                <a:latin typeface="Trebuchet MS"/>
                <a:cs typeface="Arial MT"/>
              </a:rPr>
              <a:t>Paris </a:t>
            </a:r>
            <a:r>
              <a:rPr lang="fr-FR" sz="1400">
                <a:solidFill>
                  <a:schemeClr val="tx2"/>
                </a:solidFill>
                <a:latin typeface="Trebuchet MS"/>
                <a:cs typeface="Arial MT"/>
              </a:rPr>
              <a:t>et</a:t>
            </a:r>
            <a:r>
              <a:rPr lang="fr-FR" sz="1400" spc="-10">
                <a:solidFill>
                  <a:schemeClr val="tx2"/>
                </a:solidFill>
                <a:latin typeface="Trebuchet MS"/>
                <a:cs typeface="Arial MT"/>
              </a:rPr>
              <a:t> </a:t>
            </a:r>
            <a:r>
              <a:rPr lang="fr-FR" sz="1400" spc="-20">
                <a:solidFill>
                  <a:schemeClr val="tx2"/>
                </a:solidFill>
                <a:latin typeface="Trebuchet MS"/>
                <a:cs typeface="Arial MT"/>
              </a:rPr>
              <a:t>Lyon</a:t>
            </a:r>
            <a:endParaRPr lang="fr-FR" sz="1400">
              <a:solidFill>
                <a:schemeClr val="tx2"/>
              </a:solidFill>
              <a:latin typeface="Trebuchet MS"/>
              <a:cs typeface="Arial MT"/>
            </a:endParaRPr>
          </a:p>
        </p:txBody>
      </p:sp>
      <p:pic>
        <p:nvPicPr>
          <p:cNvPr id="35" name="Image 34" descr="Une image contenant texte, Police, logo, Graphique&#10;&#10;Le contenu généré par l’IA peut être incorrect.">
            <a:extLst>
              <a:ext uri="{FF2B5EF4-FFF2-40B4-BE49-F238E27FC236}">
                <a16:creationId xmlns:a16="http://schemas.microsoft.com/office/drawing/2014/main" id="{E87113F0-E472-6749-F5CD-AFFE2AC3F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188319"/>
            <a:ext cx="6565900" cy="2628900"/>
          </a:xfrm>
          <a:prstGeom prst="rect">
            <a:avLst/>
          </a:prstGeom>
        </p:spPr>
      </p:pic>
      <p:sp>
        <p:nvSpPr>
          <p:cNvPr id="38" name="ZoneTexte 37">
            <a:extLst>
              <a:ext uri="{FF2B5EF4-FFF2-40B4-BE49-F238E27FC236}">
                <a16:creationId xmlns:a16="http://schemas.microsoft.com/office/drawing/2014/main" id="{E1E2A391-A0DD-EE18-F71D-F9839FDFD0E3}"/>
              </a:ext>
            </a:extLst>
          </p:cNvPr>
          <p:cNvSpPr txBox="1"/>
          <p:nvPr/>
        </p:nvSpPr>
        <p:spPr>
          <a:xfrm>
            <a:off x="407368" y="2817219"/>
            <a:ext cx="6565900" cy="646331"/>
          </a:xfrm>
          <a:prstGeom prst="rect">
            <a:avLst/>
          </a:prstGeom>
          <a:noFill/>
        </p:spPr>
        <p:txBody>
          <a:bodyPr wrap="square" rtlCol="0">
            <a:spAutoFit/>
          </a:bodyPr>
          <a:lstStyle/>
          <a:p>
            <a:r>
              <a:rPr lang="fr-FR" sz="1800" b="1">
                <a:solidFill>
                  <a:srgbClr val="284653"/>
                </a:solidFill>
                <a:latin typeface="Arial"/>
                <a:cs typeface="Arial"/>
              </a:rPr>
              <a:t>Né</a:t>
            </a:r>
            <a:r>
              <a:rPr lang="fr-FR" sz="1800" b="1" spc="-40">
                <a:solidFill>
                  <a:srgbClr val="284653"/>
                </a:solidFill>
                <a:latin typeface="Arial"/>
                <a:cs typeface="Arial"/>
              </a:rPr>
              <a:t> </a:t>
            </a:r>
            <a:r>
              <a:rPr lang="fr-FR" sz="1800" b="1">
                <a:solidFill>
                  <a:srgbClr val="284653"/>
                </a:solidFill>
                <a:latin typeface="Arial"/>
                <a:cs typeface="Arial"/>
              </a:rPr>
              <a:t>de</a:t>
            </a:r>
            <a:r>
              <a:rPr lang="fr-FR" sz="1800" b="1" spc="-40">
                <a:solidFill>
                  <a:srgbClr val="284653"/>
                </a:solidFill>
                <a:latin typeface="Arial"/>
                <a:cs typeface="Arial"/>
              </a:rPr>
              <a:t> </a:t>
            </a:r>
            <a:r>
              <a:rPr lang="fr-FR" sz="1800" b="1">
                <a:solidFill>
                  <a:srgbClr val="284653"/>
                </a:solidFill>
                <a:latin typeface="Arial"/>
                <a:cs typeface="Arial"/>
              </a:rPr>
              <a:t>la</a:t>
            </a:r>
            <a:r>
              <a:rPr lang="fr-FR" sz="1800" b="1" spc="-40">
                <a:solidFill>
                  <a:srgbClr val="284653"/>
                </a:solidFill>
                <a:latin typeface="Arial"/>
                <a:cs typeface="Arial"/>
              </a:rPr>
              <a:t> </a:t>
            </a:r>
            <a:r>
              <a:rPr lang="fr-FR" sz="1800" b="1">
                <a:solidFill>
                  <a:srgbClr val="284653"/>
                </a:solidFill>
                <a:latin typeface="Arial"/>
                <a:cs typeface="Arial"/>
              </a:rPr>
              <a:t>fusion</a:t>
            </a:r>
            <a:r>
              <a:rPr lang="fr-FR" sz="1800" b="1" spc="-45">
                <a:solidFill>
                  <a:srgbClr val="284653"/>
                </a:solidFill>
                <a:latin typeface="Arial"/>
                <a:cs typeface="Arial"/>
              </a:rPr>
              <a:t> </a:t>
            </a:r>
            <a:r>
              <a:rPr lang="fr-FR" sz="1800" b="1">
                <a:solidFill>
                  <a:srgbClr val="284653"/>
                </a:solidFill>
                <a:latin typeface="Arial"/>
                <a:cs typeface="Arial"/>
              </a:rPr>
              <a:t>de</a:t>
            </a:r>
            <a:r>
              <a:rPr lang="fr-FR" sz="1800" b="1" spc="-40">
                <a:solidFill>
                  <a:srgbClr val="284653"/>
                </a:solidFill>
                <a:latin typeface="Arial"/>
                <a:cs typeface="Arial"/>
              </a:rPr>
              <a:t> </a:t>
            </a:r>
            <a:r>
              <a:rPr lang="fr-FR" sz="1800" b="1">
                <a:solidFill>
                  <a:srgbClr val="284653"/>
                </a:solidFill>
                <a:latin typeface="Arial"/>
                <a:cs typeface="Arial"/>
              </a:rPr>
              <a:t>deux</a:t>
            </a:r>
            <a:r>
              <a:rPr lang="fr-FR" sz="1800" b="1" spc="-35">
                <a:solidFill>
                  <a:srgbClr val="284653"/>
                </a:solidFill>
                <a:latin typeface="Arial"/>
                <a:cs typeface="Arial"/>
              </a:rPr>
              <a:t> </a:t>
            </a:r>
            <a:r>
              <a:rPr lang="fr-FR" sz="1800" b="1">
                <a:solidFill>
                  <a:srgbClr val="E84E34"/>
                </a:solidFill>
                <a:latin typeface="Arial"/>
                <a:cs typeface="Arial"/>
              </a:rPr>
              <a:t>têtes</a:t>
            </a:r>
            <a:r>
              <a:rPr lang="fr-FR" sz="1800" b="1" spc="-40">
                <a:solidFill>
                  <a:srgbClr val="E84E34"/>
                </a:solidFill>
                <a:latin typeface="Arial"/>
                <a:cs typeface="Arial"/>
              </a:rPr>
              <a:t> </a:t>
            </a:r>
            <a:r>
              <a:rPr lang="fr-FR" sz="1800" b="1">
                <a:solidFill>
                  <a:srgbClr val="E84E34"/>
                </a:solidFill>
                <a:latin typeface="Arial"/>
                <a:cs typeface="Arial"/>
              </a:rPr>
              <a:t>de</a:t>
            </a:r>
            <a:r>
              <a:rPr lang="fr-FR" sz="1800" b="1" spc="-45">
                <a:solidFill>
                  <a:srgbClr val="E84E34"/>
                </a:solidFill>
                <a:latin typeface="Arial"/>
                <a:cs typeface="Arial"/>
              </a:rPr>
              <a:t> </a:t>
            </a:r>
            <a:r>
              <a:rPr lang="fr-FR" sz="1800" b="1">
                <a:solidFill>
                  <a:srgbClr val="E84E34"/>
                </a:solidFill>
                <a:latin typeface="Arial"/>
                <a:cs typeface="Arial"/>
              </a:rPr>
              <a:t>réseau</a:t>
            </a:r>
            <a:r>
              <a:rPr lang="fr-FR" sz="1800" b="1" spc="-40">
                <a:solidFill>
                  <a:srgbClr val="E84E34"/>
                </a:solidFill>
                <a:latin typeface="Arial"/>
                <a:cs typeface="Arial"/>
              </a:rPr>
              <a:t> </a:t>
            </a:r>
            <a:r>
              <a:rPr lang="fr-FR" sz="1800" b="1" spc="-10">
                <a:solidFill>
                  <a:srgbClr val="284653"/>
                </a:solidFill>
                <a:latin typeface="Arial"/>
                <a:cs typeface="Arial"/>
              </a:rPr>
              <a:t>engagées</a:t>
            </a:r>
            <a:r>
              <a:rPr lang="fr-FR" sz="1800" b="1" spc="-40">
                <a:solidFill>
                  <a:srgbClr val="284653"/>
                </a:solidFill>
                <a:latin typeface="Arial"/>
                <a:cs typeface="Arial"/>
              </a:rPr>
              <a:t> </a:t>
            </a:r>
            <a:r>
              <a:rPr lang="fr-FR" sz="1800" b="1" spc="-20">
                <a:solidFill>
                  <a:srgbClr val="284653"/>
                </a:solidFill>
                <a:latin typeface="Arial"/>
                <a:cs typeface="Arial"/>
              </a:rPr>
              <a:t>dans </a:t>
            </a:r>
            <a:r>
              <a:rPr lang="fr-FR" sz="1800" b="1">
                <a:solidFill>
                  <a:srgbClr val="284653"/>
                </a:solidFill>
                <a:latin typeface="Arial"/>
                <a:cs typeface="Arial"/>
              </a:rPr>
              <a:t>le</a:t>
            </a:r>
            <a:r>
              <a:rPr lang="fr-FR" sz="1800" b="1" spc="-40">
                <a:solidFill>
                  <a:srgbClr val="284653"/>
                </a:solidFill>
                <a:latin typeface="Arial"/>
                <a:cs typeface="Arial"/>
              </a:rPr>
              <a:t> </a:t>
            </a:r>
            <a:r>
              <a:rPr lang="fr-FR" sz="1800" b="1" spc="-10">
                <a:solidFill>
                  <a:srgbClr val="E84E34"/>
                </a:solidFill>
                <a:latin typeface="Arial"/>
                <a:cs typeface="Arial"/>
              </a:rPr>
              <a:t>développement</a:t>
            </a:r>
            <a:r>
              <a:rPr lang="fr-FR" sz="1800" b="1" spc="-35">
                <a:solidFill>
                  <a:srgbClr val="E84E34"/>
                </a:solidFill>
                <a:latin typeface="Arial"/>
                <a:cs typeface="Arial"/>
              </a:rPr>
              <a:t> </a:t>
            </a:r>
            <a:r>
              <a:rPr lang="fr-FR" sz="1800" b="1">
                <a:solidFill>
                  <a:srgbClr val="E84E34"/>
                </a:solidFill>
                <a:latin typeface="Arial"/>
                <a:cs typeface="Arial"/>
              </a:rPr>
              <a:t>de</a:t>
            </a:r>
            <a:r>
              <a:rPr lang="fr-FR" sz="1800" b="1" spc="-40">
                <a:solidFill>
                  <a:srgbClr val="E84E34"/>
                </a:solidFill>
                <a:latin typeface="Arial"/>
                <a:cs typeface="Arial"/>
              </a:rPr>
              <a:t> </a:t>
            </a:r>
            <a:r>
              <a:rPr lang="fr-FR" sz="1800" b="1">
                <a:solidFill>
                  <a:srgbClr val="E84E34"/>
                </a:solidFill>
                <a:latin typeface="Arial"/>
                <a:cs typeface="Arial"/>
              </a:rPr>
              <a:t>l’usage</a:t>
            </a:r>
            <a:r>
              <a:rPr lang="fr-FR" sz="1800" b="1" spc="-35">
                <a:solidFill>
                  <a:srgbClr val="E84E34"/>
                </a:solidFill>
                <a:latin typeface="Arial"/>
                <a:cs typeface="Arial"/>
              </a:rPr>
              <a:t> </a:t>
            </a:r>
            <a:r>
              <a:rPr lang="fr-FR" sz="1800" b="1">
                <a:solidFill>
                  <a:srgbClr val="E84E34"/>
                </a:solidFill>
                <a:latin typeface="Arial"/>
                <a:cs typeface="Arial"/>
              </a:rPr>
              <a:t>de</a:t>
            </a:r>
            <a:r>
              <a:rPr lang="fr-FR" sz="1800" b="1" spc="-35">
                <a:solidFill>
                  <a:srgbClr val="E84E34"/>
                </a:solidFill>
                <a:latin typeface="Arial"/>
                <a:cs typeface="Arial"/>
              </a:rPr>
              <a:t> </a:t>
            </a:r>
            <a:r>
              <a:rPr lang="fr-FR" sz="1800" b="1">
                <a:solidFill>
                  <a:srgbClr val="E84E34"/>
                </a:solidFill>
                <a:latin typeface="Arial"/>
                <a:cs typeface="Arial"/>
              </a:rPr>
              <a:t>la</a:t>
            </a:r>
            <a:r>
              <a:rPr lang="fr-FR" sz="1800" b="1" spc="-40">
                <a:solidFill>
                  <a:srgbClr val="E84E34"/>
                </a:solidFill>
                <a:latin typeface="Arial"/>
                <a:cs typeface="Arial"/>
              </a:rPr>
              <a:t> </a:t>
            </a:r>
            <a:r>
              <a:rPr lang="fr-FR" sz="1800" b="1">
                <a:solidFill>
                  <a:srgbClr val="E84E34"/>
                </a:solidFill>
                <a:latin typeface="Arial"/>
                <a:cs typeface="Arial"/>
              </a:rPr>
              <a:t>marche</a:t>
            </a:r>
            <a:r>
              <a:rPr lang="fr-FR" sz="1800" b="1" spc="-35">
                <a:solidFill>
                  <a:srgbClr val="E84E34"/>
                </a:solidFill>
                <a:latin typeface="Arial"/>
                <a:cs typeface="Arial"/>
              </a:rPr>
              <a:t> </a:t>
            </a:r>
            <a:r>
              <a:rPr lang="fr-FR" sz="1800" b="1">
                <a:solidFill>
                  <a:srgbClr val="E84E34"/>
                </a:solidFill>
                <a:latin typeface="Arial"/>
                <a:cs typeface="Arial"/>
              </a:rPr>
              <a:t>et</a:t>
            </a:r>
            <a:r>
              <a:rPr lang="fr-FR" sz="1800" b="1" spc="-45">
                <a:solidFill>
                  <a:srgbClr val="E84E34"/>
                </a:solidFill>
                <a:latin typeface="Arial"/>
                <a:cs typeface="Arial"/>
              </a:rPr>
              <a:t> </a:t>
            </a:r>
            <a:r>
              <a:rPr lang="fr-FR" sz="1800" b="1">
                <a:solidFill>
                  <a:srgbClr val="E84E34"/>
                </a:solidFill>
                <a:latin typeface="Arial"/>
                <a:cs typeface="Arial"/>
              </a:rPr>
              <a:t>du</a:t>
            </a:r>
            <a:r>
              <a:rPr lang="fr-FR" sz="1800" b="1" spc="-40">
                <a:solidFill>
                  <a:srgbClr val="E84E34"/>
                </a:solidFill>
                <a:latin typeface="Arial"/>
                <a:cs typeface="Arial"/>
              </a:rPr>
              <a:t> </a:t>
            </a:r>
            <a:r>
              <a:rPr lang="fr-FR" sz="1800" b="1" spc="-20">
                <a:solidFill>
                  <a:srgbClr val="E84E34"/>
                </a:solidFill>
                <a:latin typeface="Arial"/>
                <a:cs typeface="Arial"/>
              </a:rPr>
              <a:t>vélo</a:t>
            </a:r>
            <a:endParaRPr lang="fr-FR" sz="1800">
              <a:latin typeface="Arial"/>
              <a:cs typeface="Arial"/>
            </a:endParaRPr>
          </a:p>
        </p:txBody>
      </p:sp>
      <p:pic>
        <p:nvPicPr>
          <p:cNvPr id="2" name="Espace réservé du contenu 3" descr="Une image contenant texte, capture d’écran&#10;&#10;Le contenu généré par l’IA peut être incorrect.">
            <a:extLst>
              <a:ext uri="{FF2B5EF4-FFF2-40B4-BE49-F238E27FC236}">
                <a16:creationId xmlns:a16="http://schemas.microsoft.com/office/drawing/2014/main" id="{A904C6E7-BD4E-B4C9-B7AB-A1D60419844B}"/>
              </a:ext>
            </a:extLst>
          </p:cNvPr>
          <p:cNvPicPr>
            <a:picLocks noChangeAspect="1"/>
          </p:cNvPicPr>
          <p:nvPr/>
        </p:nvPicPr>
        <p:blipFill>
          <a:blip r:embed="rId4">
            <a:extLst>
              <a:ext uri="{28A0092B-C50C-407E-A947-70E740481C1C}">
                <a14:useLocalDpi xmlns:a14="http://schemas.microsoft.com/office/drawing/2010/main" val="0"/>
              </a:ext>
            </a:extLst>
          </a:blip>
          <a:srcRect b="76730"/>
          <a:stretch/>
        </p:blipFill>
        <p:spPr>
          <a:xfrm>
            <a:off x="7295336" y="108075"/>
            <a:ext cx="4489296" cy="6535388"/>
          </a:xfrm>
          <a:prstGeom prst="rect">
            <a:avLst/>
          </a:prstGeom>
        </p:spPr>
      </p:pic>
    </p:spTree>
    <p:extLst>
      <p:ext uri="{BB962C8B-B14F-4D97-AF65-F5344CB8AC3E}">
        <p14:creationId xmlns:p14="http://schemas.microsoft.com/office/powerpoint/2010/main" val="2959530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6BE0F-D17C-EBC4-F9C0-E4AED96F9169}"/>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B94F9A0-B274-28D6-EEA8-1CF37A1087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800">
            <a:off x="-1771700" y="160408"/>
            <a:ext cx="13721915" cy="7538675"/>
          </a:xfrm>
          <a:prstGeom prst="rect">
            <a:avLst/>
          </a:prstGeom>
        </p:spPr>
      </p:pic>
      <p:sp>
        <p:nvSpPr>
          <p:cNvPr id="15" name="Titre 1">
            <a:extLst>
              <a:ext uri="{FF2B5EF4-FFF2-40B4-BE49-F238E27FC236}">
                <a16:creationId xmlns:a16="http://schemas.microsoft.com/office/drawing/2014/main" id="{7663AD35-02AD-DAA1-A786-098AF51DE409}"/>
              </a:ext>
            </a:extLst>
          </p:cNvPr>
          <p:cNvSpPr txBox="1">
            <a:spLocks/>
          </p:cNvSpPr>
          <p:nvPr/>
        </p:nvSpPr>
        <p:spPr>
          <a:xfrm>
            <a:off x="551384" y="375383"/>
            <a:ext cx="6337920" cy="5659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a:ln>
                  <a:noFill/>
                </a:ln>
                <a:solidFill>
                  <a:srgbClr val="294754"/>
                </a:solidFill>
                <a:effectLst/>
                <a:uLnTx/>
                <a:uFillTx/>
                <a:latin typeface="Poppins" pitchFamily="2" charset="77"/>
                <a:ea typeface="+mj-ea"/>
                <a:cs typeface="Poppins" pitchFamily="2" charset="77"/>
              </a:rPr>
              <a:t>Le réseau vélo et marche</a:t>
            </a:r>
          </a:p>
        </p:txBody>
      </p:sp>
      <p:grpSp>
        <p:nvGrpSpPr>
          <p:cNvPr id="24" name="Groupe 23">
            <a:extLst>
              <a:ext uri="{FF2B5EF4-FFF2-40B4-BE49-F238E27FC236}">
                <a16:creationId xmlns:a16="http://schemas.microsoft.com/office/drawing/2014/main" id="{D9335268-155C-D85F-ECE8-5C5C4B1DE69F}"/>
              </a:ext>
            </a:extLst>
          </p:cNvPr>
          <p:cNvGrpSpPr/>
          <p:nvPr/>
        </p:nvGrpSpPr>
        <p:grpSpPr>
          <a:xfrm>
            <a:off x="684719" y="1858529"/>
            <a:ext cx="4292801" cy="3594332"/>
            <a:chOff x="477002" y="1168662"/>
            <a:chExt cx="4292801" cy="3594332"/>
          </a:xfrm>
        </p:grpSpPr>
        <p:grpSp>
          <p:nvGrpSpPr>
            <p:cNvPr id="19" name="Groupe 18">
              <a:extLst>
                <a:ext uri="{FF2B5EF4-FFF2-40B4-BE49-F238E27FC236}">
                  <a16:creationId xmlns:a16="http://schemas.microsoft.com/office/drawing/2014/main" id="{3A8CEA0B-DB6A-C90C-A649-B5A5872306B5}"/>
                </a:ext>
              </a:extLst>
            </p:cNvPr>
            <p:cNvGrpSpPr/>
            <p:nvPr/>
          </p:nvGrpSpPr>
          <p:grpSpPr>
            <a:xfrm>
              <a:off x="477002" y="1168662"/>
              <a:ext cx="4292801" cy="3594332"/>
              <a:chOff x="5919360" y="4208535"/>
              <a:chExt cx="4292801" cy="3594332"/>
            </a:xfrm>
          </p:grpSpPr>
          <p:sp>
            <p:nvSpPr>
              <p:cNvPr id="11" name="Rectangle : coins arrondis 10">
                <a:extLst>
                  <a:ext uri="{FF2B5EF4-FFF2-40B4-BE49-F238E27FC236}">
                    <a16:creationId xmlns:a16="http://schemas.microsoft.com/office/drawing/2014/main" id="{0C0811A5-A0B3-1D5C-DCA8-4A0E5D2B8FEB}"/>
                  </a:ext>
                </a:extLst>
              </p:cNvPr>
              <p:cNvSpPr/>
              <p:nvPr/>
            </p:nvSpPr>
            <p:spPr>
              <a:xfrm>
                <a:off x="5919360" y="4208535"/>
                <a:ext cx="4292801" cy="3594332"/>
              </a:xfrm>
              <a:prstGeom prst="roundRect">
                <a:avLst>
                  <a:gd name="adj" fmla="val 3903"/>
                </a:avLst>
              </a:prstGeom>
              <a:ln w="19050">
                <a:solidFill>
                  <a:srgbClr val="ECB2D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16" name="Espace réservé du texte 31">
                <a:extLst>
                  <a:ext uri="{FF2B5EF4-FFF2-40B4-BE49-F238E27FC236}">
                    <a16:creationId xmlns:a16="http://schemas.microsoft.com/office/drawing/2014/main" id="{0FB1378D-347C-D395-3123-B150D583BBEB}"/>
                  </a:ext>
                </a:extLst>
              </p:cNvPr>
              <p:cNvSpPr txBox="1">
                <a:spLocks/>
              </p:cNvSpPr>
              <p:nvPr/>
            </p:nvSpPr>
            <p:spPr>
              <a:xfrm>
                <a:off x="6277350" y="5216173"/>
                <a:ext cx="3865013" cy="79271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294754"/>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10000"/>
                  </a:lnSpc>
                  <a:spcBef>
                    <a:spcPts val="1000"/>
                  </a:spcBef>
                  <a:spcAft>
                    <a:spcPts val="0"/>
                  </a:spcAft>
                  <a:buClrTx/>
                  <a:buSzTx/>
                  <a:buFont typeface="Wingdings" panose="05000000000000000000" pitchFamily="2" charset="2"/>
                  <a:buChar char="§"/>
                  <a:tabLst/>
                  <a:defRPr/>
                </a:pPr>
                <a:endPar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endParaRP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Des clubs par échelle territoriale – Toute l’année</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Un forum</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Des annuaires de contacts</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Des évènements 2025 :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 Conférence nationale du tourisme à vélo – Juillet</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 Les Rencontres du Réseau – Octobre</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 Rencontres du Transport Public – Novembre</a:t>
                </a:r>
              </a:p>
            </p:txBody>
          </p:sp>
          <p:sp>
            <p:nvSpPr>
              <p:cNvPr id="17" name="Espace réservé du texte 31">
                <a:extLst>
                  <a:ext uri="{FF2B5EF4-FFF2-40B4-BE49-F238E27FC236}">
                    <a16:creationId xmlns:a16="http://schemas.microsoft.com/office/drawing/2014/main" id="{8F05029D-6E92-1D39-BEA7-67EF0252245E}"/>
                  </a:ext>
                </a:extLst>
              </p:cNvPr>
              <p:cNvSpPr txBox="1">
                <a:spLocks/>
              </p:cNvSpPr>
              <p:nvPr/>
            </p:nvSpPr>
            <p:spPr>
              <a:xfrm>
                <a:off x="6846168" y="4336413"/>
                <a:ext cx="1307912" cy="576263"/>
              </a:xfrm>
              <a:prstGeom prst="rect">
                <a:avLst/>
              </a:prstGeom>
              <a:solidFill>
                <a:srgbClr val="FFFFFF"/>
              </a:solid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ECB2D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rgbClr val="ECB2D2"/>
                    </a:solidFill>
                    <a:effectLst/>
                    <a:uLnTx/>
                    <a:uFillTx/>
                    <a:latin typeface="Trebuchet MS" panose="020B0603020202020204" pitchFamily="34" charset="0"/>
                    <a:ea typeface="+mn-ea"/>
                    <a:cs typeface="Arial" panose="020B0604020202020204" pitchFamily="34" charset="0"/>
                  </a:rPr>
                  <a:t>A</a:t>
                </a:r>
                <a:r>
                  <a:rPr kumimoji="0" lang="fr-FR" sz="1200" b="1" i="0" u="none" strike="noStrike" kern="1200" cap="none" spc="0" normalizeH="0" baseline="0" noProof="0">
                    <a:ln>
                      <a:noFill/>
                    </a:ln>
                    <a:solidFill>
                      <a:srgbClr val="ECB2D2"/>
                    </a:solidFill>
                    <a:effectLst/>
                    <a:uLnTx/>
                    <a:uFillTx/>
                    <a:latin typeface="Trebuchet MS" panose="020B0603020202020204" pitchFamily="34" charset="0"/>
                    <a:ea typeface="+mn-ea"/>
                    <a:cs typeface="Arial" panose="020B0604020202020204" pitchFamily="34" charset="0"/>
                  </a:rPr>
                  <a:t>ppartenir à un réseau unique</a:t>
                </a:r>
                <a:endParaRPr kumimoji="0" lang="en-US" sz="1200" b="1" i="0" u="none" strike="noStrike" kern="1200" cap="none" spc="0" normalizeH="0" baseline="0" noProof="0">
                  <a:ln>
                    <a:noFill/>
                  </a:ln>
                  <a:solidFill>
                    <a:srgbClr val="ECB2D2"/>
                  </a:solidFill>
                  <a:effectLst/>
                  <a:uLnTx/>
                  <a:uFillTx/>
                  <a:latin typeface="Trebuchet MS" panose="020B0603020202020204" pitchFamily="34" charset="0"/>
                  <a:ea typeface="+mn-ea"/>
                  <a:cs typeface="Arial" panose="020B0604020202020204" pitchFamily="34" charset="0"/>
                </a:endParaRPr>
              </a:p>
            </p:txBody>
          </p:sp>
        </p:grpSp>
        <p:pic>
          <p:nvPicPr>
            <p:cNvPr id="23" name="Graphique 22" descr="Connexions avec un remplissage uni">
              <a:extLst>
                <a:ext uri="{FF2B5EF4-FFF2-40B4-BE49-F238E27FC236}">
                  <a16:creationId xmlns:a16="http://schemas.microsoft.com/office/drawing/2014/main" id="{92FF1DB3-8331-5335-0405-93CEF94A9B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642" y="1190868"/>
              <a:ext cx="787281" cy="787281"/>
            </a:xfrm>
            <a:prstGeom prst="rect">
              <a:avLst/>
            </a:prstGeom>
          </p:spPr>
        </p:pic>
      </p:grpSp>
      <p:sp>
        <p:nvSpPr>
          <p:cNvPr id="25" name="Espace réservé du texte 7">
            <a:extLst>
              <a:ext uri="{FF2B5EF4-FFF2-40B4-BE49-F238E27FC236}">
                <a16:creationId xmlns:a16="http://schemas.microsoft.com/office/drawing/2014/main" id="{E1CE888E-DC6D-FE1E-117F-69B22841B70D}"/>
              </a:ext>
            </a:extLst>
          </p:cNvPr>
          <p:cNvSpPr txBox="1">
            <a:spLocks/>
          </p:cNvSpPr>
          <p:nvPr/>
        </p:nvSpPr>
        <p:spPr>
          <a:xfrm>
            <a:off x="623392" y="1029960"/>
            <a:ext cx="4284331" cy="2967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a:ln>
                  <a:noFill/>
                </a:ln>
                <a:solidFill>
                  <a:srgbClr val="E94F35"/>
                </a:solidFill>
                <a:effectLst/>
                <a:uLnTx/>
                <a:uFillTx/>
                <a:latin typeface="Arial" panose="020B0604020202020204" pitchFamily="34" charset="0"/>
                <a:ea typeface="+mn-ea"/>
                <a:cs typeface="Arial" panose="020B0604020202020204" pitchFamily="34" charset="0"/>
              </a:rPr>
              <a:t>Quelques illustrations concrètes</a:t>
            </a:r>
          </a:p>
        </p:txBody>
      </p:sp>
      <p:grpSp>
        <p:nvGrpSpPr>
          <p:cNvPr id="58" name="Groupe 57">
            <a:extLst>
              <a:ext uri="{FF2B5EF4-FFF2-40B4-BE49-F238E27FC236}">
                <a16:creationId xmlns:a16="http://schemas.microsoft.com/office/drawing/2014/main" id="{198E5D0F-E8E4-32E4-539E-152483D11FEC}"/>
              </a:ext>
            </a:extLst>
          </p:cNvPr>
          <p:cNvGrpSpPr/>
          <p:nvPr/>
        </p:nvGrpSpPr>
        <p:grpSpPr>
          <a:xfrm>
            <a:off x="4871980" y="1211952"/>
            <a:ext cx="6451000" cy="2717795"/>
            <a:chOff x="4976724" y="1066825"/>
            <a:chExt cx="6451000" cy="2596582"/>
          </a:xfrm>
        </p:grpSpPr>
        <p:grpSp>
          <p:nvGrpSpPr>
            <p:cNvPr id="22" name="Groupe 21">
              <a:extLst>
                <a:ext uri="{FF2B5EF4-FFF2-40B4-BE49-F238E27FC236}">
                  <a16:creationId xmlns:a16="http://schemas.microsoft.com/office/drawing/2014/main" id="{1624D16A-76AC-31E6-09B4-0365B41252F5}"/>
                </a:ext>
              </a:extLst>
            </p:cNvPr>
            <p:cNvGrpSpPr/>
            <p:nvPr/>
          </p:nvGrpSpPr>
          <p:grpSpPr>
            <a:xfrm>
              <a:off x="4976724" y="1066825"/>
              <a:ext cx="6159837" cy="2596582"/>
              <a:chOff x="1775520" y="4207655"/>
              <a:chExt cx="3742716" cy="2596582"/>
            </a:xfrm>
          </p:grpSpPr>
          <p:sp>
            <p:nvSpPr>
              <p:cNvPr id="10" name="Rectangle : coins arrondis 9">
                <a:extLst>
                  <a:ext uri="{FF2B5EF4-FFF2-40B4-BE49-F238E27FC236}">
                    <a16:creationId xmlns:a16="http://schemas.microsoft.com/office/drawing/2014/main" id="{76042462-02EF-053A-F1FB-92F98083B46E}"/>
                  </a:ext>
                </a:extLst>
              </p:cNvPr>
              <p:cNvSpPr/>
              <p:nvPr/>
            </p:nvSpPr>
            <p:spPr>
              <a:xfrm>
                <a:off x="1775520" y="4247684"/>
                <a:ext cx="3742716" cy="2508880"/>
              </a:xfrm>
              <a:prstGeom prst="roundRect">
                <a:avLst>
                  <a:gd name="adj" fmla="val 3903"/>
                </a:avLst>
              </a:prstGeom>
              <a:ln w="19050">
                <a:solidFill>
                  <a:srgbClr val="B1D6E4"/>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12" name="Espace réservé du texte 31">
                <a:extLst>
                  <a:ext uri="{FF2B5EF4-FFF2-40B4-BE49-F238E27FC236}">
                    <a16:creationId xmlns:a16="http://schemas.microsoft.com/office/drawing/2014/main" id="{0F5F2D8D-07A7-E769-986C-AED7DAB7CD57}"/>
                  </a:ext>
                </a:extLst>
              </p:cNvPr>
              <p:cNvSpPr txBox="1">
                <a:spLocks/>
              </p:cNvSpPr>
              <p:nvPr/>
            </p:nvSpPr>
            <p:spPr>
              <a:xfrm>
                <a:off x="2135957" y="4596229"/>
                <a:ext cx="2887996" cy="2208008"/>
              </a:xfrm>
              <a:prstGeom prst="rect">
                <a:avLst/>
              </a:prstGeom>
            </p:spPr>
            <p:txBody>
              <a:bodyPr wrap="square" anchor="ctr">
                <a:sp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294754"/>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Standardisation de schémas de données et de méthode</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Etudes et </a:t>
                </a:r>
                <a:r>
                  <a:rPr kumimoji="0" lang="fr-FR" sz="1200" b="1"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guides thématiques </a:t>
                </a: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services vélos, intermodalités…</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Plateforme et outils de référence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 </a:t>
                </a: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hlinkClick r:id="rId6"/>
                  </a:rPr>
                  <a:t>Plateforme des coûts</a:t>
                </a:r>
                <a:endPar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 </a:t>
                </a: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hlinkClick r:id="rId7"/>
                  </a:rPr>
                  <a:t>Plateforme des fréquentations cyclables</a:t>
                </a:r>
                <a:endPar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 </a:t>
                </a: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hlinkClick r:id="rId8"/>
                  </a:rPr>
                  <a:t>Portail cartographique, velodatamap</a:t>
                </a:r>
                <a:endPar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 </a:t>
                </a: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hlinkClick r:id="rId9"/>
                  </a:rPr>
                  <a:t>Atlas régionaux</a:t>
                </a: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 </a:t>
                </a:r>
                <a:r>
                  <a:rPr kumimoji="0" lang="fr-FR" sz="1200" b="1"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en datavisualisation</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Publications régulières : sécurité, santé, savoir rouler à vélo, aires de services</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Webinaires dédiés et vidéothèque avec replay et supports</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endPar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endParaRPr>
              </a:p>
            </p:txBody>
          </p:sp>
          <p:sp>
            <p:nvSpPr>
              <p:cNvPr id="13" name="Espace réservé du texte 31">
                <a:extLst>
                  <a:ext uri="{FF2B5EF4-FFF2-40B4-BE49-F238E27FC236}">
                    <a16:creationId xmlns:a16="http://schemas.microsoft.com/office/drawing/2014/main" id="{CC4BF0F7-71ED-6013-742B-043A64B90F80}"/>
                  </a:ext>
                </a:extLst>
              </p:cNvPr>
              <p:cNvSpPr txBox="1">
                <a:spLocks/>
              </p:cNvSpPr>
              <p:nvPr/>
            </p:nvSpPr>
            <p:spPr>
              <a:xfrm>
                <a:off x="2185371" y="4207655"/>
                <a:ext cx="2608306" cy="57626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B1D6E4"/>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1" i="0" u="none" strike="noStrike" kern="1200" cap="none" spc="0" normalizeH="0" baseline="0" noProof="0">
                    <a:ln>
                      <a:noFill/>
                    </a:ln>
                    <a:solidFill>
                      <a:srgbClr val="B1D6E4"/>
                    </a:solidFill>
                    <a:effectLst/>
                    <a:uLnTx/>
                    <a:uFillTx/>
                    <a:latin typeface="Trebuchet MS" panose="020B0603020202020204" pitchFamily="34" charset="0"/>
                    <a:ea typeface="+mn-ea"/>
                    <a:cs typeface="Arial" panose="020B0604020202020204" pitchFamily="34" charset="0"/>
                  </a:rPr>
                  <a:t>Accéder à une expertise </a:t>
                </a:r>
                <a:endParaRPr kumimoji="0" lang="en-US" sz="1200" b="1" i="0" u="none" strike="noStrike" kern="1200" cap="none" spc="0" normalizeH="0" baseline="0" noProof="0">
                  <a:ln>
                    <a:noFill/>
                  </a:ln>
                  <a:solidFill>
                    <a:srgbClr val="B1D6E4"/>
                  </a:solidFill>
                  <a:effectLst/>
                  <a:uLnTx/>
                  <a:uFillTx/>
                  <a:latin typeface="Trebuchet MS" panose="020B0603020202020204" pitchFamily="34" charset="0"/>
                  <a:ea typeface="+mn-ea"/>
                  <a:cs typeface="Arial" panose="020B0604020202020204" pitchFamily="34" charset="0"/>
                </a:endParaRPr>
              </a:p>
            </p:txBody>
          </p:sp>
        </p:grpSp>
        <p:pic>
          <p:nvPicPr>
            <p:cNvPr id="33" name="Image 32" descr="Une image contenant cercle, symbole, Graphique, logo&#10;&#10;Description générée automatiquement">
              <a:extLst>
                <a:ext uri="{FF2B5EF4-FFF2-40B4-BE49-F238E27FC236}">
                  <a16:creationId xmlns:a16="http://schemas.microsoft.com/office/drawing/2014/main" id="{0D7326A7-2339-B82D-A006-594A1C887E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0451" y="1205966"/>
              <a:ext cx="638277" cy="613082"/>
            </a:xfrm>
            <a:prstGeom prst="rect">
              <a:avLst/>
            </a:prstGeom>
            <a:solidFill>
              <a:schemeClr val="bg1"/>
            </a:solidFill>
          </p:spPr>
        </p:pic>
        <p:pic>
          <p:nvPicPr>
            <p:cNvPr id="44" name="Image 43" descr="Une image contenant texte, dessin humoristique, illustration, dessin&#10;&#10;Description générée automatiquement">
              <a:extLst>
                <a:ext uri="{FF2B5EF4-FFF2-40B4-BE49-F238E27FC236}">
                  <a16:creationId xmlns:a16="http://schemas.microsoft.com/office/drawing/2014/main" id="{FB433458-4424-556C-E924-E46396BBAFD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00798" y="1412443"/>
              <a:ext cx="1126926" cy="1589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024" name="Groupe 1023">
            <a:extLst>
              <a:ext uri="{FF2B5EF4-FFF2-40B4-BE49-F238E27FC236}">
                <a16:creationId xmlns:a16="http://schemas.microsoft.com/office/drawing/2014/main" id="{349F547A-1D04-AF81-BB6F-4E1FFDE164DC}"/>
              </a:ext>
            </a:extLst>
          </p:cNvPr>
          <p:cNvGrpSpPr/>
          <p:nvPr/>
        </p:nvGrpSpPr>
        <p:grpSpPr>
          <a:xfrm>
            <a:off x="5424863" y="3779484"/>
            <a:ext cx="5875855" cy="2557905"/>
            <a:chOff x="6196809" y="4030141"/>
            <a:chExt cx="5875855" cy="2557905"/>
          </a:xfrm>
        </p:grpSpPr>
        <p:grpSp>
          <p:nvGrpSpPr>
            <p:cNvPr id="57" name="Groupe 56">
              <a:extLst>
                <a:ext uri="{FF2B5EF4-FFF2-40B4-BE49-F238E27FC236}">
                  <a16:creationId xmlns:a16="http://schemas.microsoft.com/office/drawing/2014/main" id="{6928CCD2-CEB4-1F51-ADF3-564CEF82FFB6}"/>
                </a:ext>
              </a:extLst>
            </p:cNvPr>
            <p:cNvGrpSpPr/>
            <p:nvPr/>
          </p:nvGrpSpPr>
          <p:grpSpPr>
            <a:xfrm>
              <a:off x="6196809" y="4030141"/>
              <a:ext cx="5875855" cy="2557905"/>
              <a:chOff x="2379261" y="4104999"/>
              <a:chExt cx="5875855" cy="2557905"/>
            </a:xfrm>
          </p:grpSpPr>
          <p:grpSp>
            <p:nvGrpSpPr>
              <p:cNvPr id="53" name="Groupe 52">
                <a:extLst>
                  <a:ext uri="{FF2B5EF4-FFF2-40B4-BE49-F238E27FC236}">
                    <a16:creationId xmlns:a16="http://schemas.microsoft.com/office/drawing/2014/main" id="{A4B84273-F0BA-EC51-D3F4-16FCB59E0F28}"/>
                  </a:ext>
                </a:extLst>
              </p:cNvPr>
              <p:cNvGrpSpPr/>
              <p:nvPr/>
            </p:nvGrpSpPr>
            <p:grpSpPr>
              <a:xfrm>
                <a:off x="2379261" y="4104999"/>
                <a:ext cx="5875855" cy="2557905"/>
                <a:chOff x="824290" y="3743986"/>
                <a:chExt cx="5875855" cy="2557905"/>
              </a:xfrm>
            </p:grpSpPr>
            <p:grpSp>
              <p:nvGrpSpPr>
                <p:cNvPr id="20" name="Groupe 19">
                  <a:extLst>
                    <a:ext uri="{FF2B5EF4-FFF2-40B4-BE49-F238E27FC236}">
                      <a16:creationId xmlns:a16="http://schemas.microsoft.com/office/drawing/2014/main" id="{EEF1DB5F-B540-5ACB-CE06-D4982C73C20F}"/>
                    </a:ext>
                  </a:extLst>
                </p:cNvPr>
                <p:cNvGrpSpPr/>
                <p:nvPr/>
              </p:nvGrpSpPr>
              <p:grpSpPr>
                <a:xfrm>
                  <a:off x="824290" y="3759359"/>
                  <a:ext cx="5875855" cy="2542532"/>
                  <a:chOff x="669635" y="1458383"/>
                  <a:chExt cx="5875855" cy="2542532"/>
                </a:xfrm>
              </p:grpSpPr>
              <p:sp>
                <p:nvSpPr>
                  <p:cNvPr id="2" name="Rectangle : coins arrondis 1">
                    <a:extLst>
                      <a:ext uri="{FF2B5EF4-FFF2-40B4-BE49-F238E27FC236}">
                        <a16:creationId xmlns:a16="http://schemas.microsoft.com/office/drawing/2014/main" id="{0B4A86A3-1954-3B6D-F0F3-8EE5A4F8C2FA}"/>
                      </a:ext>
                    </a:extLst>
                  </p:cNvPr>
                  <p:cNvSpPr/>
                  <p:nvPr/>
                </p:nvSpPr>
                <p:spPr>
                  <a:xfrm>
                    <a:off x="669635" y="1458383"/>
                    <a:ext cx="5875855" cy="2542532"/>
                  </a:xfrm>
                  <a:prstGeom prst="roundRect">
                    <a:avLst>
                      <a:gd name="adj" fmla="val 3903"/>
                    </a:avLst>
                  </a:prstGeom>
                  <a:ln w="19050">
                    <a:solidFill>
                      <a:srgbClr val="C6CE4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5" name="Espace réservé du texte 31">
                    <a:extLst>
                      <a:ext uri="{FF2B5EF4-FFF2-40B4-BE49-F238E27FC236}">
                        <a16:creationId xmlns:a16="http://schemas.microsoft.com/office/drawing/2014/main" id="{B98B26D7-41D7-7977-B055-6E780A60B655}"/>
                      </a:ext>
                    </a:extLst>
                  </p:cNvPr>
                  <p:cNvSpPr txBox="1">
                    <a:spLocks/>
                  </p:cNvSpPr>
                  <p:nvPr/>
                </p:nvSpPr>
                <p:spPr>
                  <a:xfrm>
                    <a:off x="1506722" y="1487100"/>
                    <a:ext cx="1278506" cy="5762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C6CE4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1" i="0" u="none" strike="noStrike" kern="1200" cap="none" spc="0" normalizeH="0" baseline="0" noProof="0">
                        <a:ln>
                          <a:noFill/>
                        </a:ln>
                        <a:solidFill>
                          <a:srgbClr val="C6CE41"/>
                        </a:solidFill>
                        <a:effectLst/>
                        <a:uLnTx/>
                        <a:uFillTx/>
                        <a:latin typeface="Trebuchet MS" panose="020B0603020202020204" pitchFamily="34" charset="0"/>
                        <a:ea typeface="+mn-ea"/>
                        <a:cs typeface="Arial" panose="020B0604020202020204" pitchFamily="34" charset="0"/>
                      </a:rPr>
                      <a:t>Participer et faire entendre une voix</a:t>
                    </a:r>
                    <a:endParaRPr kumimoji="0" lang="en-US" sz="1200" b="1" i="0" u="none" strike="noStrike" kern="1200" cap="none" spc="0" normalizeH="0" baseline="0" noProof="0">
                      <a:ln>
                        <a:noFill/>
                      </a:ln>
                      <a:solidFill>
                        <a:srgbClr val="C6CE41"/>
                      </a:solidFill>
                      <a:effectLst/>
                      <a:uLnTx/>
                      <a:uFillTx/>
                      <a:latin typeface="Trebuchet MS" panose="020B0603020202020204" pitchFamily="34" charset="0"/>
                      <a:ea typeface="+mn-ea"/>
                      <a:cs typeface="Arial" panose="020B0604020202020204" pitchFamily="34" charset="0"/>
                    </a:endParaRPr>
                  </a:p>
                </p:txBody>
              </p:sp>
            </p:grpSp>
            <p:pic>
              <p:nvPicPr>
                <p:cNvPr id="28" name="Image 27" descr="Une image contenant Graphique, symbole, capture d’écran, conception&#10;&#10;Description générée automatiquement">
                  <a:extLst>
                    <a:ext uri="{FF2B5EF4-FFF2-40B4-BE49-F238E27FC236}">
                      <a16:creationId xmlns:a16="http://schemas.microsoft.com/office/drawing/2014/main" id="{F7475C8D-80BC-88D9-48F0-6148F3808F8A}"/>
                    </a:ext>
                  </a:extLst>
                </p:cNvPr>
                <p:cNvPicPr>
                  <a:picLocks noChangeAspect="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01579" y="3743986"/>
                  <a:ext cx="749765" cy="678656"/>
                </a:xfrm>
                <a:prstGeom prst="rect">
                  <a:avLst/>
                </a:prstGeom>
              </p:spPr>
            </p:pic>
          </p:grpSp>
          <p:sp>
            <p:nvSpPr>
              <p:cNvPr id="56" name="Espace réservé du texte 31">
                <a:extLst>
                  <a:ext uri="{FF2B5EF4-FFF2-40B4-BE49-F238E27FC236}">
                    <a16:creationId xmlns:a16="http://schemas.microsoft.com/office/drawing/2014/main" id="{8804820E-7638-7580-F2C0-FA40F0958C9E}"/>
                  </a:ext>
                </a:extLst>
              </p:cNvPr>
              <p:cNvSpPr txBox="1">
                <a:spLocks/>
              </p:cNvSpPr>
              <p:nvPr/>
            </p:nvSpPr>
            <p:spPr>
              <a:xfrm>
                <a:off x="2545796" y="4812372"/>
                <a:ext cx="3087901" cy="1498552"/>
              </a:xfrm>
              <a:prstGeom prst="rect">
                <a:avLst/>
              </a:prstGeom>
            </p:spPr>
            <p:txBody>
              <a:bodyPr wrap="square" anchor="ctr">
                <a:sp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294754"/>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Porter la voix des collectivités au sein des ministères (transports, tourisme,…)</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Inspirer/souffler certaines contenus des textes législatives, règlementaires, rapport ou plan d’Etat</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Unir ses forces avec d’autres réseaux pour porter les messages</a:t>
                </a:r>
              </a:p>
            </p:txBody>
          </p:sp>
        </p:grpSp>
        <p:pic>
          <p:nvPicPr>
            <p:cNvPr id="60" name="Image 59" descr="Une image contenant habits, personne, chaussures, homme&#10;&#10;Description générée automatiquement">
              <a:extLst>
                <a:ext uri="{FF2B5EF4-FFF2-40B4-BE49-F238E27FC236}">
                  <a16:creationId xmlns:a16="http://schemas.microsoft.com/office/drawing/2014/main" id="{3ED8CAF4-ECAE-7F6B-E1FC-8424A67346A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430632" y="4577234"/>
              <a:ext cx="2493249" cy="1403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ZoneTexte 61">
              <a:extLst>
                <a:ext uri="{FF2B5EF4-FFF2-40B4-BE49-F238E27FC236}">
                  <a16:creationId xmlns:a16="http://schemas.microsoft.com/office/drawing/2014/main" id="{71E24E07-4655-71C1-C828-B8500A80FD9A}"/>
                </a:ext>
              </a:extLst>
            </p:cNvPr>
            <p:cNvSpPr txBox="1"/>
            <p:nvPr/>
          </p:nvSpPr>
          <p:spPr>
            <a:xfrm>
              <a:off x="6359297" y="6183207"/>
              <a:ext cx="5589244" cy="279757"/>
            </a:xfrm>
            <a:prstGeom prst="rect">
              <a:avLst/>
            </a:prstGeom>
            <a:noFill/>
          </p:spPr>
          <p:txBody>
            <a:bodyPr wrap="square">
              <a:spAutoFit/>
            </a:bodyPr>
            <a:lstStyle/>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Être le relais des actions inspirantes des territoires…</a:t>
              </a:r>
            </a:p>
          </p:txBody>
        </p:sp>
      </p:grpSp>
      <p:grpSp>
        <p:nvGrpSpPr>
          <p:cNvPr id="21" name="Groupe 20">
            <a:extLst>
              <a:ext uri="{FF2B5EF4-FFF2-40B4-BE49-F238E27FC236}">
                <a16:creationId xmlns:a16="http://schemas.microsoft.com/office/drawing/2014/main" id="{973D629B-2F71-DAE1-F46B-2FDB70D8D3C3}"/>
              </a:ext>
            </a:extLst>
          </p:cNvPr>
          <p:cNvGrpSpPr/>
          <p:nvPr/>
        </p:nvGrpSpPr>
        <p:grpSpPr>
          <a:xfrm>
            <a:off x="2872882" y="4448837"/>
            <a:ext cx="2643858" cy="2073644"/>
            <a:chOff x="6096001" y="1927271"/>
            <a:chExt cx="3283353" cy="2073644"/>
          </a:xfrm>
        </p:grpSpPr>
        <p:sp>
          <p:nvSpPr>
            <p:cNvPr id="3" name="Rectangle : coins arrondis 2">
              <a:extLst>
                <a:ext uri="{FF2B5EF4-FFF2-40B4-BE49-F238E27FC236}">
                  <a16:creationId xmlns:a16="http://schemas.microsoft.com/office/drawing/2014/main" id="{538C7AB8-BE0A-5216-8649-94BDBF91CE1D}"/>
                </a:ext>
              </a:extLst>
            </p:cNvPr>
            <p:cNvSpPr/>
            <p:nvPr/>
          </p:nvSpPr>
          <p:spPr>
            <a:xfrm>
              <a:off x="6096001" y="1927271"/>
              <a:ext cx="3283353" cy="2073644"/>
            </a:xfrm>
            <a:prstGeom prst="roundRect">
              <a:avLst>
                <a:gd name="adj" fmla="val 3903"/>
              </a:avLst>
            </a:prstGeom>
            <a:ln w="19050">
              <a:solidFill>
                <a:srgbClr val="294754"/>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7" name="Espace réservé du texte 31">
              <a:extLst>
                <a:ext uri="{FF2B5EF4-FFF2-40B4-BE49-F238E27FC236}">
                  <a16:creationId xmlns:a16="http://schemas.microsoft.com/office/drawing/2014/main" id="{050A481D-9BE1-154A-7BEF-467A029696A2}"/>
                </a:ext>
              </a:extLst>
            </p:cNvPr>
            <p:cNvSpPr txBox="1">
              <a:spLocks/>
            </p:cNvSpPr>
            <p:nvPr/>
          </p:nvSpPr>
          <p:spPr>
            <a:xfrm>
              <a:off x="6240167" y="2719981"/>
              <a:ext cx="3139187" cy="79271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294754"/>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Représenter l’ensemble des échelles territoriales</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Intervenir aux 4 coins de l’Hexagone</a:t>
              </a:r>
            </a:p>
            <a:p>
              <a:pPr marL="171450" marR="0" lvl="0" indent="-1714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Organiser des rencontres dans les collectivités adhérentes</a:t>
              </a:r>
            </a:p>
          </p:txBody>
        </p:sp>
        <p:sp>
          <p:nvSpPr>
            <p:cNvPr id="8" name="Espace réservé du texte 31">
              <a:extLst>
                <a:ext uri="{FF2B5EF4-FFF2-40B4-BE49-F238E27FC236}">
                  <a16:creationId xmlns:a16="http://schemas.microsoft.com/office/drawing/2014/main" id="{2789B7B1-9E06-74AD-D5E1-31A757E41B67}"/>
                </a:ext>
              </a:extLst>
            </p:cNvPr>
            <p:cNvSpPr txBox="1">
              <a:spLocks/>
            </p:cNvSpPr>
            <p:nvPr/>
          </p:nvSpPr>
          <p:spPr>
            <a:xfrm>
              <a:off x="6240167" y="1988143"/>
              <a:ext cx="2608306" cy="57626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294754"/>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rgbClr val="E94F3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29475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rgbClr val="29475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800" u="sng" kern="1200">
                  <a:solidFill>
                    <a:srgbClr val="2947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1"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rPr>
                <a:t>Agir à l’échelle nationale</a:t>
              </a:r>
              <a:endParaRPr kumimoji="0" lang="en-US" sz="1200" b="1" i="0" u="none" strike="noStrike" kern="1200" cap="none" spc="0" normalizeH="0" baseline="0" noProof="0">
                <a:ln>
                  <a:noFill/>
                </a:ln>
                <a:solidFill>
                  <a:srgbClr val="294754"/>
                </a:solidFill>
                <a:effectLst/>
                <a:uLnTx/>
                <a:uFillTx/>
                <a:latin typeface="Trebuchet MS" panose="020B0603020202020204" pitchFamily="34" charset="0"/>
                <a:ea typeface="+mn-ea"/>
                <a:cs typeface="Arial" panose="020B0604020202020204" pitchFamily="34" charset="0"/>
              </a:endParaRPr>
            </a:p>
          </p:txBody>
        </p:sp>
      </p:grpSp>
      <p:pic>
        <p:nvPicPr>
          <p:cNvPr id="1027" name="Image 1026" descr="Une image contenant public, Convention, intérieur, personne&#10;&#10;Description générée automatiquement">
            <a:extLst>
              <a:ext uri="{FF2B5EF4-FFF2-40B4-BE49-F238E27FC236}">
                <a16:creationId xmlns:a16="http://schemas.microsoft.com/office/drawing/2014/main" id="{690A3673-0EAA-9158-B85F-E141E794E776}"/>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848761" y="4145256"/>
            <a:ext cx="1844824" cy="1148444"/>
          </a:xfrm>
          <a:prstGeom prst="rect">
            <a:avLst/>
          </a:prstGeom>
        </p:spPr>
      </p:pic>
      <p:sp>
        <p:nvSpPr>
          <p:cNvPr id="6" name="ZoneTexte 5">
            <a:extLst>
              <a:ext uri="{FF2B5EF4-FFF2-40B4-BE49-F238E27FC236}">
                <a16:creationId xmlns:a16="http://schemas.microsoft.com/office/drawing/2014/main" id="{5D2A962F-AED0-CECD-80BB-57AD0F4D1D9D}"/>
              </a:ext>
            </a:extLst>
          </p:cNvPr>
          <p:cNvSpPr txBox="1"/>
          <p:nvPr/>
        </p:nvSpPr>
        <p:spPr>
          <a:xfrm>
            <a:off x="11379200" y="5715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Image 8" descr="Une image contenant Graphique, Police, logo, symbole&#10;&#10;Description générée automatiquement">
            <a:extLst>
              <a:ext uri="{FF2B5EF4-FFF2-40B4-BE49-F238E27FC236}">
                <a16:creationId xmlns:a16="http://schemas.microsoft.com/office/drawing/2014/main" id="{99675003-D495-1F17-989D-5451037EA144}"/>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36560" y="303805"/>
            <a:ext cx="504056" cy="394167"/>
          </a:xfrm>
          <a:prstGeom prst="rect">
            <a:avLst/>
          </a:prstGeom>
        </p:spPr>
      </p:pic>
    </p:spTree>
    <p:extLst>
      <p:ext uri="{BB962C8B-B14F-4D97-AF65-F5344CB8AC3E}">
        <p14:creationId xmlns:p14="http://schemas.microsoft.com/office/powerpoint/2010/main" val="1747770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A09E8-B66C-DB29-A5F7-0DDFB43B2714}"/>
            </a:ext>
          </a:extLst>
        </p:cNvPr>
        <p:cNvGrpSpPr/>
        <p:nvPr/>
      </p:nvGrpSpPr>
      <p:grpSpPr>
        <a:xfrm>
          <a:off x="0" y="0"/>
          <a:ext cx="0" cy="0"/>
          <a:chOff x="0" y="0"/>
          <a:chExt cx="0" cy="0"/>
        </a:xfrm>
      </p:grpSpPr>
      <p:sp>
        <p:nvSpPr>
          <p:cNvPr id="18" name="ZoneTexte 17">
            <a:extLst>
              <a:ext uri="{FF2B5EF4-FFF2-40B4-BE49-F238E27FC236}">
                <a16:creationId xmlns:a16="http://schemas.microsoft.com/office/drawing/2014/main" id="{87BB9197-4FDC-69E4-3B70-36C7EADBF8E1}"/>
              </a:ext>
            </a:extLst>
          </p:cNvPr>
          <p:cNvSpPr txBox="1"/>
          <p:nvPr/>
        </p:nvSpPr>
        <p:spPr>
          <a:xfrm>
            <a:off x="1701086" y="4042273"/>
            <a:ext cx="391661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Mathieu Failler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a:solidFill>
                <a:srgbClr val="294654"/>
              </a:solidFill>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Conseiller municipal délégué politiques de la ville et des déplacements </a:t>
            </a:r>
            <a:r>
              <a:rPr kumimoji="0" lang="fr-FR" sz="2000" i="0" u="none" strike="noStrike" kern="1200" cap="none" spc="0" normalizeH="0" baseline="0" noProof="0" err="1">
                <a:ln>
                  <a:noFill/>
                </a:ln>
                <a:solidFill>
                  <a:srgbClr val="294654"/>
                </a:solidFill>
                <a:effectLst/>
                <a:uLnTx/>
                <a:uFillTx/>
                <a:latin typeface="Trebuchet MS" panose="020B0703020202090204" pitchFamily="34" charset="0"/>
                <a:ea typeface="+mn-ea"/>
                <a:cs typeface="+mn-cs"/>
              </a:rPr>
              <a:t>doux</a:t>
            </a:r>
            <a:r>
              <a:rPr kumimoji="0" lang="fr-FR" sz="2000" i="1" u="none" strike="noStrike" kern="1200" cap="none" spc="0" normalizeH="0" baseline="0" noProof="0" err="1">
                <a:ln>
                  <a:noFill/>
                </a:ln>
                <a:solidFill>
                  <a:srgbClr val="294654"/>
                </a:solidFill>
                <a:effectLst/>
                <a:uLnTx/>
                <a:uFillTx/>
                <a:latin typeface="Trebuchet MS" panose="020B0703020202090204" pitchFamily="34" charset="0"/>
                <a:ea typeface="+mn-ea"/>
                <a:cs typeface="+mn-cs"/>
              </a:rPr>
              <a:t>Saint</a:t>
            </a: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-Nazaire et agglomération (44) </a:t>
            </a: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et membre du conseil d’administration du </a:t>
            </a: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RVM</a:t>
            </a:r>
          </a:p>
        </p:txBody>
      </p:sp>
      <p:sp>
        <p:nvSpPr>
          <p:cNvPr id="4" name="Titre 3">
            <a:extLst>
              <a:ext uri="{FF2B5EF4-FFF2-40B4-BE49-F238E27FC236}">
                <a16:creationId xmlns:a16="http://schemas.microsoft.com/office/drawing/2014/main" id="{9B576774-E13C-007F-581A-4E51619C5478}"/>
              </a:ext>
            </a:extLst>
          </p:cNvPr>
          <p:cNvSpPr>
            <a:spLocks noGrp="1"/>
          </p:cNvSpPr>
          <p:nvPr>
            <p:ph type="title"/>
          </p:nvPr>
        </p:nvSpPr>
        <p:spPr>
          <a:xfrm>
            <a:off x="573193" y="764704"/>
            <a:ext cx="8124239" cy="565944"/>
          </a:xfrm>
        </p:spPr>
        <p:txBody>
          <a:bodyPr>
            <a:normAutofit fontScale="90000"/>
          </a:bodyPr>
          <a:lstStyle/>
          <a:p>
            <a:r>
              <a:rPr lang="fr-FR"/>
              <a:t>Mots d’introduction et présentation du LABSPORT</a:t>
            </a:r>
          </a:p>
        </p:txBody>
      </p:sp>
      <p:sp>
        <p:nvSpPr>
          <p:cNvPr id="11" name="ZoneTexte 10">
            <a:extLst>
              <a:ext uri="{FF2B5EF4-FFF2-40B4-BE49-F238E27FC236}">
                <a16:creationId xmlns:a16="http://schemas.microsoft.com/office/drawing/2014/main" id="{0F4143C7-4F2E-66DA-DB19-6C8B6A5AC872}"/>
              </a:ext>
            </a:extLst>
          </p:cNvPr>
          <p:cNvSpPr txBox="1"/>
          <p:nvPr/>
        </p:nvSpPr>
        <p:spPr>
          <a:xfrm>
            <a:off x="6096000" y="4042273"/>
            <a:ext cx="39166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Léa Belloc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Enseignante 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a:ln>
                  <a:noFill/>
                </a:ln>
                <a:solidFill>
                  <a:srgbClr val="294654"/>
                </a:solidFill>
                <a:effectLst/>
                <a:uLnTx/>
                <a:uFillTx/>
                <a:latin typeface="Trebuchet MS" panose="020B0703020202090204" pitchFamily="34" charset="0"/>
                <a:ea typeface="+mn-ea"/>
                <a:cs typeface="+mn-cs"/>
              </a:rPr>
              <a:t>Activité physique adaptée et coordinatrice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1" u="none" strike="noStrike" kern="1200" cap="none" spc="0" normalizeH="0" baseline="0" noProof="0">
                <a:ln>
                  <a:noFill/>
                </a:ln>
                <a:solidFill>
                  <a:srgbClr val="294654"/>
                </a:solidFill>
                <a:effectLst/>
                <a:uLnTx/>
                <a:uFillTx/>
                <a:latin typeface="Trebuchet MS" panose="020B0703020202090204" pitchFamily="34" charset="0"/>
                <a:ea typeface="+mn-ea"/>
                <a:cs typeface="+mn-cs"/>
              </a:rPr>
              <a:t>LABSPORT</a:t>
            </a:r>
          </a:p>
        </p:txBody>
      </p:sp>
      <p:pic>
        <p:nvPicPr>
          <p:cNvPr id="14" name="Image 13">
            <a:extLst>
              <a:ext uri="{FF2B5EF4-FFF2-40B4-BE49-F238E27FC236}">
                <a16:creationId xmlns:a16="http://schemas.microsoft.com/office/drawing/2014/main" id="{911CD62C-99D4-456A-21E3-F25C821B9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306" y="1799727"/>
            <a:ext cx="2032000" cy="2032000"/>
          </a:xfrm>
          <a:prstGeom prst="rect">
            <a:avLst/>
          </a:prstGeom>
        </p:spPr>
      </p:pic>
      <p:pic>
        <p:nvPicPr>
          <p:cNvPr id="17" name="Image 16">
            <a:extLst>
              <a:ext uri="{FF2B5EF4-FFF2-40B4-BE49-F238E27FC236}">
                <a16:creationId xmlns:a16="http://schemas.microsoft.com/office/drawing/2014/main" id="{DA44543D-0CD4-3895-ECF8-1C9364F27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392" y="1799727"/>
            <a:ext cx="2032000" cy="2032000"/>
          </a:xfrm>
          <a:prstGeom prst="rect">
            <a:avLst/>
          </a:prstGeom>
        </p:spPr>
      </p:pic>
    </p:spTree>
    <p:extLst>
      <p:ext uri="{BB962C8B-B14F-4D97-AF65-F5344CB8AC3E}">
        <p14:creationId xmlns:p14="http://schemas.microsoft.com/office/powerpoint/2010/main" val="2514846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7BF2A-FBF3-7568-71E7-756E25F73F2C}"/>
            </a:ext>
          </a:extLst>
        </p:cNvPr>
        <p:cNvGrpSpPr/>
        <p:nvPr/>
      </p:nvGrpSpPr>
      <p:grpSpPr>
        <a:xfrm>
          <a:off x="0" y="0"/>
          <a:ext cx="0" cy="0"/>
          <a:chOff x="0" y="0"/>
          <a:chExt cx="0" cy="0"/>
        </a:xfrm>
      </p:grpSpPr>
      <p:pic>
        <p:nvPicPr>
          <p:cNvPr id="18" name="Image 17" descr="Une image contenant Graphique, Police, logo, symbole&#10;&#10;Description générée automatiquement">
            <a:extLst>
              <a:ext uri="{FF2B5EF4-FFF2-40B4-BE49-F238E27FC236}">
                <a16:creationId xmlns:a16="http://schemas.microsoft.com/office/drawing/2014/main" id="{B69EFADF-D41E-F422-A9D7-63AB4B083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pic>
        <p:nvPicPr>
          <p:cNvPr id="12" name="Image 11" descr="Une image contenant Graphique, Caractère coloré&#10;&#10;Description générée automatiquement">
            <a:extLst>
              <a:ext uri="{FF2B5EF4-FFF2-40B4-BE49-F238E27FC236}">
                <a16:creationId xmlns:a16="http://schemas.microsoft.com/office/drawing/2014/main" id="{3316A94D-F0B7-C168-46AF-E587D6D00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sp>
        <p:nvSpPr>
          <p:cNvPr id="7" name="Rectangle 1">
            <a:extLst>
              <a:ext uri="{FF2B5EF4-FFF2-40B4-BE49-F238E27FC236}">
                <a16:creationId xmlns:a16="http://schemas.microsoft.com/office/drawing/2014/main" id="{68BA297D-DB37-EC3B-BD94-EB5DA4EB38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6F7B6467-901C-E86F-0EFE-6273CA2333F6}"/>
              </a:ext>
            </a:extLst>
          </p:cNvPr>
          <p:cNvSpPr txBox="1">
            <a:spLocks/>
          </p:cNvSpPr>
          <p:nvPr/>
        </p:nvSpPr>
        <p:spPr>
          <a:xfrm>
            <a:off x="551384" y="375383"/>
            <a:ext cx="6337920" cy="5659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Pourquoi ce webinaire ?</a:t>
            </a:r>
          </a:p>
        </p:txBody>
      </p:sp>
      <p:sp>
        <p:nvSpPr>
          <p:cNvPr id="3" name="ZoneTexte 2">
            <a:extLst>
              <a:ext uri="{FF2B5EF4-FFF2-40B4-BE49-F238E27FC236}">
                <a16:creationId xmlns:a16="http://schemas.microsoft.com/office/drawing/2014/main" id="{6811491B-A3A3-D6F3-A470-8FC4B0D56453}"/>
              </a:ext>
            </a:extLst>
          </p:cNvPr>
          <p:cNvSpPr txBox="1"/>
          <p:nvPr/>
        </p:nvSpPr>
        <p:spPr>
          <a:xfrm>
            <a:off x="551384" y="1316709"/>
            <a:ext cx="9362660" cy="5016758"/>
          </a:xfrm>
          <a:prstGeom prst="rect">
            <a:avLst/>
          </a:prstGeom>
          <a:noFill/>
        </p:spPr>
        <p:txBody>
          <a:bodyPr wrap="square" anchor="ctr">
            <a:spAutoFit/>
          </a:bodyPr>
          <a:lstStyle/>
          <a:p>
            <a:pPr>
              <a:buNone/>
            </a:pPr>
            <a:r>
              <a:rPr lang="fr-FR" sz="2000" b="1">
                <a:solidFill>
                  <a:srgbClr val="E94F35"/>
                </a:solidFill>
                <a:latin typeface="Trebuchet MS" panose="020B0703020202090204" pitchFamily="34" charset="0"/>
              </a:rPr>
              <a:t>Un triple enjeu dans les QPV :</a:t>
            </a:r>
          </a:p>
          <a:p>
            <a:pPr marL="457200" indent="-457200">
              <a:buFont typeface="+mj-lt"/>
              <a:buAutoNum type="arabicPeriod"/>
            </a:pPr>
            <a:r>
              <a:rPr lang="fr-FR" sz="2000" b="1">
                <a:solidFill>
                  <a:srgbClr val="35515D"/>
                </a:solidFill>
                <a:latin typeface="Trebuchet MS" panose="020B0703020202090204" pitchFamily="34" charset="0"/>
              </a:rPr>
              <a:t>Mobilité </a:t>
            </a:r>
            <a:r>
              <a:rPr lang="fr-FR" sz="2000">
                <a:solidFill>
                  <a:srgbClr val="35515D"/>
                </a:solidFill>
                <a:latin typeface="Trebuchet MS" panose="020B0703020202090204" pitchFamily="34" charset="0"/>
              </a:rPr>
              <a:t>: déplacements contraints, coupures urbaines, précarité modale</a:t>
            </a:r>
          </a:p>
          <a:p>
            <a:pPr marL="457200" indent="-457200">
              <a:buFont typeface="+mj-lt"/>
              <a:buAutoNum type="arabicPeriod"/>
            </a:pPr>
            <a:r>
              <a:rPr lang="fr-FR" sz="2000" b="1">
                <a:solidFill>
                  <a:srgbClr val="35515D"/>
                </a:solidFill>
                <a:latin typeface="Trebuchet MS" panose="020B0703020202090204" pitchFamily="34" charset="0"/>
              </a:rPr>
              <a:t>Santé :</a:t>
            </a:r>
            <a:r>
              <a:rPr lang="fr-FR" sz="2000">
                <a:solidFill>
                  <a:srgbClr val="35515D"/>
                </a:solidFill>
                <a:latin typeface="Trebuchet MS" panose="020B0703020202090204" pitchFamily="34" charset="0"/>
              </a:rPr>
              <a:t> surmortalité évitable, sédentarité, maladies chroniques</a:t>
            </a:r>
          </a:p>
          <a:p>
            <a:pPr marL="457200" indent="-457200">
              <a:buFont typeface="+mj-lt"/>
              <a:buAutoNum type="arabicPeriod"/>
            </a:pPr>
            <a:r>
              <a:rPr lang="fr-FR" sz="2000" b="1">
                <a:solidFill>
                  <a:srgbClr val="35515D"/>
                </a:solidFill>
                <a:latin typeface="Trebuchet MS" panose="020B0703020202090204" pitchFamily="34" charset="0"/>
              </a:rPr>
              <a:t>Justice sociale : </a:t>
            </a:r>
            <a:r>
              <a:rPr lang="fr-FR" sz="2000">
                <a:solidFill>
                  <a:srgbClr val="35515D"/>
                </a:solidFill>
                <a:latin typeface="Trebuchet MS" panose="020B0703020202090204" pitchFamily="34" charset="0"/>
              </a:rPr>
              <a:t>accès limité aux services, isolement, fatigue mentale</a:t>
            </a:r>
          </a:p>
          <a:p>
            <a:endParaRPr lang="fr-FR" sz="2000">
              <a:solidFill>
                <a:srgbClr val="35515D"/>
              </a:solidFill>
              <a:latin typeface="Trebuchet MS" panose="020B0703020202090204" pitchFamily="34" charset="0"/>
            </a:endParaRPr>
          </a:p>
          <a:p>
            <a:r>
              <a:rPr lang="fr-FR" sz="2000">
                <a:solidFill>
                  <a:srgbClr val="35515D"/>
                </a:solidFill>
                <a:latin typeface="Trebuchet MS" panose="020B0703020202090204" pitchFamily="34" charset="0"/>
              </a:rPr>
              <a:t>Le développement de la </a:t>
            </a:r>
            <a:r>
              <a:rPr lang="fr-FR" sz="2000" b="1">
                <a:solidFill>
                  <a:srgbClr val="35515D"/>
                </a:solidFill>
                <a:latin typeface="Trebuchet MS" panose="020B0703020202090204" pitchFamily="34" charset="0"/>
              </a:rPr>
              <a:t>mobilité active</a:t>
            </a:r>
            <a:r>
              <a:rPr lang="fr-FR" sz="2000">
                <a:solidFill>
                  <a:srgbClr val="35515D"/>
                </a:solidFill>
                <a:latin typeface="Trebuchet MS" panose="020B0703020202090204" pitchFamily="34" charset="0"/>
              </a:rPr>
              <a:t> (marche, vélo) permet d’agir </a:t>
            </a:r>
            <a:r>
              <a:rPr lang="fr-FR" sz="2000" b="1">
                <a:solidFill>
                  <a:srgbClr val="35515D"/>
                </a:solidFill>
                <a:latin typeface="Trebuchet MS" panose="020B0703020202090204" pitchFamily="34" charset="0"/>
              </a:rPr>
              <a:t>à la racine de ces inégalités.</a:t>
            </a:r>
          </a:p>
          <a:p>
            <a:endParaRPr lang="fr-FR" sz="2000" b="1">
              <a:solidFill>
                <a:srgbClr val="002060"/>
              </a:solidFill>
              <a:latin typeface="Trebuchet MS" panose="020B0703020202090204" pitchFamily="34" charset="0"/>
            </a:endParaRPr>
          </a:p>
          <a:p>
            <a:r>
              <a:rPr lang="fr-FR" sz="2000" b="1">
                <a:solidFill>
                  <a:srgbClr val="E94F35"/>
                </a:solidFill>
                <a:latin typeface="Trebuchet MS" panose="020B0703020202090204" pitchFamily="34" charset="0"/>
              </a:rPr>
              <a:t>Double crise silencieuse dans les QPV :</a:t>
            </a:r>
          </a:p>
          <a:p>
            <a:pPr marL="285750" indent="-285750">
              <a:buFont typeface="Arial" panose="020B0604020202020204" pitchFamily="34" charset="0"/>
              <a:buChar char="•"/>
            </a:pPr>
            <a:r>
              <a:rPr lang="fr-FR" sz="2000" b="1">
                <a:solidFill>
                  <a:srgbClr val="35515D"/>
                </a:solidFill>
                <a:latin typeface="Trebuchet MS" panose="020B0703020202090204" pitchFamily="34" charset="0"/>
              </a:rPr>
              <a:t>Crise de santé publique</a:t>
            </a:r>
            <a:r>
              <a:rPr lang="fr-FR" sz="2000">
                <a:solidFill>
                  <a:srgbClr val="35515D"/>
                </a:solidFill>
                <a:latin typeface="Trebuchet MS" panose="020B0703020202090204" pitchFamily="34" charset="0"/>
              </a:rPr>
              <a:t> : surmortalité évitable, sédentarité, renoncement aux soins.</a:t>
            </a:r>
          </a:p>
          <a:p>
            <a:pPr marL="285750" indent="-285750">
              <a:buFont typeface="Arial" panose="020B0604020202020204" pitchFamily="34" charset="0"/>
              <a:buChar char="•"/>
            </a:pPr>
            <a:r>
              <a:rPr lang="fr-FR" sz="2000" b="1">
                <a:solidFill>
                  <a:srgbClr val="35515D"/>
                </a:solidFill>
                <a:latin typeface="Trebuchet MS" panose="020B0703020202090204" pitchFamily="34" charset="0"/>
              </a:rPr>
              <a:t>Crise de mobilité</a:t>
            </a:r>
            <a:r>
              <a:rPr lang="fr-FR" sz="2000">
                <a:solidFill>
                  <a:srgbClr val="35515D"/>
                </a:solidFill>
                <a:latin typeface="Trebuchet MS" panose="020B0703020202090204" pitchFamily="34" charset="0"/>
              </a:rPr>
              <a:t> : isolement, précarité modale, mobilité subie.</a:t>
            </a:r>
          </a:p>
          <a:p>
            <a:endParaRPr lang="fr-FR" sz="2000">
              <a:solidFill>
                <a:srgbClr val="002060"/>
              </a:solidFill>
              <a:latin typeface="Trebuchet MS" panose="020B0703020202090204" pitchFamily="34" charset="0"/>
            </a:endParaRPr>
          </a:p>
          <a:p>
            <a:r>
              <a:rPr lang="fr-FR" sz="2000">
                <a:solidFill>
                  <a:srgbClr val="35515D"/>
                </a:solidFill>
                <a:latin typeface="Trebuchet MS" panose="020B0703020202090204" pitchFamily="34" charset="0"/>
              </a:rPr>
              <a:t>Ces deux réalités </a:t>
            </a:r>
            <a:r>
              <a:rPr lang="fr-FR" sz="2000" b="1">
                <a:solidFill>
                  <a:srgbClr val="E94F35"/>
                </a:solidFill>
                <a:latin typeface="Trebuchet MS" panose="020B0703020202090204" pitchFamily="34" charset="0"/>
              </a:rPr>
              <a:t>ne sont pas séparées</a:t>
            </a:r>
            <a:r>
              <a:rPr lang="fr-FR" sz="2000">
                <a:solidFill>
                  <a:srgbClr val="35515D"/>
                </a:solidFill>
                <a:latin typeface="Trebuchet MS" panose="020B0703020202090204" pitchFamily="34" charset="0"/>
              </a:rPr>
              <a:t>, elles sont </a:t>
            </a:r>
            <a:r>
              <a:rPr lang="fr-FR" sz="2000" b="1">
                <a:solidFill>
                  <a:srgbClr val="E94F35"/>
                </a:solidFill>
                <a:latin typeface="Trebuchet MS" panose="020B0703020202090204" pitchFamily="34" charset="0"/>
              </a:rPr>
              <a:t>étroitement liées</a:t>
            </a:r>
            <a:r>
              <a:rPr lang="fr-FR" sz="2000">
                <a:solidFill>
                  <a:srgbClr val="002060"/>
                </a:solidFill>
                <a:latin typeface="Trebuchet MS" panose="020B0703020202090204" pitchFamily="34" charset="0"/>
              </a:rPr>
              <a:t>.</a:t>
            </a:r>
          </a:p>
          <a:p>
            <a:pPr algn="ctr"/>
            <a:br>
              <a:rPr lang="fr-FR" sz="2000">
                <a:solidFill>
                  <a:srgbClr val="002060"/>
                </a:solidFill>
                <a:latin typeface="Trebuchet MS" panose="020B0703020202090204" pitchFamily="34" charset="0"/>
              </a:rPr>
            </a:br>
            <a:r>
              <a:rPr lang="fr-FR" sz="2000" b="1">
                <a:solidFill>
                  <a:srgbClr val="E94F35"/>
                </a:solidFill>
                <a:latin typeface="Trebuchet MS" panose="020B0703020202090204" pitchFamily="34" charset="0"/>
              </a:rPr>
              <a:t>Mobilité active = déterminant de santé</a:t>
            </a:r>
            <a:endParaRPr lang="fr-FR" sz="2000">
              <a:solidFill>
                <a:srgbClr val="E94F35"/>
              </a:solidFill>
              <a:latin typeface="Trebuchet MS" panose="020B0703020202090204" pitchFamily="34" charset="0"/>
            </a:endParaRPr>
          </a:p>
        </p:txBody>
      </p:sp>
      <p:pic>
        <p:nvPicPr>
          <p:cNvPr id="4" name="Graphique 3" descr="Ville contour">
            <a:extLst>
              <a:ext uri="{FF2B5EF4-FFF2-40B4-BE49-F238E27FC236}">
                <a16:creationId xmlns:a16="http://schemas.microsoft.com/office/drawing/2014/main" id="{C0995C09-311C-4E15-C199-835B865171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2155" y="1804595"/>
            <a:ext cx="1624405" cy="1624405"/>
          </a:xfrm>
          <a:prstGeom prst="rect">
            <a:avLst/>
          </a:prstGeom>
        </p:spPr>
      </p:pic>
      <p:pic>
        <p:nvPicPr>
          <p:cNvPr id="9" name="Graphique 8" descr="Flèche vers la droite contour">
            <a:extLst>
              <a:ext uri="{FF2B5EF4-FFF2-40B4-BE49-F238E27FC236}">
                <a16:creationId xmlns:a16="http://schemas.microsoft.com/office/drawing/2014/main" id="{5F95F154-A79A-F4CA-78D8-59EEEA9B1C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9011" y="5666132"/>
            <a:ext cx="914400" cy="914400"/>
          </a:xfrm>
          <a:prstGeom prst="rect">
            <a:avLst/>
          </a:prstGeom>
        </p:spPr>
      </p:pic>
    </p:spTree>
    <p:extLst>
      <p:ext uri="{BB962C8B-B14F-4D97-AF65-F5344CB8AC3E}">
        <p14:creationId xmlns:p14="http://schemas.microsoft.com/office/powerpoint/2010/main" val="4210745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FAFB-99EA-93AD-4478-762FFEAF3A11}"/>
            </a:ext>
          </a:extLst>
        </p:cNvPr>
        <p:cNvGrpSpPr/>
        <p:nvPr/>
      </p:nvGrpSpPr>
      <p:grpSpPr>
        <a:xfrm>
          <a:off x="0" y="0"/>
          <a:ext cx="0" cy="0"/>
          <a:chOff x="0" y="0"/>
          <a:chExt cx="0" cy="0"/>
        </a:xfrm>
      </p:grpSpPr>
      <p:pic>
        <p:nvPicPr>
          <p:cNvPr id="12" name="Image 11" descr="Une image contenant Graphique, Caractère coloré&#10;&#10;Description générée automatiquement">
            <a:extLst>
              <a:ext uri="{FF2B5EF4-FFF2-40B4-BE49-F238E27FC236}">
                <a16:creationId xmlns:a16="http://schemas.microsoft.com/office/drawing/2014/main" id="{77DC577B-E309-15E5-BC40-D2C5B8078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98165">
            <a:off x="7082085" y="1050301"/>
            <a:ext cx="11609631" cy="3749286"/>
          </a:xfrm>
          <a:prstGeom prst="rect">
            <a:avLst/>
          </a:prstGeom>
        </p:spPr>
      </p:pic>
      <p:pic>
        <p:nvPicPr>
          <p:cNvPr id="18" name="Image 17" descr="Une image contenant Graphique, Police, logo, symbole&#10;&#10;Description générée automatiquement">
            <a:extLst>
              <a:ext uri="{FF2B5EF4-FFF2-40B4-BE49-F238E27FC236}">
                <a16:creationId xmlns:a16="http://schemas.microsoft.com/office/drawing/2014/main" id="{36F2A93C-F637-2CE4-FAE7-33BB51405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6560" y="303805"/>
            <a:ext cx="504056" cy="394167"/>
          </a:xfrm>
          <a:prstGeom prst="rect">
            <a:avLst/>
          </a:prstGeom>
        </p:spPr>
      </p:pic>
      <p:sp>
        <p:nvSpPr>
          <p:cNvPr id="7" name="Rectangle 1">
            <a:extLst>
              <a:ext uri="{FF2B5EF4-FFF2-40B4-BE49-F238E27FC236}">
                <a16:creationId xmlns:a16="http://schemas.microsoft.com/office/drawing/2014/main" id="{7A7A6EE3-53D4-AF47-C0B0-86334636C4B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3" name="Titre 1">
            <a:extLst>
              <a:ext uri="{FF2B5EF4-FFF2-40B4-BE49-F238E27FC236}">
                <a16:creationId xmlns:a16="http://schemas.microsoft.com/office/drawing/2014/main" id="{2341B6AE-785A-FE34-1EB3-2F1BE86B5A49}"/>
              </a:ext>
            </a:extLst>
          </p:cNvPr>
          <p:cNvSpPr txBox="1">
            <a:spLocks/>
          </p:cNvSpPr>
          <p:nvPr/>
        </p:nvSpPr>
        <p:spPr>
          <a:xfrm>
            <a:off x="551384" y="375383"/>
            <a:ext cx="6337920" cy="5659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294754"/>
                </a:solidFill>
                <a:latin typeface="Arial" panose="020B0604020202020204" pitchFamily="34" charset="0"/>
                <a:ea typeface="+mj-ea"/>
                <a:cs typeface="Arial" panose="020B0604020202020204" pitchFamily="34" charset="0"/>
              </a:defRPr>
            </a:lvl1pPr>
          </a:lstStyle>
          <a:p>
            <a:r>
              <a:rPr lang="fr-FR" b="0">
                <a:latin typeface="Trebuchet MS" panose="020B0603020202020204" pitchFamily="34" charset="0"/>
              </a:rPr>
              <a:t>Des constats alarmants</a:t>
            </a:r>
          </a:p>
        </p:txBody>
      </p:sp>
      <p:sp>
        <p:nvSpPr>
          <p:cNvPr id="3" name="ZoneTexte 2">
            <a:extLst>
              <a:ext uri="{FF2B5EF4-FFF2-40B4-BE49-F238E27FC236}">
                <a16:creationId xmlns:a16="http://schemas.microsoft.com/office/drawing/2014/main" id="{7C83418E-55AE-C35B-D703-2A75E73AFC62}"/>
              </a:ext>
            </a:extLst>
          </p:cNvPr>
          <p:cNvSpPr txBox="1"/>
          <p:nvPr/>
        </p:nvSpPr>
        <p:spPr>
          <a:xfrm>
            <a:off x="1008584" y="1127305"/>
            <a:ext cx="8994254" cy="5355312"/>
          </a:xfrm>
          <a:prstGeom prst="rect">
            <a:avLst/>
          </a:prstGeom>
          <a:noFill/>
        </p:spPr>
        <p:txBody>
          <a:bodyPr wrap="square" anchor="ctr">
            <a:spAutoFit/>
          </a:bodyPr>
          <a:lstStyle/>
          <a:p>
            <a:r>
              <a:rPr lang="fr-FR" b="1">
                <a:solidFill>
                  <a:srgbClr val="E94F35"/>
                </a:solidFill>
                <a:latin typeface="Trebuchet MS" panose="020B0703020202090204" pitchFamily="34" charset="0"/>
              </a:rPr>
              <a:t>Données mobilité </a:t>
            </a:r>
            <a:r>
              <a:rPr lang="fr-FR" b="1" i="1">
                <a:solidFill>
                  <a:srgbClr val="E94F35"/>
                </a:solidFill>
                <a:latin typeface="Trebuchet MS" panose="020B0703020202090204" pitchFamily="34" charset="0"/>
              </a:rPr>
              <a:t>(INSEE, CEREMA) </a:t>
            </a:r>
            <a:r>
              <a:rPr lang="fr-FR" b="1">
                <a:solidFill>
                  <a:srgbClr val="E94F35"/>
                </a:solidFill>
                <a:latin typeface="Trebuchet MS" panose="020B0703020202090204" pitchFamily="34" charset="0"/>
              </a:rPr>
              <a:t>:</a:t>
            </a:r>
          </a:p>
          <a:p>
            <a:pPr marL="285750" indent="-285750">
              <a:buFont typeface="Arial" panose="020B0604020202020204" pitchFamily="34" charset="0"/>
              <a:buChar char="•"/>
            </a:pPr>
            <a:r>
              <a:rPr lang="fr-FR" b="1">
                <a:solidFill>
                  <a:srgbClr val="35515D"/>
                </a:solidFill>
                <a:latin typeface="Trebuchet MS" panose="020B0603020202020204" pitchFamily="34" charset="0"/>
              </a:rPr>
              <a:t>24,2 % </a:t>
            </a:r>
            <a:r>
              <a:rPr lang="fr-FR">
                <a:solidFill>
                  <a:srgbClr val="35515D"/>
                </a:solidFill>
                <a:latin typeface="Trebuchet MS" panose="020B0603020202020204" pitchFamily="34" charset="0"/>
              </a:rPr>
              <a:t>des habitants ont moins de 15 ans dans les QPV, contre </a:t>
            </a:r>
            <a:r>
              <a:rPr lang="fr-FR" b="1">
                <a:solidFill>
                  <a:srgbClr val="35515D"/>
                </a:solidFill>
                <a:latin typeface="Trebuchet MS" panose="020B0603020202020204" pitchFamily="34" charset="0"/>
              </a:rPr>
              <a:t>17,7 % </a:t>
            </a:r>
            <a:r>
              <a:rPr lang="fr-FR">
                <a:solidFill>
                  <a:srgbClr val="35515D"/>
                </a:solidFill>
                <a:latin typeface="Trebuchet MS" panose="020B0603020202020204" pitchFamily="34" charset="0"/>
              </a:rPr>
              <a:t>au niveau national.</a:t>
            </a:r>
          </a:p>
          <a:p>
            <a:r>
              <a:rPr lang="fr-FR">
                <a:solidFill>
                  <a:srgbClr val="35515D"/>
                </a:solidFill>
                <a:latin typeface="Trebuchet MS" panose="020B0603020202020204" pitchFamily="34" charset="0"/>
              </a:rPr>
              <a:t>	→ </a:t>
            </a:r>
            <a:r>
              <a:rPr lang="fr-FR" b="1">
                <a:solidFill>
                  <a:srgbClr val="35515D"/>
                </a:solidFill>
                <a:latin typeface="Trebuchet MS" panose="020B0603020202020204" pitchFamily="34" charset="0"/>
              </a:rPr>
              <a:t>Attention au vieillissement progressif de leur population ! </a:t>
            </a:r>
          </a:p>
          <a:p>
            <a:pPr marL="285750" indent="-285750">
              <a:buFont typeface="Arial" panose="020B0604020202020204" pitchFamily="34" charset="0"/>
              <a:buChar char="•"/>
            </a:pPr>
            <a:r>
              <a:rPr lang="fr-FR" b="1">
                <a:solidFill>
                  <a:srgbClr val="35515D"/>
                </a:solidFill>
                <a:latin typeface="Trebuchet MS" panose="020B0603020202020204" pitchFamily="34" charset="0"/>
              </a:rPr>
              <a:t>45,7 %</a:t>
            </a:r>
            <a:r>
              <a:rPr lang="fr-FR">
                <a:solidFill>
                  <a:srgbClr val="35515D"/>
                </a:solidFill>
                <a:latin typeface="Trebuchet MS" panose="020B0603020202020204" pitchFamily="34" charset="0"/>
              </a:rPr>
              <a:t> de part modale de la marche dans les QPV (vs 22 % ailleurs)</a:t>
            </a:r>
            <a:br>
              <a:rPr lang="fr-FR">
                <a:solidFill>
                  <a:srgbClr val="35515D"/>
                </a:solidFill>
                <a:latin typeface="Trebuchet MS" panose="020B0603020202020204" pitchFamily="34" charset="0"/>
              </a:rPr>
            </a:br>
            <a:r>
              <a:rPr lang="fr-FR">
                <a:solidFill>
                  <a:srgbClr val="35515D"/>
                </a:solidFill>
                <a:latin typeface="Trebuchet MS" panose="020B0603020202020204" pitchFamily="34" charset="0"/>
              </a:rPr>
              <a:t>	→ </a:t>
            </a:r>
            <a:r>
              <a:rPr lang="fr-FR" b="1">
                <a:solidFill>
                  <a:srgbClr val="35515D"/>
                </a:solidFill>
                <a:latin typeface="Trebuchet MS" panose="020B0603020202020204" pitchFamily="34" charset="0"/>
              </a:rPr>
              <a:t>Mobilité par défaut</a:t>
            </a:r>
            <a:r>
              <a:rPr lang="fr-FR">
                <a:solidFill>
                  <a:srgbClr val="35515D"/>
                </a:solidFill>
                <a:latin typeface="Trebuchet MS" panose="020B0603020202020204" pitchFamily="34" charset="0"/>
              </a:rPr>
              <a:t>, non choisie liée au manque d’alternatives.</a:t>
            </a:r>
          </a:p>
          <a:p>
            <a:pPr marL="285750" indent="-285750">
              <a:buFont typeface="Arial" panose="020B0604020202020204" pitchFamily="34" charset="0"/>
              <a:buChar char="•"/>
            </a:pPr>
            <a:r>
              <a:rPr lang="fr-FR" b="1">
                <a:solidFill>
                  <a:srgbClr val="35515D"/>
                </a:solidFill>
                <a:latin typeface="Trebuchet MS" panose="020B0603020202020204" pitchFamily="34" charset="0"/>
              </a:rPr>
              <a:t>1,9 %</a:t>
            </a:r>
            <a:r>
              <a:rPr lang="fr-FR">
                <a:solidFill>
                  <a:srgbClr val="35515D"/>
                </a:solidFill>
                <a:latin typeface="Trebuchet MS" panose="020B0603020202020204" pitchFamily="34" charset="0"/>
              </a:rPr>
              <a:t> pour le vélo (vs 2,8 % hors QPV)</a:t>
            </a:r>
            <a:br>
              <a:rPr lang="fr-FR">
                <a:solidFill>
                  <a:srgbClr val="35515D"/>
                </a:solidFill>
                <a:latin typeface="Trebuchet MS" panose="020B0603020202020204" pitchFamily="34" charset="0"/>
              </a:rPr>
            </a:br>
            <a:r>
              <a:rPr lang="fr-FR">
                <a:solidFill>
                  <a:srgbClr val="35515D"/>
                </a:solidFill>
                <a:latin typeface="Trebuchet MS" panose="020B0603020202020204" pitchFamily="34" charset="0"/>
              </a:rPr>
              <a:t>	→ Freinée par le manque d’infrastructures sécurisées et d’accompagnement</a:t>
            </a:r>
          </a:p>
          <a:p>
            <a:pPr marL="285750" indent="-285750">
              <a:buFont typeface="Arial" panose="020B0604020202020204" pitchFamily="34" charset="0"/>
              <a:buChar char="•"/>
            </a:pPr>
            <a:r>
              <a:rPr lang="fr-FR" b="1">
                <a:solidFill>
                  <a:srgbClr val="35515D"/>
                </a:solidFill>
                <a:latin typeface="Trebuchet MS" panose="020B0603020202020204" pitchFamily="34" charset="0"/>
              </a:rPr>
              <a:t>90 %</a:t>
            </a:r>
            <a:r>
              <a:rPr lang="fr-FR">
                <a:solidFill>
                  <a:srgbClr val="35515D"/>
                </a:solidFill>
                <a:latin typeface="Trebuchet MS" panose="020B0603020202020204" pitchFamily="34" charset="0"/>
              </a:rPr>
              <a:t> des QPV touchés par des </a:t>
            </a:r>
            <a:r>
              <a:rPr lang="fr-FR" b="1">
                <a:solidFill>
                  <a:srgbClr val="35515D"/>
                </a:solidFill>
                <a:latin typeface="Trebuchet MS" panose="020B0603020202020204" pitchFamily="34" charset="0"/>
              </a:rPr>
              <a:t>coupures urbaines</a:t>
            </a:r>
          </a:p>
          <a:p>
            <a:pPr marL="285750" indent="-285750">
              <a:buFont typeface="Arial" panose="020B0604020202020204" pitchFamily="34" charset="0"/>
              <a:buChar char="•"/>
            </a:pPr>
            <a:endParaRPr lang="fr-FR" b="1">
              <a:solidFill>
                <a:srgbClr val="35515D"/>
              </a:solidFill>
              <a:latin typeface="Trebuchet MS" panose="020B0603020202020204" pitchFamily="34" charset="0"/>
            </a:endParaRPr>
          </a:p>
          <a:p>
            <a:r>
              <a:rPr lang="fr-FR" b="1">
                <a:solidFill>
                  <a:srgbClr val="E94F35"/>
                </a:solidFill>
                <a:latin typeface="Trebuchet MS" panose="020B0703020202090204" pitchFamily="34" charset="0"/>
              </a:rPr>
              <a:t>Données santé &amp; environnement </a:t>
            </a:r>
            <a:r>
              <a:rPr lang="fr-FR" b="1" i="1">
                <a:solidFill>
                  <a:srgbClr val="E94F35"/>
                </a:solidFill>
                <a:latin typeface="Trebuchet MS" panose="020B0703020202090204" pitchFamily="34" charset="0"/>
              </a:rPr>
              <a:t>(ONPV 2020) </a:t>
            </a:r>
            <a:r>
              <a:rPr lang="fr-FR" b="1">
                <a:solidFill>
                  <a:srgbClr val="E94F35"/>
                </a:solidFill>
                <a:latin typeface="Trebuchet MS" panose="020B0703020202090204" pitchFamily="34" charset="0"/>
              </a:rPr>
              <a:t>:</a:t>
            </a:r>
          </a:p>
          <a:p>
            <a:pPr marL="342900" indent="-342900">
              <a:buFont typeface="Arial" panose="020B0604020202020204" pitchFamily="34" charset="0"/>
              <a:buChar char="•"/>
            </a:pPr>
            <a:r>
              <a:rPr lang="fr-FR">
                <a:solidFill>
                  <a:srgbClr val="35515D"/>
                </a:solidFill>
                <a:latin typeface="Trebuchet MS" panose="020B0603020202020204" pitchFamily="34" charset="0"/>
              </a:rPr>
              <a:t>Les maladies chroniques sont plus fréquentes :</a:t>
            </a:r>
          </a:p>
          <a:p>
            <a:pPr marL="800100" lvl="1" indent="-342900">
              <a:buFont typeface="Arial" panose="020B0604020202020204" pitchFamily="34" charset="0"/>
              <a:buChar char="•"/>
            </a:pPr>
            <a:r>
              <a:rPr lang="fr-FR">
                <a:solidFill>
                  <a:srgbClr val="35515D"/>
                </a:solidFill>
                <a:latin typeface="Trebuchet MS" panose="020B0603020202020204" pitchFamily="34" charset="0"/>
              </a:rPr>
              <a:t>+7 points pour le </a:t>
            </a:r>
            <a:r>
              <a:rPr lang="fr-FR" b="1">
                <a:solidFill>
                  <a:srgbClr val="35515D"/>
                </a:solidFill>
                <a:latin typeface="Trebuchet MS" panose="020B0603020202020204" pitchFamily="34" charset="0"/>
              </a:rPr>
              <a:t>diabète</a:t>
            </a:r>
            <a:r>
              <a:rPr lang="fr-FR">
                <a:solidFill>
                  <a:srgbClr val="35515D"/>
                </a:solidFill>
                <a:latin typeface="Trebuchet MS" panose="020B0603020202020204" pitchFamily="34" charset="0"/>
              </a:rPr>
              <a:t>,</a:t>
            </a:r>
          </a:p>
          <a:p>
            <a:pPr marL="800100" lvl="1" indent="-342900">
              <a:buFont typeface="Arial" panose="020B0604020202020204" pitchFamily="34" charset="0"/>
              <a:buChar char="•"/>
            </a:pPr>
            <a:r>
              <a:rPr lang="fr-FR">
                <a:solidFill>
                  <a:srgbClr val="35515D"/>
                </a:solidFill>
                <a:latin typeface="Trebuchet MS" panose="020B0603020202020204" pitchFamily="34" charset="0"/>
              </a:rPr>
              <a:t>+6 points pour l’</a:t>
            </a:r>
            <a:r>
              <a:rPr lang="fr-FR" b="1">
                <a:solidFill>
                  <a:srgbClr val="35515D"/>
                </a:solidFill>
                <a:latin typeface="Trebuchet MS" panose="020B0603020202020204" pitchFamily="34" charset="0"/>
              </a:rPr>
              <a:t>asthme</a:t>
            </a:r>
            <a:r>
              <a:rPr lang="fr-FR">
                <a:solidFill>
                  <a:srgbClr val="35515D"/>
                </a:solidFill>
                <a:latin typeface="Trebuchet MS" panose="020B0603020202020204" pitchFamily="34" charset="0"/>
              </a:rPr>
              <a:t>,</a:t>
            </a:r>
          </a:p>
          <a:p>
            <a:pPr marL="800100" lvl="1" indent="-342900">
              <a:buFont typeface="Arial" panose="020B0604020202020204" pitchFamily="34" charset="0"/>
              <a:buChar char="•"/>
            </a:pPr>
            <a:r>
              <a:rPr lang="fr-FR">
                <a:solidFill>
                  <a:srgbClr val="35515D"/>
                </a:solidFill>
                <a:latin typeface="Trebuchet MS" panose="020B0603020202020204" pitchFamily="34" charset="0"/>
              </a:rPr>
              <a:t>+8 points pour l’</a:t>
            </a:r>
            <a:r>
              <a:rPr lang="fr-FR" b="1">
                <a:solidFill>
                  <a:srgbClr val="35515D"/>
                </a:solidFill>
                <a:latin typeface="Trebuchet MS" panose="020B0603020202020204" pitchFamily="34" charset="0"/>
              </a:rPr>
              <a:t>hypertension</a:t>
            </a:r>
            <a:r>
              <a:rPr lang="fr-FR">
                <a:solidFill>
                  <a:srgbClr val="35515D"/>
                </a:solidFill>
                <a:latin typeface="Trebuchet MS" panose="020B0603020202020204" pitchFamily="34" charset="0"/>
              </a:rPr>
              <a:t>,</a:t>
            </a:r>
          </a:p>
          <a:p>
            <a:pPr marL="800100" lvl="1" indent="-342900">
              <a:buFont typeface="Arial" panose="020B0604020202020204" pitchFamily="34" charset="0"/>
              <a:buChar char="•"/>
            </a:pPr>
            <a:r>
              <a:rPr lang="fr-FR">
                <a:solidFill>
                  <a:srgbClr val="35515D"/>
                </a:solidFill>
                <a:latin typeface="Trebuchet MS" panose="020B0603020202020204" pitchFamily="34" charset="0"/>
              </a:rPr>
              <a:t>+5 points pour les troubles </a:t>
            </a:r>
            <a:r>
              <a:rPr lang="fr-FR" b="1">
                <a:solidFill>
                  <a:srgbClr val="35515D"/>
                </a:solidFill>
                <a:latin typeface="Trebuchet MS" panose="020B0603020202020204" pitchFamily="34" charset="0"/>
              </a:rPr>
              <a:t>psychiques déclarés</a:t>
            </a:r>
            <a:r>
              <a:rPr lang="fr-FR">
                <a:solidFill>
                  <a:srgbClr val="35515D"/>
                </a:solidFill>
                <a:latin typeface="Trebuchet MS" panose="020B0603020202020204" pitchFamily="34" charset="0"/>
              </a:rPr>
              <a:t> .</a:t>
            </a:r>
          </a:p>
          <a:p>
            <a:pPr marL="342900" indent="-342900">
              <a:buFont typeface="Arial" panose="020B0604020202020204" pitchFamily="34" charset="0"/>
              <a:buChar char="•"/>
            </a:pPr>
            <a:r>
              <a:rPr lang="fr-FR" b="1">
                <a:solidFill>
                  <a:srgbClr val="35515D"/>
                </a:solidFill>
                <a:latin typeface="Trebuchet MS" panose="020B0603020202020204" pitchFamily="34" charset="0"/>
              </a:rPr>
              <a:t>40 %</a:t>
            </a:r>
            <a:r>
              <a:rPr lang="fr-FR">
                <a:solidFill>
                  <a:srgbClr val="35515D"/>
                </a:solidFill>
                <a:latin typeface="Trebuchet MS" panose="020B0603020202020204" pitchFamily="34" charset="0"/>
              </a:rPr>
              <a:t> des habitants déclarent avoir </a:t>
            </a:r>
            <a:r>
              <a:rPr lang="fr-FR" b="1">
                <a:solidFill>
                  <a:srgbClr val="35515D"/>
                </a:solidFill>
                <a:latin typeface="Trebuchet MS" panose="020B0603020202020204" pitchFamily="34" charset="0"/>
              </a:rPr>
              <a:t>renoncé à des soins pour raisons financières</a:t>
            </a:r>
            <a:r>
              <a:rPr lang="fr-FR">
                <a:solidFill>
                  <a:srgbClr val="35515D"/>
                </a:solidFill>
                <a:latin typeface="Trebuchet MS" panose="020B0603020202020204" pitchFamily="34" charset="0"/>
              </a:rPr>
              <a:t>.</a:t>
            </a:r>
          </a:p>
          <a:p>
            <a:pPr marL="342900" indent="-342900">
              <a:buFont typeface="Arial" panose="020B0604020202020204" pitchFamily="34" charset="0"/>
              <a:buChar char="•"/>
            </a:pPr>
            <a:r>
              <a:rPr lang="fr-FR" b="1" i="1">
                <a:solidFill>
                  <a:srgbClr val="35515D"/>
                </a:solidFill>
                <a:latin typeface="Trebuchet MS" panose="020B0603020202020204" pitchFamily="34" charset="0"/>
              </a:rPr>
              <a:t>50 % </a:t>
            </a:r>
            <a:r>
              <a:rPr lang="fr-FR" i="1">
                <a:solidFill>
                  <a:srgbClr val="35515D"/>
                </a:solidFill>
                <a:latin typeface="Trebuchet MS" panose="020B0603020202020204" pitchFamily="34" charset="0"/>
              </a:rPr>
              <a:t>seulement</a:t>
            </a:r>
            <a:r>
              <a:rPr lang="fr-FR">
                <a:solidFill>
                  <a:srgbClr val="35515D"/>
                </a:solidFill>
                <a:latin typeface="Trebuchet MS" panose="020B0603020202020204" pitchFamily="34" charset="0"/>
              </a:rPr>
              <a:t> des habitants des QPV vivent à moins de 500 m d’un espace vert, contre 68 % hors QPV.</a:t>
            </a:r>
          </a:p>
        </p:txBody>
      </p:sp>
      <p:pic>
        <p:nvPicPr>
          <p:cNvPr id="4" name="Graphique 3" descr="Groupe de personnes contour">
            <a:extLst>
              <a:ext uri="{FF2B5EF4-FFF2-40B4-BE49-F238E27FC236}">
                <a16:creationId xmlns:a16="http://schemas.microsoft.com/office/drawing/2014/main" id="{0A62AD45-8E37-639F-A19F-1C7D7FB661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84" y="1896866"/>
            <a:ext cx="914400" cy="914400"/>
          </a:xfrm>
          <a:prstGeom prst="rect">
            <a:avLst/>
          </a:prstGeom>
        </p:spPr>
      </p:pic>
      <p:pic>
        <p:nvPicPr>
          <p:cNvPr id="6" name="Graphique 5" descr="Cœur avec battements contour">
            <a:extLst>
              <a:ext uri="{FF2B5EF4-FFF2-40B4-BE49-F238E27FC236}">
                <a16:creationId xmlns:a16="http://schemas.microsoft.com/office/drawing/2014/main" id="{F899B767-CA2C-873B-BBF4-06DD44E4ED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184" y="4431405"/>
            <a:ext cx="914400" cy="914400"/>
          </a:xfrm>
          <a:prstGeom prst="rect">
            <a:avLst/>
          </a:prstGeom>
        </p:spPr>
      </p:pic>
    </p:spTree>
    <p:extLst>
      <p:ext uri="{BB962C8B-B14F-4D97-AF65-F5344CB8AC3E}">
        <p14:creationId xmlns:p14="http://schemas.microsoft.com/office/powerpoint/2010/main" val="425142662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éseau Vélo et Marche 2025 Luc">
  <a:themeElements>
    <a:clrScheme name="RVM Luc">
      <a:dk1>
        <a:srgbClr val="000000"/>
      </a:dk1>
      <a:lt1>
        <a:srgbClr val="FFFFFF"/>
      </a:lt1>
      <a:dk2>
        <a:srgbClr val="44546A"/>
      </a:dk2>
      <a:lt2>
        <a:srgbClr val="E7E6E6"/>
      </a:lt2>
      <a:accent1>
        <a:srgbClr val="294654"/>
      </a:accent1>
      <a:accent2>
        <a:srgbClr val="303775"/>
      </a:accent2>
      <a:accent3>
        <a:srgbClr val="E84F34"/>
      </a:accent3>
      <a:accent4>
        <a:srgbClr val="C6CD41"/>
      </a:accent4>
      <a:accent5>
        <a:srgbClr val="B1D5E2"/>
      </a:accent5>
      <a:accent6>
        <a:srgbClr val="EBB2D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u Vélo et Marche 2025 Luc" id="{8B647BE8-02D5-8640-B267-0964B79D7D9C}" vid="{32F4954F-E868-2C4F-917C-AE2330B7B169}"/>
    </a:ext>
  </a:extLst>
</a:theme>
</file>

<file path=ppt/theme/theme3.xml><?xml version="1.0" encoding="utf-8"?>
<a:theme xmlns:a="http://schemas.openxmlformats.org/drawingml/2006/main" name="1_Réseau Vélo et Marche 2025 Luc">
  <a:themeElements>
    <a:clrScheme name="RVM Luc">
      <a:dk1>
        <a:srgbClr val="000000"/>
      </a:dk1>
      <a:lt1>
        <a:srgbClr val="FFFFFF"/>
      </a:lt1>
      <a:dk2>
        <a:srgbClr val="44546A"/>
      </a:dk2>
      <a:lt2>
        <a:srgbClr val="E7E6E6"/>
      </a:lt2>
      <a:accent1>
        <a:srgbClr val="294654"/>
      </a:accent1>
      <a:accent2>
        <a:srgbClr val="303775"/>
      </a:accent2>
      <a:accent3>
        <a:srgbClr val="E84F34"/>
      </a:accent3>
      <a:accent4>
        <a:srgbClr val="C6CD41"/>
      </a:accent4>
      <a:accent5>
        <a:srgbClr val="B1D5E2"/>
      </a:accent5>
      <a:accent6>
        <a:srgbClr val="EBB2D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u Vélo et Marche 2025 Luc" id="{8B647BE8-02D5-8640-B267-0964B79D7D9C}" vid="{32F4954F-E868-2C4F-917C-AE2330B7B169}"/>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72ef7a0-c07e-44e2-b2f7-189dafa533c0">
      <Terms xmlns="http://schemas.microsoft.com/office/infopath/2007/PartnerControls"/>
    </lcf76f155ced4ddcb4097134ff3c332f>
    <TaxCatchAll xmlns="49064c29-6d32-4d37-997d-bab698168881" xsi:nil="true"/>
    <Date xmlns="072ef7a0-c07e-44e2-b2f7-189dafa533c0" xsi:nil="true"/>
    <Typepersonnes xmlns="072ef7a0-c07e-44e2-b2f7-189dafa533c0">
      <UserInfo>
        <DisplayName/>
        <AccountId xsi:nil="true"/>
        <AccountType/>
      </UserInfo>
    </Typepersonne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0B1513D2C92140A48ACA106EE6D24F" ma:contentTypeVersion="16" ma:contentTypeDescription="Crée un document." ma:contentTypeScope="" ma:versionID="6fcc96c0f1d807f69e5d75417860dcc9">
  <xsd:schema xmlns:xsd="http://www.w3.org/2001/XMLSchema" xmlns:xs="http://www.w3.org/2001/XMLSchema" xmlns:p="http://schemas.microsoft.com/office/2006/metadata/properties" xmlns:ns2="072ef7a0-c07e-44e2-b2f7-189dafa533c0" xmlns:ns3="49064c29-6d32-4d37-997d-bab698168881" targetNamespace="http://schemas.microsoft.com/office/2006/metadata/properties" ma:root="true" ma:fieldsID="8f94e4149e3cf8a163204795eb6185f3" ns2:_="" ns3:_="">
    <xsd:import namespace="072ef7a0-c07e-44e2-b2f7-189dafa533c0"/>
    <xsd:import namespace="49064c29-6d32-4d37-997d-bab6981688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Date" minOccurs="0"/>
                <xsd:element ref="ns2:Typepersonn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ef7a0-c07e-44e2-b2f7-189dafa53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d6b3c59d-6662-4fd1-890d-59e98865e43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Date" ma:index="22" nillable="true" ma:displayName="Date" ma:format="DateOnly" ma:internalName="Date">
      <xsd:simpleType>
        <xsd:restriction base="dms:DateTime"/>
      </xsd:simpleType>
    </xsd:element>
    <xsd:element name="Typepersonnes" ma:index="23" nillable="true" ma:displayName="Type personnes" ma:format="Dropdown" ma:list="UserInfo" ma:SharePointGroup="0" ma:internalName="Typepersonne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9064c29-6d32-4d37-997d-bab69816888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288a9c3-f165-4f5d-b5e4-8667b05470c9}" ma:internalName="TaxCatchAll" ma:showField="CatchAllData" ma:web="49064c29-6d32-4d37-997d-bab6981688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508AF6-8C8E-457C-A929-2A04FE4DC295}">
  <ds:schemaRefs>
    <ds:schemaRef ds:uri="http://schemas.microsoft.com/sharepoint/v3/contenttype/forms"/>
  </ds:schemaRefs>
</ds:datastoreItem>
</file>

<file path=customXml/itemProps2.xml><?xml version="1.0" encoding="utf-8"?>
<ds:datastoreItem xmlns:ds="http://schemas.openxmlformats.org/officeDocument/2006/customXml" ds:itemID="{4079FF48-E3D3-4F26-B2F6-3A23E54F2EDF}">
  <ds:schemaRefs>
    <ds:schemaRef ds:uri="072ef7a0-c07e-44e2-b2f7-189dafa533c0"/>
    <ds:schemaRef ds:uri="49064c29-6d32-4d37-997d-bab6981688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6C6624-FE31-4E6D-AD52-6322E643A420}">
  <ds:schemaRefs>
    <ds:schemaRef ds:uri="072ef7a0-c07e-44e2-b2f7-189dafa533c0"/>
    <ds:schemaRef ds:uri="49064c29-6d32-4d37-997d-bab6981688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47</Slides>
  <Notes>35</Notes>
  <HiddenSlides>0</HiddenSlides>
  <ScaleCrop>false</ScaleCrop>
  <HeadingPairs>
    <vt:vector size="4" baseType="variant">
      <vt:variant>
        <vt:lpstr>Thème</vt:lpstr>
      </vt:variant>
      <vt:variant>
        <vt:i4>3</vt:i4>
      </vt:variant>
      <vt:variant>
        <vt:lpstr>Titres des diapositives</vt:lpstr>
      </vt:variant>
      <vt:variant>
        <vt:i4>47</vt:i4>
      </vt:variant>
    </vt:vector>
  </HeadingPairs>
  <TitlesOfParts>
    <vt:vector size="50" baseType="lpstr">
      <vt:lpstr>Thème Office</vt:lpstr>
      <vt:lpstr>Réseau Vélo et Marche 2025 Luc</vt:lpstr>
      <vt:lpstr>1_Réseau Vélo et Marche 2025 Luc</vt:lpstr>
      <vt:lpstr>Le webinaire commence dans quelques instants...</vt:lpstr>
      <vt:lpstr>Présentation PowerPoint</vt:lpstr>
      <vt:lpstr>Sommaire (1h30)</vt:lpstr>
      <vt:lpstr>Présentation PowerPoint</vt:lpstr>
      <vt:lpstr>Présentation PowerPoint</vt:lpstr>
      <vt:lpstr>Présentation PowerPoint</vt:lpstr>
      <vt:lpstr>Mots d’introduction et présentation du LABSPORT</vt:lpstr>
      <vt:lpstr>Présentation PowerPoint</vt:lpstr>
      <vt:lpstr>Présentation PowerPoint</vt:lpstr>
      <vt:lpstr>Présentation PowerPoint</vt:lpstr>
      <vt:lpstr>Présentation PowerPoint</vt:lpstr>
      <vt:lpstr>Le rôle des ARS dans le développement des mobilités actives</vt:lpstr>
      <vt:lpstr>Présentation PowerPoint</vt:lpstr>
      <vt:lpstr>Maladies chroniques en IDF: d’importantes inégalités</vt:lpstr>
      <vt:lpstr>Sédentarité et inactivité physique:  des temps de sédentarité plus importants en IDF qu’ailleurs</vt:lpstr>
      <vt:lpstr>De l’activité physique adaptée au sport santé </vt:lpstr>
      <vt:lpstr>88 MSS habilitées en IDF dont 50 en QPV </vt:lpstr>
      <vt:lpstr>Missions des MSS</vt:lpstr>
      <vt:lpstr>Présentation PowerPoint</vt:lpstr>
      <vt:lpstr>Le cadre de vie, déterminant clé de l’activité physique</vt:lpstr>
      <vt:lpstr>Missions d’urbanisme favorable à la santé à l’ARS IDF </vt:lpstr>
      <vt:lpstr>Le Plan Local d’Urbanisme (PLU) de Garges-lès-Gonesse : un urbanisme au service de la santé</vt:lpstr>
      <vt:lpstr>La prise en compte de la santé dans les programmes NPNRU </vt:lpstr>
      <vt:lpstr>La prise en compte de la santé dans les programmes NPNRU </vt:lpstr>
      <vt:lpstr>Retour d’expérience local : Ville et Eurométropole de Strasbourg </vt:lpstr>
      <vt:lpstr>Présentation PowerPoint</vt:lpstr>
      <vt:lpstr>Un contexte favorable aux modes actifs</vt:lpstr>
      <vt:lpstr>Enjeu 1 - S’intéresser à la mobilité sous l’angle de la santé</vt:lpstr>
      <vt:lpstr>Enjeu 1 - S’intéresser à la mobilité sous l’angle de la santé</vt:lpstr>
      <vt:lpstr>Enjeu 2 – Expérimenter et développer des actions auprès des publics prioritaires</vt:lpstr>
      <vt:lpstr>Enjeu 2 – Expérimenter et développer des actions auprès des publics prioritaires</vt:lpstr>
      <vt:lpstr>La MAISON SPORT SANTE de STRASBOURG</vt:lpstr>
      <vt:lpstr>La MAISON SPORT SANTE de STRASBOURG</vt:lpstr>
      <vt:lpstr>La MAISON SPORT SANTE de STRASBOURG</vt:lpstr>
      <vt:lpstr>Éclairage final : Femmes, mobilités et santé dans les QPV</vt:lpstr>
      <vt:lpstr>Présentation PowerPoint</vt:lpstr>
      <vt:lpstr>Présentation PowerPoint</vt:lpstr>
      <vt:lpstr>Présentation PowerPoint</vt:lpstr>
      <vt:lpstr>Présentation PowerPoint</vt:lpstr>
      <vt:lpstr>Présentation PowerPoint</vt:lpstr>
      <vt:lpstr>Conclusion</vt:lpstr>
      <vt:lpstr>Présentation PowerPoint</vt:lpstr>
      <vt:lpstr>Présentation PowerPoint</vt:lpstr>
      <vt:lpstr>Présentation PowerPoint</vt:lpstr>
      <vt:lpstr>Présentation PowerPoint</vt:lpstr>
      <vt:lpstr>Temps d’échanges du Réseau en 2025</vt:lpstr>
      <vt:lpstr>Merci de votre écoute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Armelle BOQUIEN</dc:creator>
  <cp:revision>2</cp:revision>
  <dcterms:created xsi:type="dcterms:W3CDTF">2025-01-21T12:58:48Z</dcterms:created>
  <dcterms:modified xsi:type="dcterms:W3CDTF">2025-07-16T15:05:17Z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0x0101005F0B1513D2C92140A48ACA106EE6D24F</vt:lpwstr>
  </property>
  <property fmtid="{D5CDD505-2E9C-101B-9397-08002B2CF9AE}" pid="3" name="Order">
    <vt:r8>132800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